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510.xml" ContentType="application/vnd.openxmlformats-officedocument.presentationml.slide+xml"/>
  <Override PartName="/ppt/slides/slide100.xml" ContentType="application/vnd.openxmlformats-officedocument.presentationml.slide+xml"/>
  <Override PartName="/ppt/slides/slide240.xml" ContentType="application/vnd.openxmlformats-officedocument.presentationml.slide+xml"/>
  <Override PartName="/ppt/slides/slide300.xml" ContentType="application/vnd.openxmlformats-officedocument.presentationml.slide+xml"/>
  <Override PartName="/ppt/slides/slide540.xml" ContentType="application/vnd.openxmlformats-officedocument.presentationml.slide+xml"/>
  <Override PartName="/ppt/slides/slide680.xml" ContentType="application/vnd.openxmlformats-officedocument.presentationml.slide+xml"/>
  <Override PartName="/ppt/slideLayouts/slideLayout2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0" r:id="rId1"/>
  </p:sldMasterIdLst>
  <p:notesMasterIdLst>
    <p:notesMasterId r:id="rId73"/>
  </p:notesMasterIdLst>
  <p:sldIdLst>
    <p:sldId id="256" r:id="rId2"/>
    <p:sldId id="258" r:id="rId3"/>
    <p:sldId id="259" r:id="rId4"/>
    <p:sldId id="257" r:id="rId5"/>
    <p:sldId id="260" r:id="rId6"/>
    <p:sldId id="268" r:id="rId7"/>
    <p:sldId id="266" r:id="rId8"/>
    <p:sldId id="267" r:id="rId9"/>
    <p:sldId id="273" r:id="rId10"/>
    <p:sldId id="261" r:id="rId11"/>
    <p:sldId id="269" r:id="rId12"/>
    <p:sldId id="272" r:id="rId13"/>
    <p:sldId id="275" r:id="rId14"/>
    <p:sldId id="281" r:id="rId15"/>
    <p:sldId id="282" r:id="rId16"/>
    <p:sldId id="283" r:id="rId17"/>
    <p:sldId id="285" r:id="rId18"/>
    <p:sldId id="286" r:id="rId19"/>
    <p:sldId id="300" r:id="rId20"/>
    <p:sldId id="299" r:id="rId21"/>
    <p:sldId id="305" r:id="rId22"/>
    <p:sldId id="301" r:id="rId23"/>
    <p:sldId id="303" r:id="rId24"/>
    <p:sldId id="262" r:id="rId25"/>
    <p:sldId id="312" r:id="rId26"/>
    <p:sldId id="313" r:id="rId27"/>
    <p:sldId id="330" r:id="rId28"/>
    <p:sldId id="332" r:id="rId29"/>
    <p:sldId id="333" r:id="rId30"/>
    <p:sldId id="263" r:id="rId31"/>
    <p:sldId id="270" r:id="rId32"/>
    <p:sldId id="277" r:id="rId33"/>
    <p:sldId id="278" r:id="rId34"/>
    <p:sldId id="279" r:id="rId35"/>
    <p:sldId id="280" r:id="rId36"/>
    <p:sldId id="287" r:id="rId37"/>
    <p:sldId id="289" r:id="rId38"/>
    <p:sldId id="288" r:id="rId39"/>
    <p:sldId id="290" r:id="rId40"/>
    <p:sldId id="291" r:id="rId41"/>
    <p:sldId id="292" r:id="rId42"/>
    <p:sldId id="293" r:id="rId43"/>
    <p:sldId id="294" r:id="rId44"/>
    <p:sldId id="295" r:id="rId45"/>
    <p:sldId id="296" r:id="rId46"/>
    <p:sldId id="297" r:id="rId47"/>
    <p:sldId id="298" r:id="rId48"/>
    <p:sldId id="302" r:id="rId49"/>
    <p:sldId id="304" r:id="rId50"/>
    <p:sldId id="321" r:id="rId51"/>
    <p:sldId id="324" r:id="rId52"/>
    <p:sldId id="325" r:id="rId53"/>
    <p:sldId id="326" r:id="rId54"/>
    <p:sldId id="264" r:id="rId55"/>
    <p:sldId id="306" r:id="rId56"/>
    <p:sldId id="308" r:id="rId57"/>
    <p:sldId id="309" r:id="rId58"/>
    <p:sldId id="320" r:id="rId59"/>
    <p:sldId id="317" r:id="rId60"/>
    <p:sldId id="318" r:id="rId61"/>
    <p:sldId id="319" r:id="rId62"/>
    <p:sldId id="316" r:id="rId63"/>
    <p:sldId id="314" r:id="rId64"/>
    <p:sldId id="323" r:id="rId65"/>
    <p:sldId id="322" r:id="rId66"/>
    <p:sldId id="315" r:id="rId67"/>
    <p:sldId id="331" r:id="rId68"/>
    <p:sldId id="265" r:id="rId69"/>
    <p:sldId id="327" r:id="rId70"/>
    <p:sldId id="328" r:id="rId71"/>
    <p:sldId id="329"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EC1DC0-7479-4A29-A879-368F03ECBB33}" v="46" dt="2025-05-06T14:10:32.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A63B5-FDB5-4E12-872A-55940D81CBE9}" type="datetimeFigureOut">
              <a:rPr lang="en-IN" smtClean="0"/>
              <a:t>06-05-2025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9111F-81F6-47D4-B399-BF823D1D51AB}" type="slidenum">
              <a:rPr lang="en-IN" smtClean="0"/>
              <a:t>‹#›</a:t>
            </a:fld>
            <a:endParaRPr lang="en-IN"/>
          </a:p>
        </p:txBody>
      </p:sp>
    </p:spTree>
    <p:extLst>
      <p:ext uri="{BB962C8B-B14F-4D97-AF65-F5344CB8AC3E}">
        <p14:creationId xmlns:p14="http://schemas.microsoft.com/office/powerpoint/2010/main" val="3105914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B4978ED-0CF3-483B-AF66-D43A3133912E}"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D4E5D1-8D28-4922-8246-9644D53432D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28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16751B-9319-46C7-A845-380192C76E30}"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15845402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16751B-9319-46C7-A845-380192C76E30}" type="datetime1">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158454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3F39C-2366-4945-B095-BCC20AC11E57}"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12777291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3F39C-2366-4945-B095-BCC20AC11E57}" type="datetime1">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127772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B4978ED-0CF3-483B-AF66-D43A3133912E}" type="datetime1">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D4E5D1-8D28-4922-8246-9644D53432D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28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6187A-93D5-4780-AE86-4AA5AFDC6E73}"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927505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6187A-93D5-4780-AE86-4AA5AFDC6E73}" type="datetime1">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92750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FDA980-4DD4-4FA7-ACAB-FFF9C17A06A5}" type="datetime1">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D4E5D1-8D28-4922-8246-9644D53432D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3969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FDA980-4DD4-4FA7-ACAB-FFF9C17A06A5}" type="datetime1">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BD4E5D1-8D28-4922-8246-9644D53432D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3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92F9A6-62E2-439C-9986-5DAC95C8DBFD}" type="datetime1">
              <a:rPr lang="en-IN" smtClean="0"/>
              <a:t>06-05-2025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22019989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92F9A6-62E2-439C-9986-5DAC95C8DBFD}" type="datetime1">
              <a:rPr lang="en-IN" smtClean="0"/>
              <a:t>05-05-2025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2201998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97FD33-9FD1-494F-A73E-77E13AC78336}" type="datetime1">
              <a:rPr lang="en-IN" smtClean="0"/>
              <a:t>06-05-2025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28383289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97FD33-9FD1-494F-A73E-77E13AC78336}" type="datetime1">
              <a:rPr lang="en-IN" smtClean="0"/>
              <a:t>05-05-2025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2838328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6ADFA-490C-48A8-B176-4721023E086A}" type="datetime1">
              <a:rPr lang="en-IN" smtClean="0"/>
              <a:t>06-05-2025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29740668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6ADFA-490C-48A8-B176-4721023E086A}" type="datetime1">
              <a:rPr lang="en-IN" smtClean="0"/>
              <a:t>05-05-2025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2974066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4F5904-7C8C-476D-92BE-4A9A63FCB64C}" type="datetime1">
              <a:rPr lang="en-IN" smtClean="0"/>
              <a:t>06-05-2025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16322250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4F5904-7C8C-476D-92BE-4A9A63FCB64C}" type="datetime1">
              <a:rPr lang="en-IN" smtClean="0"/>
              <a:t>05-05-2025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163222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C98545E-19EB-4F64-9F0E-54A18EABDD72}" type="datetime1">
              <a:rPr lang="en-IN" smtClean="0"/>
              <a:t>06-05-2025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BD4E5D1-8D28-4922-8246-9644D53432D9}" type="slidenum">
              <a:rPr lang="en-IN" smtClean="0"/>
              <a:t>‹#›</a:t>
            </a:fld>
            <a:endParaRPr lang="en-IN"/>
          </a:p>
        </p:txBody>
      </p:sp>
    </p:spTree>
    <p:extLst>
      <p:ext uri="{BB962C8B-B14F-4D97-AF65-F5344CB8AC3E}">
        <p14:creationId xmlns:p14="http://schemas.microsoft.com/office/powerpoint/2010/main" val="16088636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C98545E-19EB-4F64-9F0E-54A18EABDD72}" type="datetime1">
              <a:rPr lang="en-IN" smtClean="0"/>
              <a:t>05-05-2025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BD4E5D1-8D28-4922-8246-9644D53432D9}" type="slidenum">
              <a:rPr lang="en-IN" smtClean="0"/>
              <a:t>‹#›</a:t>
            </a:fld>
            <a:endParaRPr lang="en-IN"/>
          </a:p>
        </p:txBody>
      </p:sp>
    </p:spTree>
    <p:extLst>
      <p:ext uri="{BB962C8B-B14F-4D97-AF65-F5344CB8AC3E}">
        <p14:creationId xmlns:p14="http://schemas.microsoft.com/office/powerpoint/2010/main" val="160886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B09591-14F5-41ED-8443-45075FE0AA2F}" type="datetime1">
              <a:rPr lang="en-IN" smtClean="0"/>
              <a:t>06-05-2025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13189104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B09591-14F5-41ED-8443-45075FE0AA2F}" type="datetime1">
              <a:rPr lang="en-IN" smtClean="0"/>
              <a:t>05-05-2025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BD4E5D1-8D28-4922-8246-9644D53432D9}" type="slidenum">
              <a:rPr lang="en-IN" smtClean="0"/>
              <a:t>‹#›</a:t>
            </a:fld>
            <a:endParaRPr lang="en-IN"/>
          </a:p>
        </p:txBody>
      </p:sp>
    </p:spTree>
    <p:extLst>
      <p:ext uri="{BB962C8B-B14F-4D97-AF65-F5344CB8AC3E}">
        <p14:creationId xmlns:p14="http://schemas.microsoft.com/office/powerpoint/2010/main" val="1318910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2F56A64-C39B-4CA0-AA2E-A6F8A5CD3491}" type="datetime1">
              <a:rPr lang="en-IN" smtClean="0"/>
              <a:t>06-05-2025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BD4E5D1-8D28-4922-8246-9644D53432D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16927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2F56A64-C39B-4CA0-AA2E-A6F8A5CD3491}" type="datetime1">
              <a:rPr lang="en-IN" smtClean="0"/>
              <a:t>05-05-2025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BD4E5D1-8D28-4922-8246-9644D53432D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16927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5.png"/><Relationship Id="rId18" Type="http://schemas.openxmlformats.org/officeDocument/2006/relationships/slide" Target="slide680.xml"/><Relationship Id="rId3" Type="http://schemas.openxmlformats.org/officeDocument/2006/relationships/slide" Target="slide510.xml"/><Relationship Id="rId7" Type="http://schemas.openxmlformats.org/officeDocument/2006/relationships/image" Target="../media/image310.png"/><Relationship Id="rId12" Type="http://schemas.openxmlformats.org/officeDocument/2006/relationships/slide" Target="slide300.xml"/><Relationship Id="rId17" Type="http://schemas.openxmlformats.org/officeDocument/2006/relationships/image" Target="../media/image7.png"/><Relationship Id="rId2" Type="http://schemas.openxmlformats.org/officeDocument/2006/relationships/image" Target="../media/image2.png"/><Relationship Id="rId16"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slide" Target="slide100.xml"/><Relationship Id="rId11" Type="http://schemas.openxmlformats.org/officeDocument/2006/relationships/image" Target="../media/image5.png"/><Relationship Id="rId5" Type="http://schemas.openxmlformats.org/officeDocument/2006/relationships/image" Target="../media/image3.png"/><Relationship Id="rId15" Type="http://schemas.openxmlformats.org/officeDocument/2006/relationships/slide" Target="slide540.xml"/><Relationship Id="rId10" Type="http://schemas.openxmlformats.org/officeDocument/2006/relationships/image" Target="../media/image45.png"/><Relationship Id="rId19" Type="http://schemas.openxmlformats.org/officeDocument/2006/relationships/image" Target="../media/image710.png"/><Relationship Id="rId4" Type="http://schemas.openxmlformats.org/officeDocument/2006/relationships/image" Target="../media/image210.png"/><Relationship Id="rId9" Type="http://schemas.openxmlformats.org/officeDocument/2006/relationships/slide" Target="slide240.xml"/><Relationship Id="rId1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2.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0.png"/><Relationship Id="rId7" Type="http://schemas.openxmlformats.org/officeDocument/2006/relationships/image" Target="../media/image77.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0.png"/><Relationship Id="rId7"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8.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15.jpeg"/></Relationships>
</file>

<file path=ppt/slides/_rels/slide6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18.jpe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e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Additive_white_Gaussian_noise" TargetMode="External"/><Relationship Id="rId2" Type="http://schemas.openxmlformats.org/officeDocument/2006/relationships/hyperlink" Target="https://medium.com/5g-nr/polar-codes-703336e9f26b"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Central_limit_theorem" TargetMode="External"/><Relationship Id="rId7" Type="http://schemas.openxmlformats.org/officeDocument/2006/relationships/hyperlink" Target="https://en.wikipedia.org/wiki/Normal_distribution" TargetMode="External"/><Relationship Id="rId2" Type="http://schemas.openxmlformats.org/officeDocument/2006/relationships/hyperlink" Target="http://www.wirelesscommunication.nl/reference/chaptr05/digimod/awgn.htm" TargetMode="External"/><Relationship Id="rId1" Type="http://schemas.openxmlformats.org/officeDocument/2006/relationships/slideLayout" Target="../slideLayouts/slideLayout7.xml"/><Relationship Id="rId6" Type="http://schemas.openxmlformats.org/officeDocument/2006/relationships/hyperlink" Target="https://en.wikipedia.org/wiki/Uniform_distribution_(continuous)" TargetMode="External"/><Relationship Id="rId5" Type="http://schemas.openxmlformats.org/officeDocument/2006/relationships/hyperlink" Target="https://en.wikipedia.org/wiki/Laplace_distribution" TargetMode="External"/><Relationship Id="rId4" Type="http://schemas.openxmlformats.org/officeDocument/2006/relationships/hyperlink" Target="https://en.wikipedia.org/wiki/Gaussian_noise"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www.journalmc.com/en/article/id/56c5cfad-6ec3-4616-9e9f-cf0bd12ca75c" TargetMode="External"/><Relationship Id="rId2" Type="http://schemas.openxmlformats.org/officeDocument/2006/relationships/hyperlink" Target="https://web.stanford.edu/~dntse/papers/lst.pdf"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F932-3A69-9429-15EB-E892717F300D}"/>
              </a:ext>
            </a:extLst>
          </p:cNvPr>
          <p:cNvSpPr>
            <a:spLocks noGrp="1"/>
          </p:cNvSpPr>
          <p:nvPr>
            <p:ph type="ctrTitle"/>
          </p:nvPr>
        </p:nvSpPr>
        <p:spPr/>
        <p:txBody>
          <a:bodyPr/>
          <a:lstStyle/>
          <a:p>
            <a:r>
              <a:rPr lang="en-IN"/>
              <a:t>Polar Codes</a:t>
            </a:r>
          </a:p>
        </p:txBody>
      </p:sp>
      <p:sp>
        <p:nvSpPr>
          <p:cNvPr id="3" name="Subtitle 2">
            <a:extLst>
              <a:ext uri="{FF2B5EF4-FFF2-40B4-BE49-F238E27FC236}">
                <a16:creationId xmlns:a16="http://schemas.microsoft.com/office/drawing/2014/main" id="{3789E021-786D-21F7-D483-542E836EF2D3}"/>
              </a:ext>
            </a:extLst>
          </p:cNvPr>
          <p:cNvSpPr>
            <a:spLocks noGrp="1"/>
          </p:cNvSpPr>
          <p:nvPr>
            <p:ph type="subTitle" idx="1"/>
          </p:nvPr>
        </p:nvSpPr>
        <p:spPr>
          <a:xfrm>
            <a:off x="1274111" y="4473162"/>
            <a:ext cx="8673427" cy="1322587"/>
          </a:xfrm>
        </p:spPr>
        <p:txBody>
          <a:bodyPr vert="horz" lIns="91440" tIns="45720" rIns="91440" bIns="45720" rtlCol="0" anchor="t">
            <a:normAutofit fontScale="92500" lnSpcReduction="10000"/>
          </a:bodyPr>
          <a:lstStyle/>
          <a:p>
            <a:r>
              <a:rPr lang="en-IN"/>
              <a:t>Group 30</a:t>
            </a:r>
            <a:br>
              <a:rPr lang="en-IN"/>
            </a:br>
            <a:r>
              <a:rPr lang="en-IN" sz="1800" b="0" i="0" u="none" strike="noStrike" baseline="0">
                <a:latin typeface="CMR12"/>
              </a:rPr>
              <a:t>Mentor: Dharmi Patel</a:t>
            </a:r>
            <a:endParaRPr lang="en-US">
              <a:ea typeface="Calibri Light" panose="020F0302020204030204"/>
              <a:cs typeface="Calibri Light" panose="020F0302020204030204"/>
            </a:endParaRPr>
          </a:p>
          <a:p>
            <a:r>
              <a:rPr lang="en-IN" sz="1800" b="0" i="0" u="none" strike="noStrike" baseline="0">
                <a:latin typeface="CMR12"/>
              </a:rPr>
              <a:t>Prof</a:t>
            </a:r>
            <a:r>
              <a:rPr lang="en-IN" sz="1800">
                <a:latin typeface="CMR12"/>
              </a:rPr>
              <a:t>.</a:t>
            </a:r>
            <a:r>
              <a:rPr lang="en-IN" sz="1800" b="0" i="0" u="none" strike="noStrike" baseline="0">
                <a:latin typeface="CMR12"/>
              </a:rPr>
              <a:t> Yash Vasavada</a:t>
            </a:r>
            <a:br>
              <a:rPr lang="en-IN"/>
            </a:br>
            <a:endParaRPr lang="en-IN"/>
          </a:p>
        </p:txBody>
      </p:sp>
      <p:sp>
        <p:nvSpPr>
          <p:cNvPr id="4" name="Right Triangle 3">
            <a:extLst>
              <a:ext uri="{FF2B5EF4-FFF2-40B4-BE49-F238E27FC236}">
                <a16:creationId xmlns:a16="http://schemas.microsoft.com/office/drawing/2014/main" id="{C0DD7825-B8F7-CBFB-0F3A-E43B0B1C1598}"/>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C85B0B31-22D7-03B2-AAD0-0BDE8FB408D1}"/>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3216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7C1C-0F12-5EA9-2594-A9EC7823AC55}"/>
              </a:ext>
            </a:extLst>
          </p:cNvPr>
          <p:cNvSpPr>
            <a:spLocks noGrp="1"/>
          </p:cNvSpPr>
          <p:nvPr>
            <p:ph type="title"/>
          </p:nvPr>
        </p:nvSpPr>
        <p:spPr/>
        <p:txBody>
          <a:bodyPr>
            <a:normAutofit fontScale="90000"/>
          </a:bodyPr>
          <a:lstStyle/>
          <a:p>
            <a:pPr algn="ctr"/>
            <a:r>
              <a:rPr lang="en-IN" sz="11600" b="1"/>
              <a:t>2.</a:t>
            </a:r>
            <a:r>
              <a:rPr lang="en-IN" sz="4800" b="1"/>
              <a:t> </a:t>
            </a:r>
            <a:endParaRPr lang="en-IN"/>
          </a:p>
        </p:txBody>
      </p:sp>
      <p:sp>
        <p:nvSpPr>
          <p:cNvPr id="9" name="Slide Number Placeholder 8">
            <a:extLst>
              <a:ext uri="{FF2B5EF4-FFF2-40B4-BE49-F238E27FC236}">
                <a16:creationId xmlns:a16="http://schemas.microsoft.com/office/drawing/2014/main" id="{036AA659-4562-F5C7-290A-4F383C8E72F2}"/>
              </a:ext>
            </a:extLst>
          </p:cNvPr>
          <p:cNvSpPr>
            <a:spLocks noGrp="1"/>
          </p:cNvSpPr>
          <p:nvPr>
            <p:ph type="sldNum" sz="quarter" idx="12"/>
          </p:nvPr>
        </p:nvSpPr>
        <p:spPr/>
        <p:txBody>
          <a:bodyPr/>
          <a:lstStyle/>
          <a:p>
            <a:fld id="{ABD4E5D1-8D28-4922-8246-9644D53432D9}" type="slidenum">
              <a:rPr lang="en-IN" smtClean="0"/>
              <a:t>10</a:t>
            </a:fld>
            <a:endParaRPr lang="en-IN"/>
          </a:p>
        </p:txBody>
      </p:sp>
      <p:sp>
        <p:nvSpPr>
          <p:cNvPr id="4" name="Title 1">
            <a:extLst>
              <a:ext uri="{FF2B5EF4-FFF2-40B4-BE49-F238E27FC236}">
                <a16:creationId xmlns:a16="http://schemas.microsoft.com/office/drawing/2014/main" id="{A15AA80B-3414-B20E-E24E-55474706E131}"/>
              </a:ext>
            </a:extLst>
          </p:cNvPr>
          <p:cNvSpPr txBox="1">
            <a:spLocks/>
          </p:cNvSpPr>
          <p:nvPr/>
        </p:nvSpPr>
        <p:spPr>
          <a:xfrm>
            <a:off x="1097280" y="1628706"/>
            <a:ext cx="10058400" cy="4634442"/>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11500" b="1"/>
              <a:t>Encoding using Channel Polarization </a:t>
            </a:r>
            <a:endParaRPr lang="en-IN" sz="11500"/>
          </a:p>
        </p:txBody>
      </p:sp>
      <p:sp>
        <p:nvSpPr>
          <p:cNvPr id="7" name="Right Triangle 6">
            <a:extLst>
              <a:ext uri="{FF2B5EF4-FFF2-40B4-BE49-F238E27FC236}">
                <a16:creationId xmlns:a16="http://schemas.microsoft.com/office/drawing/2014/main" id="{06BC7D61-2AA6-D844-8D77-B1EE3D7091B0}"/>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Triangle 7">
            <a:extLst>
              <a:ext uri="{FF2B5EF4-FFF2-40B4-BE49-F238E27FC236}">
                <a16:creationId xmlns:a16="http://schemas.microsoft.com/office/drawing/2014/main" id="{C3C62A14-349E-0412-12CE-B1487C9307E8}"/>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1133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7C1C-0F12-5EA9-2594-A9EC7823AC55}"/>
              </a:ext>
            </a:extLst>
          </p:cNvPr>
          <p:cNvSpPr>
            <a:spLocks noGrp="1"/>
          </p:cNvSpPr>
          <p:nvPr>
            <p:ph type="title"/>
          </p:nvPr>
        </p:nvSpPr>
        <p:spPr/>
        <p:txBody>
          <a:bodyPr>
            <a:normAutofit fontScale="90000"/>
          </a:bodyPr>
          <a:lstStyle/>
          <a:p>
            <a:pPr algn="ctr"/>
            <a:r>
              <a:rPr lang="en-IN" sz="11600" b="1"/>
              <a:t>2.</a:t>
            </a:r>
            <a:r>
              <a:rPr lang="en-IN" sz="4800" b="1"/>
              <a:t> </a:t>
            </a:r>
            <a:endParaRPr lang="en-IN"/>
          </a:p>
        </p:txBody>
      </p:sp>
      <p:sp>
        <p:nvSpPr>
          <p:cNvPr id="9" name="Slide Number Placeholder 8">
            <a:extLst>
              <a:ext uri="{FF2B5EF4-FFF2-40B4-BE49-F238E27FC236}">
                <a16:creationId xmlns:a16="http://schemas.microsoft.com/office/drawing/2014/main" id="{036AA659-4562-F5C7-290A-4F383C8E72F2}"/>
              </a:ext>
            </a:extLst>
          </p:cNvPr>
          <p:cNvSpPr>
            <a:spLocks noGrp="1"/>
          </p:cNvSpPr>
          <p:nvPr>
            <p:ph type="sldNum" sz="quarter" idx="12"/>
          </p:nvPr>
        </p:nvSpPr>
        <p:spPr/>
        <p:txBody>
          <a:bodyPr/>
          <a:lstStyle/>
          <a:p>
            <a:fld id="{ABD4E5D1-8D28-4922-8246-9644D53432D9}" type="slidenum">
              <a:rPr lang="en-IN" smtClean="0"/>
              <a:t>10</a:t>
            </a:fld>
            <a:endParaRPr lang="en-IN"/>
          </a:p>
        </p:txBody>
      </p:sp>
      <p:sp>
        <p:nvSpPr>
          <p:cNvPr id="4" name="Title 1">
            <a:extLst>
              <a:ext uri="{FF2B5EF4-FFF2-40B4-BE49-F238E27FC236}">
                <a16:creationId xmlns:a16="http://schemas.microsoft.com/office/drawing/2014/main" id="{A15AA80B-3414-B20E-E24E-55474706E131}"/>
              </a:ext>
            </a:extLst>
          </p:cNvPr>
          <p:cNvSpPr txBox="1">
            <a:spLocks/>
          </p:cNvSpPr>
          <p:nvPr/>
        </p:nvSpPr>
        <p:spPr>
          <a:xfrm>
            <a:off x="1097280" y="1628706"/>
            <a:ext cx="10058400" cy="4634442"/>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11500" b="1"/>
              <a:t>Encoding using Channel Polarization </a:t>
            </a:r>
            <a:endParaRPr lang="en-IN" sz="11500"/>
          </a:p>
        </p:txBody>
      </p:sp>
      <p:sp>
        <p:nvSpPr>
          <p:cNvPr id="7" name="Right Triangle 6">
            <a:extLst>
              <a:ext uri="{FF2B5EF4-FFF2-40B4-BE49-F238E27FC236}">
                <a16:creationId xmlns:a16="http://schemas.microsoft.com/office/drawing/2014/main" id="{06BC7D61-2AA6-D844-8D77-B1EE3D7091B0}"/>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Triangle 7">
            <a:extLst>
              <a:ext uri="{FF2B5EF4-FFF2-40B4-BE49-F238E27FC236}">
                <a16:creationId xmlns:a16="http://schemas.microsoft.com/office/drawing/2014/main" id="{C3C62A14-349E-0412-12CE-B1487C9307E8}"/>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1133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FB86B-B2E1-BED2-7D65-6587CCEB8D3B}"/>
              </a:ext>
            </a:extLst>
          </p:cNvPr>
          <p:cNvSpPr>
            <a:spLocks noGrp="1"/>
          </p:cNvSpPr>
          <p:nvPr>
            <p:ph type="title"/>
          </p:nvPr>
        </p:nvSpPr>
        <p:spPr/>
        <p:txBody>
          <a:bodyPr/>
          <a:lstStyle/>
          <a:p>
            <a:r>
              <a:rPr lang="en-IN"/>
              <a:t>We will Cover the below Topics</a:t>
            </a:r>
          </a:p>
        </p:txBody>
      </p:sp>
      <p:sp>
        <p:nvSpPr>
          <p:cNvPr id="3" name="Content Placeholder 2">
            <a:extLst>
              <a:ext uri="{FF2B5EF4-FFF2-40B4-BE49-F238E27FC236}">
                <a16:creationId xmlns:a16="http://schemas.microsoft.com/office/drawing/2014/main" id="{8A085E5A-69B8-41EA-66EB-690F1D15856F}"/>
              </a:ext>
            </a:extLst>
          </p:cNvPr>
          <p:cNvSpPr>
            <a:spLocks noGrp="1"/>
          </p:cNvSpPr>
          <p:nvPr>
            <p:ph idx="1"/>
          </p:nvPr>
        </p:nvSpPr>
        <p:spPr/>
        <p:txBody>
          <a:bodyPr/>
          <a:lstStyle/>
          <a:p>
            <a:pPr marL="0" indent="0">
              <a:buNone/>
            </a:pPr>
            <a:r>
              <a:rPr lang="en-IN" sz="2000"/>
              <a:t>a. Polar Transform and Kronecker Product      </a:t>
            </a:r>
          </a:p>
          <a:p>
            <a:pPr marL="0" indent="0">
              <a:buNone/>
            </a:pPr>
            <a:r>
              <a:rPr lang="en-IN" sz="2000"/>
              <a:t>b. Tree Diagram Representation    </a:t>
            </a:r>
          </a:p>
          <a:p>
            <a:pPr marL="0" indent="0">
              <a:buNone/>
            </a:pPr>
            <a:r>
              <a:rPr lang="en-IN" sz="2000"/>
              <a:t>c. Channel Splitting /  Reliability Sequence</a:t>
            </a:r>
          </a:p>
          <a:p>
            <a:pPr marL="0" indent="0">
              <a:buNone/>
            </a:pPr>
            <a:r>
              <a:rPr lang="en-IN"/>
              <a:t>d</a:t>
            </a:r>
            <a:r>
              <a:rPr lang="en-IN" sz="2000"/>
              <a:t>. Bhattacharyya Parameter</a:t>
            </a:r>
          </a:p>
          <a:p>
            <a:pPr marL="0" indent="0">
              <a:buNone/>
            </a:pPr>
            <a:r>
              <a:rPr lang="en-IN"/>
              <a:t>e. Encoding Algorithm</a:t>
            </a:r>
            <a:endParaRPr lang="en-IN" sz="2000"/>
          </a:p>
          <a:p>
            <a:endParaRPr lang="en-IN"/>
          </a:p>
          <a:p>
            <a:endParaRPr lang="en-IN"/>
          </a:p>
        </p:txBody>
      </p:sp>
      <p:sp>
        <p:nvSpPr>
          <p:cNvPr id="8" name="Slide Number Placeholder 7">
            <a:extLst>
              <a:ext uri="{FF2B5EF4-FFF2-40B4-BE49-F238E27FC236}">
                <a16:creationId xmlns:a16="http://schemas.microsoft.com/office/drawing/2014/main" id="{A24B811A-108E-B8E3-5B98-38DE0D26A060}"/>
              </a:ext>
            </a:extLst>
          </p:cNvPr>
          <p:cNvSpPr>
            <a:spLocks noGrp="1"/>
          </p:cNvSpPr>
          <p:nvPr>
            <p:ph type="sldNum" sz="quarter" idx="12"/>
          </p:nvPr>
        </p:nvSpPr>
        <p:spPr/>
        <p:txBody>
          <a:bodyPr/>
          <a:lstStyle/>
          <a:p>
            <a:fld id="{ABD4E5D1-8D28-4922-8246-9644D53432D9}" type="slidenum">
              <a:rPr lang="en-IN" smtClean="0"/>
              <a:t>11</a:t>
            </a:fld>
            <a:endParaRPr lang="en-IN"/>
          </a:p>
        </p:txBody>
      </p:sp>
      <p:grpSp>
        <p:nvGrpSpPr>
          <p:cNvPr id="9" name="Group 8">
            <a:extLst>
              <a:ext uri="{FF2B5EF4-FFF2-40B4-BE49-F238E27FC236}">
                <a16:creationId xmlns:a16="http://schemas.microsoft.com/office/drawing/2014/main" id="{C9E262C3-1623-4AE0-0EB0-45AA323C4412}"/>
              </a:ext>
            </a:extLst>
          </p:cNvPr>
          <p:cNvGrpSpPr/>
          <p:nvPr/>
        </p:nvGrpSpPr>
        <p:grpSpPr>
          <a:xfrm>
            <a:off x="0" y="-4913"/>
            <a:ext cx="12842450" cy="934911"/>
            <a:chOff x="0" y="-14438"/>
            <a:chExt cx="12842450" cy="934911"/>
          </a:xfrm>
        </p:grpSpPr>
        <p:sp>
          <p:nvSpPr>
            <p:cNvPr id="4" name="Right Triangle 3">
              <a:extLst>
                <a:ext uri="{FF2B5EF4-FFF2-40B4-BE49-F238E27FC236}">
                  <a16:creationId xmlns:a16="http://schemas.microsoft.com/office/drawing/2014/main" id="{2E626253-963E-C816-46B0-FDF7E51FE4D2}"/>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EB44848-79A2-87CF-30A1-E32D0517B9DA}"/>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D19D3253-1F9E-2BA4-6E46-965FF47A65F3}"/>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414DACC-70BD-D31E-071B-A18F71D94FCA}"/>
                  </a:ext>
                </a:extLst>
              </p:cNvPr>
              <p:cNvSpPr txBox="1"/>
              <p:nvPr/>
            </p:nvSpPr>
            <p:spPr>
              <a:xfrm>
                <a:off x="719580" y="78242"/>
                <a:ext cx="12122870" cy="369332"/>
              </a:xfrm>
              <a:prstGeom prst="rect">
                <a:avLst/>
              </a:prstGeom>
              <a:noFill/>
            </p:spPr>
            <p:txBody>
              <a:bodyPr wrap="square" rtlCol="0">
                <a:spAutoFit/>
              </a:bodyPr>
              <a:lstStyle/>
              <a:p>
                <a:r>
                  <a:rPr lang="en-IN"/>
                  <a:t>2.Encoding</a:t>
                </a:r>
              </a:p>
            </p:txBody>
          </p:sp>
        </p:grpSp>
      </p:grpSp>
    </p:spTree>
    <p:extLst>
      <p:ext uri="{BB962C8B-B14F-4D97-AF65-F5344CB8AC3E}">
        <p14:creationId xmlns:p14="http://schemas.microsoft.com/office/powerpoint/2010/main" val="32041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8F96-B659-D428-A610-B68EC0F2D8B8}"/>
              </a:ext>
            </a:extLst>
          </p:cNvPr>
          <p:cNvSpPr>
            <a:spLocks noGrp="1"/>
          </p:cNvSpPr>
          <p:nvPr>
            <p:ph type="title"/>
          </p:nvPr>
        </p:nvSpPr>
        <p:spPr/>
        <p:txBody>
          <a:bodyPr>
            <a:normAutofit/>
          </a:bodyPr>
          <a:lstStyle/>
          <a:p>
            <a:r>
              <a:rPr lang="en-IN" sz="4400"/>
              <a:t>A) Polar Transform and Kronecker Product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7BAD58-E179-5022-7276-4C08C72C06A9}"/>
                  </a:ext>
                </a:extLst>
              </p:cNvPr>
              <p:cNvSpPr>
                <a:spLocks noGrp="1"/>
              </p:cNvSpPr>
              <p:nvPr>
                <p:ph idx="1"/>
              </p:nvPr>
            </p:nvSpPr>
            <p:spPr>
              <a:xfrm>
                <a:off x="1097280" y="1845733"/>
                <a:ext cx="10058400" cy="4421901"/>
              </a:xfrm>
            </p:spPr>
            <p:txBody>
              <a:bodyPr vert="horz" lIns="0" tIns="45720" rIns="0" bIns="45720" rtlCol="0" anchor="t">
                <a:noAutofit/>
              </a:bodyPr>
              <a:lstStyle/>
              <a:p>
                <a:pPr>
                  <a:lnSpc>
                    <a:spcPct val="170000"/>
                  </a:lnSpc>
                  <a:buFont typeface="Arial" panose="020B0604020202020204" pitchFamily="34" charset="0"/>
                  <a:buChar char="•"/>
                </a:pPr>
                <a:r>
                  <a:rPr lang="en-IN" sz="1800">
                    <a:ea typeface="Calibri"/>
                    <a:cs typeface="Calibri"/>
                  </a:rPr>
                  <a:t>Polar transform is the foundational operation int the construction of polar codes, using which we split the channels recursively until some become very reliable and others become very unreliable.</a:t>
                </a:r>
              </a:p>
              <a:p>
                <a:pPr>
                  <a:lnSpc>
                    <a:spcPct val="170000"/>
                  </a:lnSpc>
                  <a:buFont typeface="Arial" panose="020B0604020202020204" pitchFamily="34" charset="0"/>
                  <a:buChar char="•"/>
                </a:pPr>
                <a:r>
                  <a:rPr lang="en-IN" sz="1800">
                    <a:ea typeface="Calibri"/>
                    <a:cs typeface="Calibri"/>
                  </a:rPr>
                  <a:t>Basic Kernel (2x2 Polarisation kernel) : the simplest polar transform is to split a channel into 2 we </a:t>
                </a:r>
                <a:br>
                  <a:rPr lang="en-IN" sz="1800">
                    <a:ea typeface="Calibri"/>
                    <a:cs typeface="Calibri"/>
                  </a:rPr>
                </a:br>
                <a:r>
                  <a:rPr lang="en-IN" sz="1800">
                    <a:ea typeface="Calibri"/>
                    <a:cs typeface="Calibri"/>
                  </a:rPr>
                  <a:t>require a basic kernel. G</a:t>
                </a:r>
                <a:r>
                  <a:rPr lang="en-IN" sz="1800" baseline="-25000">
                    <a:ea typeface="Calibri"/>
                    <a:cs typeface="Calibri"/>
                  </a:rPr>
                  <a:t>2</a:t>
                </a:r>
                <a:r>
                  <a:rPr lang="en-IN" sz="1800">
                    <a:ea typeface="Calibri"/>
                    <a:cs typeface="Calibri"/>
                  </a:rPr>
                  <a:t> = </a:t>
                </a:r>
                <a14:m>
                  <m:oMath xmlns:m="http://schemas.openxmlformats.org/officeDocument/2006/math">
                    <m:d>
                      <m:dPr>
                        <m:begChr m:val="["/>
                        <m:endChr m:val="]"/>
                        <m:ctrlPr>
                          <a:rPr lang="en-IN" sz="1800" i="1" smtClean="0">
                            <a:latin typeface="Cambria Math" panose="02040503050406030204" pitchFamily="18" charset="0"/>
                            <a:ea typeface="Calibri"/>
                            <a:cs typeface="Calibri"/>
                          </a:rPr>
                        </m:ctrlPr>
                      </m:dPr>
                      <m:e>
                        <m:m>
                          <m:mPr>
                            <m:mcs>
                              <m:mc>
                                <m:mcPr>
                                  <m:count m:val="2"/>
                                  <m:mcJc m:val="center"/>
                                </m:mcPr>
                              </m:mc>
                            </m:mcs>
                            <m:ctrlPr>
                              <a:rPr lang="en-IN" sz="1800" i="1" smtClean="0">
                                <a:latin typeface="Cambria Math" panose="02040503050406030204" pitchFamily="18" charset="0"/>
                                <a:ea typeface="Calibri"/>
                                <a:cs typeface="Calibri"/>
                              </a:rPr>
                            </m:ctrlPr>
                          </m:mPr>
                          <m:mr>
                            <m:e>
                              <m:r>
                                <m:rPr>
                                  <m:brk m:alnAt="7"/>
                                </m:rPr>
                                <a:rPr lang="en-IN" sz="1800" b="0" i="1" smtClean="0">
                                  <a:latin typeface="Cambria Math" panose="02040503050406030204" pitchFamily="18" charset="0"/>
                                  <a:ea typeface="Calibri"/>
                                  <a:cs typeface="Calibri"/>
                                </a:rPr>
                                <m:t>1</m:t>
                              </m:r>
                            </m:e>
                            <m:e>
                              <m:r>
                                <a:rPr lang="en-IN" sz="1800" b="0" i="1" smtClean="0">
                                  <a:latin typeface="Cambria Math" panose="02040503050406030204" pitchFamily="18" charset="0"/>
                                  <a:ea typeface="Calibri"/>
                                  <a:cs typeface="Calibri"/>
                                </a:rPr>
                                <m:t>0</m:t>
                              </m:r>
                            </m:e>
                          </m:mr>
                          <m:mr>
                            <m:e>
                              <m:r>
                                <a:rPr lang="en-IN" sz="1800" b="0" i="1" smtClean="0">
                                  <a:latin typeface="Cambria Math" panose="02040503050406030204" pitchFamily="18" charset="0"/>
                                  <a:ea typeface="Calibri"/>
                                  <a:cs typeface="Calibri"/>
                                </a:rPr>
                                <m:t>1</m:t>
                              </m:r>
                            </m:e>
                            <m:e>
                              <m:r>
                                <a:rPr lang="en-IN" sz="1800" b="0" i="1" smtClean="0">
                                  <a:latin typeface="Cambria Math" panose="02040503050406030204" pitchFamily="18" charset="0"/>
                                  <a:ea typeface="Calibri"/>
                                  <a:cs typeface="Calibri"/>
                                </a:rPr>
                                <m:t>1</m:t>
                              </m:r>
                            </m:e>
                          </m:mr>
                        </m:m>
                      </m:e>
                    </m:d>
                  </m:oMath>
                </a14:m>
                <a:endParaRPr lang="en-IN" sz="1800">
                  <a:ea typeface="Calibri"/>
                  <a:cs typeface="Calibri"/>
                </a:endParaRPr>
              </a:p>
              <a:p>
                <a:pPr>
                  <a:lnSpc>
                    <a:spcPct val="170000"/>
                  </a:lnSpc>
                  <a:buFont typeface="Arial" panose="020B0604020202020204" pitchFamily="34" charset="0"/>
                  <a:buChar char="•"/>
                </a:pPr>
                <a:r>
                  <a:rPr lang="en-IN" sz="1800">
                    <a:ea typeface="Calibri"/>
                    <a:cs typeface="Calibri"/>
                  </a:rPr>
                  <a:t>The output is: </a:t>
                </a:r>
                <a14:m>
                  <m:oMath xmlns:m="http://schemas.openxmlformats.org/officeDocument/2006/math">
                    <m:d>
                      <m:dPr>
                        <m:ctrlPr>
                          <a:rPr lang="en-IN" sz="1800" i="1" dirty="0" smtClean="0">
                            <a:solidFill>
                              <a:srgbClr val="836967"/>
                            </a:solidFill>
                            <a:latin typeface="Cambria Math" panose="02040503050406030204" pitchFamily="18" charset="0"/>
                          </a:rPr>
                        </m:ctrlPr>
                      </m:dPr>
                      <m:e>
                        <m:sSub>
                          <m:sSubPr>
                            <m:ctrlPr>
                              <a:rPr lang="en-IN" sz="1800" i="1" dirty="0" smtClean="0">
                                <a:solidFill>
                                  <a:srgbClr val="836967"/>
                                </a:solidFill>
                                <a:latin typeface="Cambria Math" panose="02040503050406030204" pitchFamily="18" charset="0"/>
                              </a:rPr>
                            </m:ctrlPr>
                          </m:sSubPr>
                          <m:e>
                            <m:r>
                              <a:rPr lang="en-IN" sz="1800" i="1" dirty="0" smtClean="0">
                                <a:latin typeface="Cambria Math" panose="02040503050406030204" pitchFamily="18" charset="0"/>
                              </a:rPr>
                              <m:t>𝑢</m:t>
                            </m:r>
                          </m:e>
                          <m:sub>
                            <m:r>
                              <a:rPr lang="en-IN" sz="1800" i="0" dirty="0" smtClean="0">
                                <a:latin typeface="Cambria Math" panose="02040503050406030204" pitchFamily="18" charset="0"/>
                              </a:rPr>
                              <m:t>1</m:t>
                            </m:r>
                          </m:sub>
                        </m:sSub>
                        <m:r>
                          <a:rPr lang="en-IN" sz="1800" i="0" dirty="0" smtClean="0">
                            <a:latin typeface="Cambria Math" panose="02040503050406030204" pitchFamily="18" charset="0"/>
                          </a:rPr>
                          <m:t>,</m:t>
                        </m:r>
                        <m:sSub>
                          <m:sSubPr>
                            <m:ctrlPr>
                              <a:rPr lang="en-IN" sz="1800" i="1" dirty="0" smtClean="0">
                                <a:solidFill>
                                  <a:srgbClr val="836967"/>
                                </a:solidFill>
                                <a:latin typeface="Cambria Math" panose="02040503050406030204" pitchFamily="18" charset="0"/>
                              </a:rPr>
                            </m:ctrlPr>
                          </m:sSubPr>
                          <m:e>
                            <m:r>
                              <a:rPr lang="en-IN" sz="1800" i="1" dirty="0" smtClean="0">
                                <a:latin typeface="Cambria Math" panose="02040503050406030204" pitchFamily="18" charset="0"/>
                              </a:rPr>
                              <m:t>𝑢</m:t>
                            </m:r>
                          </m:e>
                          <m:sub>
                            <m:r>
                              <a:rPr lang="en-IN" sz="1800" i="0" dirty="0" smtClean="0">
                                <a:latin typeface="Cambria Math" panose="02040503050406030204" pitchFamily="18" charset="0"/>
                              </a:rPr>
                              <m:t>2</m:t>
                            </m:r>
                          </m:sub>
                        </m:sSub>
                      </m:e>
                    </m:d>
                    <m:r>
                      <a:rPr lang="en-IN" sz="1800" i="0" dirty="0" smtClean="0">
                        <a:latin typeface="Cambria Math" panose="02040503050406030204" pitchFamily="18" charset="0"/>
                      </a:rPr>
                      <m:t>⋅</m:t>
                    </m:r>
                    <m:sSub>
                      <m:sSubPr>
                        <m:ctrlPr>
                          <a:rPr lang="en-IN" sz="1800" i="1" dirty="0" smtClean="0">
                            <a:solidFill>
                              <a:srgbClr val="836967"/>
                            </a:solidFill>
                            <a:latin typeface="Cambria Math" panose="02040503050406030204" pitchFamily="18" charset="0"/>
                          </a:rPr>
                        </m:ctrlPr>
                      </m:sSubPr>
                      <m:e>
                        <m:r>
                          <a:rPr lang="en-IN" sz="1800" i="1" dirty="0" smtClean="0">
                            <a:latin typeface="Cambria Math" panose="02040503050406030204" pitchFamily="18" charset="0"/>
                          </a:rPr>
                          <m:t>𝐺</m:t>
                        </m:r>
                      </m:e>
                      <m:sub>
                        <m:r>
                          <a:rPr lang="en-IN" sz="1800" i="0" dirty="0" smtClean="0">
                            <a:latin typeface="Cambria Math" panose="02040503050406030204" pitchFamily="18" charset="0"/>
                          </a:rPr>
                          <m:t>2</m:t>
                        </m:r>
                      </m:sub>
                    </m:sSub>
                    <m:r>
                      <a:rPr lang="en-IN" sz="1800" i="0" dirty="0" smtClean="0">
                        <a:latin typeface="Cambria Math" panose="02040503050406030204" pitchFamily="18" charset="0"/>
                      </a:rPr>
                      <m:t>=</m:t>
                    </m:r>
                    <m:d>
                      <m:dPr>
                        <m:ctrlPr>
                          <a:rPr lang="en-IN" sz="1800" i="1" dirty="0" smtClean="0">
                            <a:solidFill>
                              <a:srgbClr val="836967"/>
                            </a:solidFill>
                            <a:latin typeface="Cambria Math" panose="02040503050406030204" pitchFamily="18" charset="0"/>
                          </a:rPr>
                        </m:ctrlPr>
                      </m:dPr>
                      <m:e>
                        <m:sSub>
                          <m:sSubPr>
                            <m:ctrlPr>
                              <a:rPr lang="en-IN" sz="1800" i="1" dirty="0" smtClean="0">
                                <a:solidFill>
                                  <a:srgbClr val="836967"/>
                                </a:solidFill>
                                <a:latin typeface="Cambria Math" panose="02040503050406030204" pitchFamily="18" charset="0"/>
                              </a:rPr>
                            </m:ctrlPr>
                          </m:sSubPr>
                          <m:e>
                            <m:r>
                              <a:rPr lang="en-IN" sz="1800" i="1" dirty="0" smtClean="0">
                                <a:latin typeface="Cambria Math" panose="02040503050406030204" pitchFamily="18" charset="0"/>
                              </a:rPr>
                              <m:t>𝑢</m:t>
                            </m:r>
                          </m:e>
                          <m:sub>
                            <m:r>
                              <a:rPr lang="en-IN" sz="1800" i="0" dirty="0" smtClean="0">
                                <a:latin typeface="Cambria Math" panose="02040503050406030204" pitchFamily="18" charset="0"/>
                              </a:rPr>
                              <m:t>1</m:t>
                            </m:r>
                          </m:sub>
                        </m:sSub>
                        <m:r>
                          <a:rPr lang="en-IN" sz="1800" i="0" dirty="0" smtClean="0">
                            <a:latin typeface="Cambria Math" panose="02040503050406030204" pitchFamily="18" charset="0"/>
                          </a:rPr>
                          <m:t>⊕</m:t>
                        </m:r>
                        <m:sSub>
                          <m:sSubPr>
                            <m:ctrlPr>
                              <a:rPr lang="en-IN" sz="1800" i="1" dirty="0" smtClean="0">
                                <a:solidFill>
                                  <a:srgbClr val="836967"/>
                                </a:solidFill>
                                <a:latin typeface="Cambria Math" panose="02040503050406030204" pitchFamily="18" charset="0"/>
                              </a:rPr>
                            </m:ctrlPr>
                          </m:sSubPr>
                          <m:e>
                            <m:r>
                              <a:rPr lang="en-IN" sz="1800" i="1" dirty="0" smtClean="0">
                                <a:latin typeface="Cambria Math" panose="02040503050406030204" pitchFamily="18" charset="0"/>
                              </a:rPr>
                              <m:t>𝑢</m:t>
                            </m:r>
                          </m:e>
                          <m:sub>
                            <m:r>
                              <a:rPr lang="en-IN" sz="1800" i="0" dirty="0" smtClean="0">
                                <a:latin typeface="Cambria Math" panose="02040503050406030204" pitchFamily="18" charset="0"/>
                              </a:rPr>
                              <m:t>2</m:t>
                            </m:r>
                          </m:sub>
                        </m:sSub>
                        <m:r>
                          <a:rPr lang="en-IN" sz="1800" i="0" dirty="0" smtClean="0">
                            <a:latin typeface="Cambria Math" panose="02040503050406030204" pitchFamily="18" charset="0"/>
                          </a:rPr>
                          <m:t>,</m:t>
                        </m:r>
                        <m:sSub>
                          <m:sSubPr>
                            <m:ctrlPr>
                              <a:rPr lang="en-IN" sz="1800" i="1" dirty="0" smtClean="0">
                                <a:solidFill>
                                  <a:srgbClr val="836967"/>
                                </a:solidFill>
                                <a:latin typeface="Cambria Math" panose="02040503050406030204" pitchFamily="18" charset="0"/>
                              </a:rPr>
                            </m:ctrlPr>
                          </m:sSubPr>
                          <m:e>
                            <m:r>
                              <a:rPr lang="en-IN" sz="1800" i="1" dirty="0" smtClean="0">
                                <a:latin typeface="Cambria Math" panose="02040503050406030204" pitchFamily="18" charset="0"/>
                              </a:rPr>
                              <m:t>𝑢</m:t>
                            </m:r>
                          </m:e>
                          <m:sub>
                            <m:r>
                              <a:rPr lang="en-IN" sz="1800" i="0" dirty="0" smtClean="0">
                                <a:latin typeface="Cambria Math" panose="02040503050406030204" pitchFamily="18" charset="0"/>
                              </a:rPr>
                              <m:t>2</m:t>
                            </m:r>
                          </m:sub>
                        </m:sSub>
                      </m:e>
                    </m:d>
                  </m:oMath>
                </a14:m>
                <a:r>
                  <a:rPr lang="en-IN" sz="1800"/>
                  <a:t> </a:t>
                </a:r>
              </a:p>
              <a:p>
                <a:pPr>
                  <a:lnSpc>
                    <a:spcPct val="100000"/>
                  </a:lnSpc>
                  <a:buFont typeface="Arial" panose="020B0604020202020204" pitchFamily="34" charset="0"/>
                  <a:buChar char="•"/>
                </a:pPr>
                <a:r>
                  <a:rPr lang="en-IN" sz="1800"/>
                  <a:t>Where :	</a:t>
                </a:r>
              </a:p>
              <a:p>
                <a:pPr lvl="1">
                  <a:lnSpc>
                    <a:spcPct val="100000"/>
                  </a:lnSpc>
                  <a:buFont typeface="Arial" panose="020B0604020202020204" pitchFamily="34" charset="0"/>
                  <a:buChar char="•"/>
                </a:pPr>
                <a:r>
                  <a:rPr lang="en-IN" sz="1600"/>
                  <a:t>Input vector is :  </a:t>
                </a:r>
                <a14:m>
                  <m:oMath xmlns:m="http://schemas.openxmlformats.org/officeDocument/2006/math">
                    <m:r>
                      <a:rPr lang="en-IN" sz="1600" b="1" i="1" dirty="0" smtClean="0">
                        <a:latin typeface="Cambria Math" panose="02040503050406030204" pitchFamily="18" charset="0"/>
                      </a:rPr>
                      <m:t>𝒖</m:t>
                    </m:r>
                    <m:r>
                      <a:rPr lang="en-IN" sz="1600" b="0" i="0" dirty="0" smtClean="0">
                        <a:latin typeface="Cambria Math" panose="02040503050406030204" pitchFamily="18" charset="0"/>
                      </a:rPr>
                      <m:t>=</m:t>
                    </m:r>
                    <m:d>
                      <m:dPr>
                        <m:ctrlPr>
                          <a:rPr lang="en-IN" sz="1600" i="1" dirty="0" smtClean="0">
                            <a:solidFill>
                              <a:srgbClr val="836967"/>
                            </a:solidFill>
                            <a:latin typeface="Cambria Math" panose="02040503050406030204" pitchFamily="18" charset="0"/>
                          </a:rPr>
                        </m:ctrlPr>
                      </m:dPr>
                      <m:e>
                        <m:sSub>
                          <m:sSubPr>
                            <m:ctrlPr>
                              <a:rPr lang="en-IN" sz="1600" i="1" dirty="0" smtClean="0">
                                <a:solidFill>
                                  <a:srgbClr val="836967"/>
                                </a:solidFill>
                                <a:latin typeface="Cambria Math" panose="02040503050406030204" pitchFamily="18" charset="0"/>
                              </a:rPr>
                            </m:ctrlPr>
                          </m:sSubPr>
                          <m:e>
                            <m:r>
                              <a:rPr lang="en-IN" sz="1600" b="0" i="1" dirty="0" smtClean="0">
                                <a:latin typeface="Cambria Math" panose="02040503050406030204" pitchFamily="18" charset="0"/>
                              </a:rPr>
                              <m:t>𝑢</m:t>
                            </m:r>
                          </m:e>
                          <m:sub>
                            <m:r>
                              <a:rPr lang="en-IN" sz="1600" b="0" i="0" dirty="0" smtClean="0">
                                <a:latin typeface="Cambria Math" panose="02040503050406030204" pitchFamily="18" charset="0"/>
                              </a:rPr>
                              <m:t>1</m:t>
                            </m:r>
                          </m:sub>
                        </m:sSub>
                        <m:r>
                          <a:rPr lang="en-IN" sz="1600" b="0" i="0" dirty="0" smtClean="0">
                            <a:latin typeface="Cambria Math" panose="02040503050406030204" pitchFamily="18" charset="0"/>
                          </a:rPr>
                          <m:t>,</m:t>
                        </m:r>
                        <m:sSub>
                          <m:sSubPr>
                            <m:ctrlPr>
                              <a:rPr lang="en-IN" sz="1600" i="1" dirty="0" smtClean="0">
                                <a:solidFill>
                                  <a:srgbClr val="836967"/>
                                </a:solidFill>
                                <a:latin typeface="Cambria Math" panose="02040503050406030204" pitchFamily="18" charset="0"/>
                              </a:rPr>
                            </m:ctrlPr>
                          </m:sSubPr>
                          <m:e>
                            <m:r>
                              <a:rPr lang="en-IN" sz="1600" b="0" i="1" dirty="0" smtClean="0">
                                <a:latin typeface="Cambria Math" panose="02040503050406030204" pitchFamily="18" charset="0"/>
                              </a:rPr>
                              <m:t>𝑢</m:t>
                            </m:r>
                          </m:e>
                          <m:sub>
                            <m:r>
                              <a:rPr lang="en-IN" sz="1600" b="0" i="0" dirty="0" smtClean="0">
                                <a:latin typeface="Cambria Math" panose="02040503050406030204" pitchFamily="18" charset="0"/>
                              </a:rPr>
                              <m:t>2</m:t>
                            </m:r>
                          </m:sub>
                        </m:sSub>
                      </m:e>
                    </m:d>
                  </m:oMath>
                </a14:m>
                <a:endParaRPr lang="en-IN" sz="1600"/>
              </a:p>
              <a:p>
                <a:pPr lvl="1">
                  <a:lnSpc>
                    <a:spcPct val="100000"/>
                  </a:lnSpc>
                  <a:buFont typeface="Arial" panose="020B0604020202020204" pitchFamily="34" charset="0"/>
                  <a:buChar char="•"/>
                </a:pPr>
                <a:r>
                  <a:rPr lang="en-IN" sz="1600"/>
                  <a:t>Output Codeword is: </a:t>
                </a:r>
                <a14:m>
                  <m:oMath xmlns:m="http://schemas.openxmlformats.org/officeDocument/2006/math">
                    <m:r>
                      <a:rPr lang="en-IN" sz="1600" b="1" i="1" dirty="0" smtClean="0">
                        <a:latin typeface="Cambria Math" panose="02040503050406030204" pitchFamily="18" charset="0"/>
                      </a:rPr>
                      <m:t>𝒙</m:t>
                    </m:r>
                    <m:r>
                      <a:rPr lang="en-IN" sz="1600" i="0" dirty="0" smtClean="0">
                        <a:latin typeface="Cambria Math" panose="02040503050406030204" pitchFamily="18" charset="0"/>
                      </a:rPr>
                      <m:t>=</m:t>
                    </m:r>
                    <m:r>
                      <a:rPr lang="en-IN" sz="1600" b="1" i="1" dirty="0" smtClean="0">
                        <a:latin typeface="Cambria Math" panose="02040503050406030204" pitchFamily="18" charset="0"/>
                      </a:rPr>
                      <m:t>𝒖</m:t>
                    </m:r>
                    <m:sSub>
                      <m:sSubPr>
                        <m:ctrlPr>
                          <a:rPr lang="en-IN" sz="1600" i="1" dirty="0" smtClean="0">
                            <a:solidFill>
                              <a:srgbClr val="836967"/>
                            </a:solidFill>
                            <a:latin typeface="Cambria Math" panose="02040503050406030204" pitchFamily="18" charset="0"/>
                          </a:rPr>
                        </m:ctrlPr>
                      </m:sSubPr>
                      <m:e>
                        <m:r>
                          <a:rPr lang="en-IN" sz="1600" i="1" dirty="0" smtClean="0">
                            <a:latin typeface="Cambria Math" panose="02040503050406030204" pitchFamily="18" charset="0"/>
                          </a:rPr>
                          <m:t>𝐺</m:t>
                        </m:r>
                      </m:e>
                      <m:sub>
                        <m:r>
                          <a:rPr lang="en-IN" sz="1600" i="1" dirty="0" smtClean="0">
                            <a:latin typeface="Cambria Math" panose="02040503050406030204" pitchFamily="18" charset="0"/>
                          </a:rPr>
                          <m:t>𝑛</m:t>
                        </m:r>
                      </m:sub>
                    </m:sSub>
                  </m:oMath>
                </a14:m>
                <a:r>
                  <a:rPr lang="en-IN"/>
                  <a:t> </a:t>
                </a:r>
              </a:p>
              <a:p>
                <a:pPr marL="0" indent="0">
                  <a:lnSpc>
                    <a:spcPct val="170000"/>
                  </a:lnSpc>
                  <a:buNone/>
                </a:pPr>
                <a:br>
                  <a:rPr lang="en-IN" sz="1800">
                    <a:ea typeface="Calibri"/>
                    <a:cs typeface="Calibri"/>
                  </a:rPr>
                </a:br>
                <a:br>
                  <a:rPr lang="en-IN" sz="1800">
                    <a:ea typeface="Calibri"/>
                    <a:cs typeface="Calibri"/>
                  </a:rPr>
                </a:br>
                <a:endParaRPr lang="en-IN" sz="1800">
                  <a:ea typeface="Calibri"/>
                  <a:cs typeface="Calibri"/>
                </a:endParaRPr>
              </a:p>
            </p:txBody>
          </p:sp>
        </mc:Choice>
        <mc:Fallback xmlns="">
          <p:sp>
            <p:nvSpPr>
              <p:cNvPr id="3" name="Content Placeholder 2">
                <a:extLst>
                  <a:ext uri="{FF2B5EF4-FFF2-40B4-BE49-F238E27FC236}">
                    <a16:creationId xmlns:a16="http://schemas.microsoft.com/office/drawing/2014/main" id="{6D7BAD58-E179-5022-7276-4C08C72C06A9}"/>
                  </a:ext>
                </a:extLst>
              </p:cNvPr>
              <p:cNvSpPr>
                <a:spLocks noGrp="1" noRot="1" noChangeAspect="1" noMove="1" noResize="1" noEditPoints="1" noAdjustHandles="1" noChangeArrowheads="1" noChangeShapeType="1" noTextEdit="1"/>
              </p:cNvSpPr>
              <p:nvPr>
                <p:ph idx="1"/>
              </p:nvPr>
            </p:nvSpPr>
            <p:spPr>
              <a:xfrm>
                <a:off x="1097280" y="1845733"/>
                <a:ext cx="10058400" cy="4421901"/>
              </a:xfrm>
              <a:blipFill>
                <a:blip r:embed="rId2"/>
                <a:stretch>
                  <a:fillRect l="-1273" r="-1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8EBDD06-EEB6-D107-089A-7AAF36A5F488}"/>
              </a:ext>
            </a:extLst>
          </p:cNvPr>
          <p:cNvSpPr>
            <a:spLocks noGrp="1"/>
          </p:cNvSpPr>
          <p:nvPr>
            <p:ph type="sldNum" sz="quarter" idx="12"/>
          </p:nvPr>
        </p:nvSpPr>
        <p:spPr/>
        <p:txBody>
          <a:bodyPr/>
          <a:lstStyle/>
          <a:p>
            <a:fld id="{ABD4E5D1-8D28-4922-8246-9644D53432D9}" type="slidenum">
              <a:rPr lang="en-IN" smtClean="0"/>
              <a:t>12</a:t>
            </a:fld>
            <a:endParaRPr lang="en-IN"/>
          </a:p>
        </p:txBody>
      </p:sp>
      <p:grpSp>
        <p:nvGrpSpPr>
          <p:cNvPr id="10" name="Group 9">
            <a:extLst>
              <a:ext uri="{FF2B5EF4-FFF2-40B4-BE49-F238E27FC236}">
                <a16:creationId xmlns:a16="http://schemas.microsoft.com/office/drawing/2014/main" id="{7772E229-374A-F4B0-A076-83173C9BB394}"/>
              </a:ext>
            </a:extLst>
          </p:cNvPr>
          <p:cNvGrpSpPr/>
          <p:nvPr/>
        </p:nvGrpSpPr>
        <p:grpSpPr>
          <a:xfrm>
            <a:off x="0" y="-14438"/>
            <a:ext cx="12842450" cy="934911"/>
            <a:chOff x="0" y="-14438"/>
            <a:chExt cx="12842450" cy="934911"/>
          </a:xfrm>
        </p:grpSpPr>
        <p:sp>
          <p:nvSpPr>
            <p:cNvPr id="11" name="Right Triangle 10">
              <a:extLst>
                <a:ext uri="{FF2B5EF4-FFF2-40B4-BE49-F238E27FC236}">
                  <a16:creationId xmlns:a16="http://schemas.microsoft.com/office/drawing/2014/main" id="{9EEC7EEC-9C6E-6DDE-E2A7-A3C8350679C2}"/>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4C576EB8-01AE-60AB-6E4D-897F00528043}"/>
                </a:ext>
              </a:extLst>
            </p:cNvPr>
            <p:cNvGrpSpPr/>
            <p:nvPr/>
          </p:nvGrpSpPr>
          <p:grpSpPr>
            <a:xfrm>
              <a:off x="0" y="-14438"/>
              <a:ext cx="12842450" cy="522514"/>
              <a:chOff x="0" y="-14438"/>
              <a:chExt cx="12842450" cy="522514"/>
            </a:xfrm>
          </p:grpSpPr>
          <p:sp>
            <p:nvSpPr>
              <p:cNvPr id="13" name="Rectangle 12">
                <a:extLst>
                  <a:ext uri="{FF2B5EF4-FFF2-40B4-BE49-F238E27FC236}">
                    <a16:creationId xmlns:a16="http://schemas.microsoft.com/office/drawing/2014/main" id="{599BA360-8098-687A-56A7-D44A2A02165B}"/>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6F2382A-3AF1-5C23-1F7F-00CE5A72F811}"/>
                  </a:ext>
                </a:extLst>
              </p:cNvPr>
              <p:cNvSpPr txBox="1"/>
              <p:nvPr/>
            </p:nvSpPr>
            <p:spPr>
              <a:xfrm>
                <a:off x="719580" y="78242"/>
                <a:ext cx="12122870" cy="369332"/>
              </a:xfrm>
              <a:prstGeom prst="rect">
                <a:avLst/>
              </a:prstGeom>
              <a:noFill/>
            </p:spPr>
            <p:txBody>
              <a:bodyPr wrap="square" rtlCol="0">
                <a:spAutoFit/>
              </a:bodyPr>
              <a:lstStyle/>
              <a:p>
                <a:r>
                  <a:rPr lang="en-IN"/>
                  <a:t>2.Encoding/Polar Transform</a:t>
                </a:r>
              </a:p>
            </p:txBody>
          </p:sp>
        </p:grpSp>
      </p:grpSp>
    </p:spTree>
    <p:extLst>
      <p:ext uri="{BB962C8B-B14F-4D97-AF65-F5344CB8AC3E}">
        <p14:creationId xmlns:p14="http://schemas.microsoft.com/office/powerpoint/2010/main" val="3973441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2B3F93-9A7A-B853-B8E4-3EF1E8FA22DF}"/>
              </a:ext>
            </a:extLst>
          </p:cNvPr>
          <p:cNvSpPr>
            <a:spLocks noGrp="1"/>
          </p:cNvSpPr>
          <p:nvPr>
            <p:ph type="sldNum" sz="quarter" idx="12"/>
          </p:nvPr>
        </p:nvSpPr>
        <p:spPr/>
        <p:txBody>
          <a:bodyPr/>
          <a:lstStyle/>
          <a:p>
            <a:fld id="{ABD4E5D1-8D28-4922-8246-9644D53432D9}" type="slidenum">
              <a:rPr lang="en-IN" smtClean="0"/>
              <a:t>13</a:t>
            </a:fld>
            <a:endParaRPr lang="en-IN"/>
          </a:p>
        </p:txBody>
      </p:sp>
      <p:grpSp>
        <p:nvGrpSpPr>
          <p:cNvPr id="3" name="Group 2">
            <a:extLst>
              <a:ext uri="{FF2B5EF4-FFF2-40B4-BE49-F238E27FC236}">
                <a16:creationId xmlns:a16="http://schemas.microsoft.com/office/drawing/2014/main" id="{C01DA92D-79C1-6941-3EB2-F6B6E93277F8}"/>
              </a:ext>
            </a:extLst>
          </p:cNvPr>
          <p:cNvGrpSpPr/>
          <p:nvPr/>
        </p:nvGrpSpPr>
        <p:grpSpPr>
          <a:xfrm>
            <a:off x="0" y="-14438"/>
            <a:ext cx="12842450" cy="934911"/>
            <a:chOff x="0" y="-14438"/>
            <a:chExt cx="12842450" cy="934911"/>
          </a:xfrm>
        </p:grpSpPr>
        <p:sp>
          <p:nvSpPr>
            <p:cNvPr id="4" name="Right Triangle 3">
              <a:extLst>
                <a:ext uri="{FF2B5EF4-FFF2-40B4-BE49-F238E27FC236}">
                  <a16:creationId xmlns:a16="http://schemas.microsoft.com/office/drawing/2014/main" id="{C4905C87-1F03-0A7A-5C52-FE281000C7DD}"/>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53792A00-41D3-59F8-BDB4-B9A494683102}"/>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68C70353-A6CD-E2DC-E97A-DF8777BB047F}"/>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6345972-A400-8EBB-89C9-F97081CF4C92}"/>
                  </a:ext>
                </a:extLst>
              </p:cNvPr>
              <p:cNvSpPr txBox="1"/>
              <p:nvPr/>
            </p:nvSpPr>
            <p:spPr>
              <a:xfrm>
                <a:off x="719580" y="78242"/>
                <a:ext cx="12122870" cy="369332"/>
              </a:xfrm>
              <a:prstGeom prst="rect">
                <a:avLst/>
              </a:prstGeom>
              <a:noFill/>
            </p:spPr>
            <p:txBody>
              <a:bodyPr wrap="square" rtlCol="0">
                <a:spAutoFit/>
              </a:bodyPr>
              <a:lstStyle/>
              <a:p>
                <a:r>
                  <a:rPr lang="en-IN"/>
                  <a:t>2.Encoding/Polar Transform</a:t>
                </a:r>
              </a:p>
            </p:txBody>
          </p:sp>
        </p:gr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2A8CFB-54AF-8F93-48E0-8FBCDA6909F7}"/>
                  </a:ext>
                </a:extLst>
              </p:cNvPr>
              <p:cNvSpPr txBox="1"/>
              <p:nvPr/>
            </p:nvSpPr>
            <p:spPr>
              <a:xfrm>
                <a:off x="364503" y="600756"/>
                <a:ext cx="11462994" cy="5978047"/>
              </a:xfrm>
              <a:prstGeom prst="rect">
                <a:avLst/>
              </a:prstGeom>
              <a:noFill/>
              <a:ln>
                <a:noFill/>
              </a:ln>
            </p:spPr>
            <p:txBody>
              <a:bodyPr wrap="square" rtlCol="0">
                <a:spAutoFit/>
              </a:bodyPr>
              <a:lstStyle/>
              <a:p>
                <a:pPr marL="285750" indent="-285750">
                  <a:buClr>
                    <a:schemeClr val="accent1"/>
                  </a:buClr>
                  <a:buFont typeface="Arial" panose="020B0604020202020204" pitchFamily="34" charset="0"/>
                  <a:buChar char="•"/>
                </a:pPr>
                <a:r>
                  <a:rPr lang="en-IN" dirty="0"/>
                  <a:t>Now, to create, higher order polar transforms of power 2, we use </a:t>
                </a:r>
                <a:r>
                  <a:rPr lang="en-IN" u="sng" dirty="0"/>
                  <a:t>Kronecker Product</a:t>
                </a:r>
                <a:r>
                  <a:rPr lang="en-IN" dirty="0"/>
                  <a:t> which is also sometimes called as Tensor product of matrices.</a:t>
                </a:r>
              </a:p>
              <a:p>
                <a:pPr>
                  <a:buClr>
                    <a:schemeClr val="accent1"/>
                  </a:buClr>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4</m:t>
                          </m:r>
                        </m:sub>
                      </m:sSub>
                      <m:r>
                        <a:rPr lang="en-IN" b="0" i="1" smtClean="0">
                          <a:latin typeface="Cambria Math" panose="02040503050406030204" pitchFamily="18" charset="0"/>
                        </a:rPr>
                        <m:t>= </m:t>
                      </m:r>
                      <m:d>
                        <m:dPr>
                          <m:begChr m:val="["/>
                          <m:endChr m:val="]"/>
                          <m:ctrlPr>
                            <a:rPr lang="en-IN" b="0" i="1" smtClean="0">
                              <a:latin typeface="Cambria Math" panose="02040503050406030204" pitchFamily="18" charset="0"/>
                            </a:rPr>
                          </m:ctrlPr>
                        </m:dPr>
                        <m:e>
                          <m:m>
                            <m:mPr>
                              <m:mcs>
                                <m:mc>
                                  <m:mcPr>
                                    <m:count m:val="2"/>
                                    <m:mcJc m:val="center"/>
                                  </m:mcPr>
                                </m:mc>
                              </m:mcs>
                              <m:ctrlPr>
                                <a:rPr lang="en-IN" b="0" i="1" smtClean="0">
                                  <a:latin typeface="Cambria Math" panose="02040503050406030204" pitchFamily="18" charset="0"/>
                                </a:rPr>
                              </m:ctrlPr>
                            </m:mPr>
                            <m:mr>
                              <m:e>
                                <m:r>
                                  <m:rPr>
                                    <m:brk m:alnAt="7"/>
                                  </m:rP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1</m:t>
                                </m:r>
                              </m:e>
                              <m:e>
                                <m:r>
                                  <a:rPr lang="en-IN" b="0" i="1" smtClean="0">
                                    <a:latin typeface="Cambria Math" panose="02040503050406030204" pitchFamily="18" charset="0"/>
                                  </a:rPr>
                                  <m:t>1</m:t>
                                </m:r>
                              </m:e>
                            </m:mr>
                          </m:m>
                        </m:e>
                      </m:d>
                      <m:r>
                        <a:rPr lang="en-IN" b="0" i="1" smtClean="0">
                          <a:latin typeface="Cambria Math" panose="02040503050406030204" pitchFamily="18" charset="0"/>
                          <a:ea typeface="Cambria Math" panose="02040503050406030204" pitchFamily="18" charset="0"/>
                        </a:rPr>
                        <m:t>⨂</m:t>
                      </m:r>
                      <m:d>
                        <m:dPr>
                          <m:begChr m:val="["/>
                          <m:endChr m:val="]"/>
                          <m:ctrlPr>
                            <a:rPr lang="en-IN" b="0" i="1" smtClean="0">
                              <a:latin typeface="Cambria Math" panose="02040503050406030204" pitchFamily="18" charset="0"/>
                              <a:ea typeface="Cambria Math" panose="02040503050406030204" pitchFamily="18" charset="0"/>
                            </a:rPr>
                          </m:ctrlPr>
                        </m:dPr>
                        <m:e>
                          <m:m>
                            <m:mPr>
                              <m:mcs>
                                <m:mc>
                                  <m:mcPr>
                                    <m:count m:val="2"/>
                                    <m:mcJc m:val="center"/>
                                  </m:mcPr>
                                </m:mc>
                              </m:mcs>
                              <m:ctrlPr>
                                <a:rPr lang="en-IN" b="0" i="1" smtClean="0">
                                  <a:latin typeface="Cambria Math" panose="02040503050406030204" pitchFamily="18" charset="0"/>
                                  <a:ea typeface="Cambria Math" panose="02040503050406030204" pitchFamily="18" charset="0"/>
                                </a:rPr>
                              </m:ctrlPr>
                            </m:mPr>
                            <m:mr>
                              <m:e>
                                <m:r>
                                  <m:rPr>
                                    <m:brk m:alnAt="7"/>
                                  </m:rPr>
                                  <a:rPr lang="en-IN" b="0" i="1" smtClean="0">
                                    <a:latin typeface="Cambria Math" panose="02040503050406030204" pitchFamily="18" charset="0"/>
                                    <a:ea typeface="Cambria Math" panose="02040503050406030204" pitchFamily="18" charset="0"/>
                                  </a:rPr>
                                  <m:t>1</m:t>
                                </m:r>
                              </m:e>
                              <m:e>
                                <m:r>
                                  <a:rPr lang="en-IN" b="0" i="1" smtClean="0">
                                    <a:latin typeface="Cambria Math" panose="02040503050406030204" pitchFamily="18" charset="0"/>
                                    <a:ea typeface="Cambria Math" panose="02040503050406030204" pitchFamily="18" charset="0"/>
                                  </a:rPr>
                                  <m:t>0</m:t>
                                </m:r>
                              </m:e>
                            </m:mr>
                            <m:mr>
                              <m:e>
                                <m:r>
                                  <a:rPr lang="en-IN" b="0" i="1" smtClean="0">
                                    <a:latin typeface="Cambria Math" panose="02040503050406030204" pitchFamily="18" charset="0"/>
                                    <a:ea typeface="Cambria Math" panose="02040503050406030204" pitchFamily="18" charset="0"/>
                                  </a:rPr>
                                  <m:t>1</m:t>
                                </m:r>
                              </m:e>
                              <m:e>
                                <m:r>
                                  <a:rPr lang="en-IN" b="0" i="1" smtClean="0">
                                    <a:latin typeface="Cambria Math" panose="02040503050406030204" pitchFamily="18" charset="0"/>
                                    <a:ea typeface="Cambria Math" panose="02040503050406030204" pitchFamily="18" charset="0"/>
                                  </a:rPr>
                                  <m:t>1</m:t>
                                </m:r>
                              </m:e>
                            </m:mr>
                          </m:m>
                        </m:e>
                      </m:d>
                    </m:oMath>
                  </m:oMathPara>
                </a14:m>
                <a:endParaRPr lang="en-IN" b="0" dirty="0">
                  <a:ea typeface="Cambria Math" panose="02040503050406030204" pitchFamily="18" charset="0"/>
                </a:endParaRPr>
              </a:p>
              <a:p>
                <a:pPr>
                  <a:buClr>
                    <a:schemeClr val="accent1"/>
                  </a:buClr>
                </a:pPr>
                <a:endParaRPr lang="en-IN" b="0" dirty="0">
                  <a:ea typeface="Cambria Math" panose="02040503050406030204" pitchFamily="18" charset="0"/>
                </a:endParaRPr>
              </a:p>
              <a:p>
                <a:pPr>
                  <a:buClr>
                    <a:schemeClr val="accent1"/>
                  </a:buCl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 </m:t>
                      </m:r>
                      <m:d>
                        <m:dPr>
                          <m:begChr m:val="["/>
                          <m:endChr m:val="]"/>
                          <m:ctrlPr>
                            <a:rPr lang="en-IN" b="0" i="1" smtClean="0">
                              <a:solidFill>
                                <a:srgbClr val="836967"/>
                              </a:solidFill>
                              <a:latin typeface="Cambria Math" panose="02040503050406030204" pitchFamily="18" charset="0"/>
                            </a:rPr>
                          </m:ctrlPr>
                        </m:dPr>
                        <m:e>
                          <m:m>
                            <m:mPr>
                              <m:plcHide m:val="on"/>
                              <m:mcs>
                                <m:mc>
                                  <m:mcPr>
                                    <m:count m:val="4"/>
                                    <m:mcJc m:val="center"/>
                                  </m:mcPr>
                                </m:mc>
                              </m:mcs>
                              <m:ctrlPr>
                                <a:rPr lang="en-IN" b="0" i="1" smtClean="0">
                                  <a:solidFill>
                                    <a:srgbClr val="836967"/>
                                  </a:solidFill>
                                  <a:latin typeface="Cambria Math" panose="02040503050406030204" pitchFamily="18" charset="0"/>
                                </a:rPr>
                              </m:ctrlPr>
                            </m:mPr>
                            <m:mr>
                              <m:e>
                                <m:r>
                                  <a:rPr lang="en-IN" b="0" i="1" smtClean="0">
                                    <a:latin typeface="Cambria Math" panose="02040503050406030204" pitchFamily="18" charset="0"/>
                                  </a:rPr>
                                  <m:t>1</m:t>
                                </m:r>
                              </m:e>
                              <m:e>
                                <m:r>
                                  <a:rPr lang="en-IN" b="0" i="1" smtClean="0">
                                    <a:latin typeface="Cambria Math" panose="02040503050406030204" pitchFamily="18" charset="0"/>
                                  </a:rPr>
                                  <m:t>0</m:t>
                                </m:r>
                              </m:e>
                              <m:e>
                                <m:r>
                                  <a:rPr lang="en-IN" b="0" i="1" smtClean="0">
                                    <a:latin typeface="Cambria Math" panose="02040503050406030204" pitchFamily="18" charset="0"/>
                                  </a:rPr>
                                  <m:t>0</m:t>
                                </m:r>
                              </m:e>
                              <m:e>
                                <m:r>
                                  <a:rPr lang="en-IN" b="0" i="1" smtClean="0">
                                    <a:latin typeface="Cambria Math" panose="02040503050406030204" pitchFamily="18" charset="0"/>
                                  </a:rPr>
                                  <m:t>0</m:t>
                                </m:r>
                              </m:e>
                            </m:mr>
                            <m:mr>
                              <m:e>
                                <m:r>
                                  <a:rPr lang="en-IN" b="0" i="1" smtClean="0">
                                    <a:latin typeface="Cambria Math" panose="02040503050406030204" pitchFamily="18" charset="0"/>
                                  </a:rPr>
                                  <m:t>1</m:t>
                                </m:r>
                              </m:e>
                              <m:e>
                                <m:r>
                                  <a:rPr lang="en-IN" b="0" i="1" smtClean="0">
                                    <a:latin typeface="Cambria Math" panose="02040503050406030204" pitchFamily="18" charset="0"/>
                                  </a:rPr>
                                  <m:t>1</m:t>
                                </m:r>
                              </m:e>
                              <m:e>
                                <m:r>
                                  <a:rPr lang="en-IN" b="0" i="1" smtClean="0">
                                    <a:latin typeface="Cambria Math" panose="02040503050406030204" pitchFamily="18" charset="0"/>
                                  </a:rPr>
                                  <m:t>0</m:t>
                                </m:r>
                              </m:e>
                              <m:e>
                                <m:r>
                                  <a:rPr lang="en-IN" b="0" i="1" smtClean="0">
                                    <a:latin typeface="Cambria Math" panose="02040503050406030204" pitchFamily="18" charset="0"/>
                                  </a:rPr>
                                  <m:t>0</m:t>
                                </m:r>
                              </m:e>
                            </m:mr>
                            <m:mr>
                              <m:e>
                                <m:r>
                                  <a:rPr lang="en-IN" b="0" i="1" smtClean="0">
                                    <a:latin typeface="Cambria Math" panose="02040503050406030204" pitchFamily="18" charset="0"/>
                                  </a:rPr>
                                  <m:t>1</m:t>
                                </m:r>
                              </m:e>
                              <m:e>
                                <m:r>
                                  <a:rPr lang="en-IN" b="0" i="1" smtClean="0">
                                    <a:latin typeface="Cambria Math" panose="02040503050406030204" pitchFamily="18" charset="0"/>
                                  </a:rPr>
                                  <m:t>0</m:t>
                                </m:r>
                              </m:e>
                              <m:e>
                                <m:r>
                                  <a:rPr lang="en-IN" b="0" i="1" smtClean="0">
                                    <a:latin typeface="Cambria Math" panose="02040503050406030204" pitchFamily="18" charset="0"/>
                                  </a:rPr>
                                  <m:t>1</m:t>
                                </m:r>
                              </m:e>
                              <m:e>
                                <m:r>
                                  <a:rPr lang="en-IN" b="0" i="1" smtClean="0">
                                    <a:latin typeface="Cambria Math" panose="02040503050406030204" pitchFamily="18" charset="0"/>
                                  </a:rPr>
                                  <m:t>0</m:t>
                                </m:r>
                              </m:e>
                            </m:mr>
                            <m:mr>
                              <m:e>
                                <m:r>
                                  <a:rPr lang="en-IN" b="0" i="1" smtClean="0">
                                    <a:latin typeface="Cambria Math" panose="02040503050406030204" pitchFamily="18" charset="0"/>
                                  </a:rPr>
                                  <m:t>1</m:t>
                                </m:r>
                              </m:e>
                              <m:e>
                                <m:r>
                                  <a:rPr lang="en-IN" b="0" i="1" smtClean="0">
                                    <a:latin typeface="Cambria Math" panose="02040503050406030204" pitchFamily="18" charset="0"/>
                                  </a:rPr>
                                  <m:t>1</m:t>
                                </m:r>
                              </m:e>
                              <m:e>
                                <m:r>
                                  <a:rPr lang="en-IN" b="0" i="1" smtClean="0">
                                    <a:latin typeface="Cambria Math" panose="02040503050406030204" pitchFamily="18" charset="0"/>
                                  </a:rPr>
                                  <m:t>1</m:t>
                                </m:r>
                              </m:e>
                              <m:e>
                                <m:r>
                                  <a:rPr lang="en-IN" b="0" i="1" smtClean="0">
                                    <a:latin typeface="Cambria Math" panose="02040503050406030204" pitchFamily="18" charset="0"/>
                                  </a:rPr>
                                  <m:t>1</m:t>
                                </m:r>
                              </m:e>
                            </m:mr>
                          </m:m>
                        </m:e>
                      </m:d>
                    </m:oMath>
                  </m:oMathPara>
                </a14:m>
                <a:endParaRPr lang="en-IN" b="0" dirty="0"/>
              </a:p>
              <a:p>
                <a:pPr>
                  <a:buClr>
                    <a:schemeClr val="accent1"/>
                  </a:buClr>
                </a:pPr>
                <a:endParaRPr lang="en-IN" dirty="0"/>
              </a:p>
              <a:p>
                <a:pPr>
                  <a:buClr>
                    <a:schemeClr val="accent1"/>
                  </a:buClr>
                </a:pPr>
                <a14:m>
                  <m:oMathPara xmlns:m="http://schemas.openxmlformats.org/officeDocument/2006/math">
                    <m:oMathParaPr>
                      <m:jc m:val="centerGroup"/>
                    </m:oMathParaPr>
                    <m:oMath xmlns:m="http://schemas.openxmlformats.org/officeDocument/2006/math">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3</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4</m:t>
                              </m:r>
                            </m:sub>
                          </m:sSub>
                        </m:e>
                      </m:d>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4</m:t>
                          </m:r>
                        </m:sub>
                      </m:sSub>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4</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2</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4</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3</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4</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4</m:t>
                              </m:r>
                            </m:sub>
                          </m:sSub>
                          <m:r>
                            <a:rPr lang="en-IN" b="0" i="1" smtClean="0">
                              <a:latin typeface="Cambria Math" panose="02040503050406030204" pitchFamily="18" charset="0"/>
                            </a:rPr>
                            <m:t> </m:t>
                          </m:r>
                        </m:e>
                      </m:d>
                    </m:oMath>
                  </m:oMathPara>
                </a14:m>
                <a:endParaRPr lang="en-IN" b="0" dirty="0"/>
              </a:p>
              <a:p>
                <a:pPr marL="285750" indent="-285750">
                  <a:buClr>
                    <a:schemeClr val="accent1"/>
                  </a:buClr>
                  <a:buFont typeface="Wingdings" panose="05000000000000000000" pitchFamily="2" charset="2"/>
                  <a:buChar char="Ø"/>
                </a:pPr>
                <a:r>
                  <a:rPr lang="en-IN" dirty="0"/>
                  <a:t>In general: </a:t>
                </a:r>
              </a:p>
              <a:p>
                <a:pPr>
                  <a:buClr>
                    <a:schemeClr val="accent1"/>
                  </a:buClr>
                </a:pPr>
                <a:r>
                  <a:rPr lang="en-IN" dirty="0"/>
                  <a:t>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𝐺</m:t>
                        </m:r>
                      </m:e>
                      <m:sub>
                        <m:sSup>
                          <m:sSupPr>
                            <m:ctrlPr>
                              <a:rPr lang="en-IN"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𝑛</m:t>
                            </m:r>
                          </m:sup>
                        </m:sSup>
                      </m:sub>
                    </m:sSub>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d>
                          <m:dPr>
                            <m:begChr m:val="["/>
                            <m:endChr m:val="]"/>
                            <m:ctrlPr>
                              <a:rPr lang="en-IN" i="1">
                                <a:latin typeface="Cambria Math" panose="02040503050406030204" pitchFamily="18" charset="0"/>
                              </a:rPr>
                            </m:ctrlPr>
                          </m:dPr>
                          <m:e>
                            <m:m>
                              <m:mPr>
                                <m:mcs>
                                  <m:mc>
                                    <m:mcPr>
                                      <m:count m:val="2"/>
                                      <m:mcJc m:val="center"/>
                                    </m:mcPr>
                                  </m:mc>
                                </m:mcs>
                                <m:ctrlPr>
                                  <a:rPr lang="en-IN" i="1">
                                    <a:latin typeface="Cambria Math" panose="02040503050406030204" pitchFamily="18" charset="0"/>
                                  </a:rPr>
                                </m:ctrlPr>
                              </m:mPr>
                              <m:mr>
                                <m:e>
                                  <m:r>
                                    <m:rPr>
                                      <m:brk m:alnAt="7"/>
                                    </m:rPr>
                                    <a:rPr lang="en-IN" i="1">
                                      <a:latin typeface="Cambria Math" panose="02040503050406030204" pitchFamily="18" charset="0"/>
                                    </a:rPr>
                                    <m:t>1</m:t>
                                  </m:r>
                                </m:e>
                                <m:e>
                                  <m:r>
                                    <a:rPr lang="en-IN" i="1">
                                      <a:latin typeface="Cambria Math" panose="02040503050406030204" pitchFamily="18" charset="0"/>
                                    </a:rPr>
                                    <m:t>0</m:t>
                                  </m:r>
                                </m:e>
                              </m:mr>
                              <m:mr>
                                <m:e>
                                  <m:r>
                                    <a:rPr lang="en-IN" i="1">
                                      <a:latin typeface="Cambria Math" panose="02040503050406030204" pitchFamily="18" charset="0"/>
                                    </a:rPr>
                                    <m:t>1</m:t>
                                  </m:r>
                                </m:e>
                                <m:e>
                                  <m:r>
                                    <a:rPr lang="en-IN" i="1">
                                      <a:latin typeface="Cambria Math" panose="02040503050406030204" pitchFamily="18" charset="0"/>
                                    </a:rPr>
                                    <m:t>1</m:t>
                                  </m:r>
                                </m:e>
                              </m:mr>
                            </m:m>
                          </m:e>
                        </m:d>
                      </m:e>
                      <m:sup>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p>
                    <m:r>
                      <a:rPr lang="en-IN" b="0" i="1" smtClean="0">
                        <a:latin typeface="Cambria Math" panose="02040503050406030204" pitchFamily="18" charset="0"/>
                      </a:rPr>
                      <m:t> = </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𝐺</m:t>
                        </m:r>
                      </m:e>
                      <m:sub>
                        <m:r>
                          <a:rPr lang="en-IN" b="0" i="1" smtClean="0">
                            <a:latin typeface="Cambria Math" panose="02040503050406030204" pitchFamily="18" charset="0"/>
                          </a:rPr>
                          <m:t>2</m:t>
                        </m:r>
                      </m:sub>
                      <m:sup>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sup>
                    </m:sSubSup>
                  </m:oMath>
                </a14:m>
                <a:endParaRPr lang="en-IN" b="0" dirty="0"/>
              </a:p>
              <a:p>
                <a:pPr>
                  <a:buClr>
                    <a:schemeClr val="accent1"/>
                  </a:buClr>
                </a:pPr>
                <a:endParaRPr lang="en-IN" b="0" i="1" dirty="0">
                  <a:latin typeface="Cambria Math" panose="02040503050406030204" pitchFamily="18" charset="0"/>
                </a:endParaRPr>
              </a:p>
              <a:p>
                <a:pPr>
                  <a:buClr>
                    <a:schemeClr val="accent1"/>
                  </a:buClr>
                </a:pPr>
                <a:r>
                  <a:rPr lang="en-IN" b="0" dirty="0"/>
                  <a:t>		</a:t>
                </a:r>
                <a14:m>
                  <m:oMath xmlns:m="http://schemas.openxmlformats.org/officeDocument/2006/math">
                    <m:r>
                      <a:rPr lang="en-IN" b="0" i="1" smtClean="0">
                        <a:latin typeface="Cambria Math" panose="02040503050406030204" pitchFamily="18" charset="0"/>
                      </a:rPr>
                      <m:t>𝑁</m:t>
                    </m:r>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𝑛</m:t>
                        </m:r>
                      </m:sup>
                    </m:sSup>
                  </m:oMath>
                </a14:m>
                <a:endParaRPr lang="en-IN" b="0" dirty="0"/>
              </a:p>
              <a:p>
                <a:pPr>
                  <a:buClr>
                    <a:schemeClr val="accent1"/>
                  </a:buClr>
                </a:pPr>
                <a:endParaRPr lang="en-IN" b="0" dirty="0"/>
              </a:p>
              <a:p>
                <a:pPr>
                  <a:buClr>
                    <a:schemeClr val="accent1"/>
                  </a:buClr>
                </a:pPr>
                <a:r>
                  <a:rPr lang="en-IN" b="0" dirty="0"/>
                  <a: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𝐺</m:t>
                        </m:r>
                      </m:e>
                      <m:sub>
                        <m:r>
                          <a:rPr lang="en-IN" b="0" i="1" smtClean="0">
                            <a:latin typeface="Cambria Math" panose="02040503050406030204" pitchFamily="18" charset="0"/>
                          </a:rPr>
                          <m:t>𝑁</m:t>
                        </m:r>
                      </m:sub>
                    </m:sSub>
                    <m:r>
                      <a:rPr lang="en-IN" b="0" i="1" smtClean="0">
                        <a:latin typeface="Cambria Math" panose="02040503050406030204" pitchFamily="18" charset="0"/>
                      </a:rPr>
                      <m:t>  :</m:t>
                    </m:r>
                    <m:r>
                      <a:rPr lang="en-IN" b="0" i="1" smtClean="0">
                        <a:latin typeface="Cambria Math" panose="02040503050406030204" pitchFamily="18" charset="0"/>
                      </a:rPr>
                      <m:t>𝑁</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𝑁</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𝑚𝑎𝑡𝑟𝑖𝑥</m:t>
                    </m:r>
                  </m:oMath>
                </a14:m>
                <a:endParaRPr lang="en-IN" b="0" dirty="0">
                  <a:ea typeface="Cambria Math" panose="02040503050406030204" pitchFamily="18" charset="0"/>
                </a:endParaRPr>
              </a:p>
              <a:p>
                <a:pPr>
                  <a:buClr>
                    <a:schemeClr val="accent1"/>
                  </a:buClr>
                </a:pPr>
                <a:endParaRPr lang="en-IN" b="0" dirty="0">
                  <a:ea typeface="Cambria Math" panose="02040503050406030204" pitchFamily="18" charset="0"/>
                </a:endParaRPr>
              </a:p>
              <a:p>
                <a:pPr>
                  <a:buClr>
                    <a:schemeClr val="accent1"/>
                  </a:buClr>
                </a:pPr>
                <a:r>
                  <a:rPr lang="en-IN" dirty="0"/>
                  <a:t>5G uses up to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=10 , </m:t>
                    </m:r>
                    <m:r>
                      <a:rPr lang="en-IN" b="0" i="1" smtClean="0">
                        <a:latin typeface="Cambria Math" panose="02040503050406030204" pitchFamily="18" charset="0"/>
                      </a:rPr>
                      <m:t>𝑁</m:t>
                    </m:r>
                    <m:r>
                      <a:rPr lang="en-IN" b="0" i="1" smtClean="0">
                        <a:latin typeface="Cambria Math" panose="02040503050406030204" pitchFamily="18" charset="0"/>
                      </a:rPr>
                      <m:t>=1024</m:t>
                    </m:r>
                  </m:oMath>
                </a14:m>
                <a:endParaRPr lang="en-IN" dirty="0"/>
              </a:p>
              <a:p>
                <a:pPr>
                  <a:buClr>
                    <a:schemeClr val="accent1"/>
                  </a:buClr>
                </a:pPr>
                <a:endParaRPr lang="en-IN" dirty="0"/>
              </a:p>
              <a:p>
                <a:pPr marL="285750" indent="-285750">
                  <a:buClr>
                    <a:schemeClr val="accent1"/>
                  </a:buClr>
                  <a:buFont typeface="Arial" panose="020B0604020202020204" pitchFamily="34" charset="0"/>
                  <a:buChar char="•"/>
                </a:pPr>
                <a:endParaRPr lang="en-IN" dirty="0"/>
              </a:p>
            </p:txBody>
          </p:sp>
        </mc:Choice>
        <mc:Fallback xmlns="">
          <p:sp>
            <p:nvSpPr>
              <p:cNvPr id="8" name="TextBox 7">
                <a:extLst>
                  <a:ext uri="{FF2B5EF4-FFF2-40B4-BE49-F238E27FC236}">
                    <a16:creationId xmlns:a16="http://schemas.microsoft.com/office/drawing/2014/main" id="{D32A8CFB-54AF-8F93-48E0-8FBCDA6909F7}"/>
                  </a:ext>
                </a:extLst>
              </p:cNvPr>
              <p:cNvSpPr txBox="1">
                <a:spLocks noRot="1" noChangeAspect="1" noMove="1" noResize="1" noEditPoints="1" noAdjustHandles="1" noChangeArrowheads="1" noChangeShapeType="1" noTextEdit="1"/>
              </p:cNvSpPr>
              <p:nvPr/>
            </p:nvSpPr>
            <p:spPr>
              <a:xfrm>
                <a:off x="364503" y="600756"/>
                <a:ext cx="11462994" cy="5978047"/>
              </a:xfrm>
              <a:prstGeom prst="rect">
                <a:avLst/>
              </a:prstGeom>
              <a:blipFill>
                <a:blip r:embed="rId2"/>
                <a:stretch>
                  <a:fillRect l="-479" t="-612" r="-426"/>
                </a:stretch>
              </a:blipFill>
              <a:ln>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83C274ED-8EFC-450F-5271-F37F51D0BA0C}"/>
              </a:ext>
            </a:extLst>
          </p:cNvPr>
          <p:cNvSpPr/>
          <p:nvPr/>
        </p:nvSpPr>
        <p:spPr>
          <a:xfrm>
            <a:off x="7905135" y="4277033"/>
            <a:ext cx="2241755" cy="159786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95BE2FE6-7429-E542-C187-C46000BD710B}"/>
              </a:ext>
            </a:extLst>
          </p:cNvPr>
          <p:cNvSpPr/>
          <p:nvPr/>
        </p:nvSpPr>
        <p:spPr>
          <a:xfrm>
            <a:off x="9261362" y="4424516"/>
            <a:ext cx="639096" cy="47194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latin typeface="Times New Roman" panose="02020603050405020304" pitchFamily="18" charset="0"/>
                <a:cs typeface="Times New Roman" panose="02020603050405020304" pitchFamily="18" charset="0"/>
              </a:rPr>
              <a:t>W</a:t>
            </a:r>
            <a:endParaRPr lang="en-IN" sz="200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B9CDC312-2C2A-58A4-2D11-E889E28AECB7}"/>
              </a:ext>
            </a:extLst>
          </p:cNvPr>
          <p:cNvSpPr/>
          <p:nvPr/>
        </p:nvSpPr>
        <p:spPr>
          <a:xfrm>
            <a:off x="9261362" y="5201265"/>
            <a:ext cx="639096" cy="471949"/>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latin typeface="Times New Roman" panose="02020603050405020304" pitchFamily="18" charset="0"/>
                <a:cs typeface="Times New Roman" panose="02020603050405020304" pitchFamily="18" charset="0"/>
              </a:rPr>
              <a:t>W</a:t>
            </a:r>
            <a:endParaRPr lang="en-IN" sz="180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884CCA0F-E549-6508-58A7-A3FD2086D31E}"/>
              </a:ext>
            </a:extLst>
          </p:cNvPr>
          <p:cNvCxnSpPr>
            <a:cxnSpLocks/>
            <a:endCxn id="10" idx="1"/>
          </p:cNvCxnSpPr>
          <p:nvPr/>
        </p:nvCxnSpPr>
        <p:spPr>
          <a:xfrm>
            <a:off x="8563897" y="4660491"/>
            <a:ext cx="6974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46A6DC2-D0A7-0620-C3EC-ED6611D03C4B}"/>
              </a:ext>
            </a:extLst>
          </p:cNvPr>
          <p:cNvCxnSpPr>
            <a:cxnSpLocks/>
            <a:endCxn id="13" idx="1"/>
          </p:cNvCxnSpPr>
          <p:nvPr/>
        </p:nvCxnSpPr>
        <p:spPr>
          <a:xfrm>
            <a:off x="7354529" y="5437240"/>
            <a:ext cx="19068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6C9ADFC-BF37-F756-5BC4-16AC68C02621}"/>
              </a:ext>
            </a:extLst>
          </p:cNvPr>
          <p:cNvCxnSpPr>
            <a:cxnSpLocks/>
          </p:cNvCxnSpPr>
          <p:nvPr/>
        </p:nvCxnSpPr>
        <p:spPr>
          <a:xfrm>
            <a:off x="7433187" y="4660491"/>
            <a:ext cx="9340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Flowchart: Connector 25">
            <a:extLst>
              <a:ext uri="{FF2B5EF4-FFF2-40B4-BE49-F238E27FC236}">
                <a16:creationId xmlns:a16="http://schemas.microsoft.com/office/drawing/2014/main" id="{9D28EA45-0AA8-BD8A-5C70-E44C7F5B7843}"/>
              </a:ext>
            </a:extLst>
          </p:cNvPr>
          <p:cNvSpPr/>
          <p:nvPr/>
        </p:nvSpPr>
        <p:spPr>
          <a:xfrm>
            <a:off x="8367252" y="4576918"/>
            <a:ext cx="196645" cy="167146"/>
          </a:xfrm>
          <a:prstGeom prst="flowChartConnector">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cxnSp>
        <p:nvCxnSpPr>
          <p:cNvPr id="28" name="Straight Connector 27">
            <a:extLst>
              <a:ext uri="{FF2B5EF4-FFF2-40B4-BE49-F238E27FC236}">
                <a16:creationId xmlns:a16="http://schemas.microsoft.com/office/drawing/2014/main" id="{84C80079-B335-1CEE-2311-22D55EF7F5D8}"/>
              </a:ext>
            </a:extLst>
          </p:cNvPr>
          <p:cNvCxnSpPr>
            <a:cxnSpLocks/>
            <a:stCxn id="26" idx="0"/>
            <a:endCxn id="26" idx="4"/>
          </p:cNvCxnSpPr>
          <p:nvPr/>
        </p:nvCxnSpPr>
        <p:spPr>
          <a:xfrm>
            <a:off x="8465575" y="4576918"/>
            <a:ext cx="0" cy="167146"/>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BFEA7DB-5B5C-00F1-76D4-0AF2336BCF64}"/>
              </a:ext>
            </a:extLst>
          </p:cNvPr>
          <p:cNvCxnSpPr>
            <a:stCxn id="26" idx="2"/>
            <a:endCxn id="26" idx="6"/>
          </p:cNvCxnSpPr>
          <p:nvPr/>
        </p:nvCxnSpPr>
        <p:spPr>
          <a:xfrm>
            <a:off x="8367252" y="4660491"/>
            <a:ext cx="196645"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D4FEB92-8EF8-EAAF-442B-CF7EA7B07372}"/>
              </a:ext>
            </a:extLst>
          </p:cNvPr>
          <p:cNvCxnSpPr>
            <a:endCxn id="26" idx="4"/>
          </p:cNvCxnSpPr>
          <p:nvPr/>
        </p:nvCxnSpPr>
        <p:spPr>
          <a:xfrm flipV="1">
            <a:off x="8465574" y="4744064"/>
            <a:ext cx="1" cy="693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7E40C61A-3758-5370-6F33-A0F64B4BC42E}"/>
              </a:ext>
            </a:extLst>
          </p:cNvPr>
          <p:cNvCxnSpPr>
            <a:stCxn id="10" idx="3"/>
          </p:cNvCxnSpPr>
          <p:nvPr/>
        </p:nvCxnSpPr>
        <p:spPr>
          <a:xfrm flipV="1">
            <a:off x="9900458" y="4660490"/>
            <a:ext cx="65601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629ACCE-1C06-89A6-2B1A-045B8EACADC5}"/>
              </a:ext>
            </a:extLst>
          </p:cNvPr>
          <p:cNvCxnSpPr/>
          <p:nvPr/>
        </p:nvCxnSpPr>
        <p:spPr>
          <a:xfrm flipV="1">
            <a:off x="9917206" y="5437239"/>
            <a:ext cx="65601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A7BF729-9906-C0C9-842B-184657D80C1F}"/>
                  </a:ext>
                </a:extLst>
              </p:cNvPr>
              <p:cNvSpPr txBox="1"/>
              <p:nvPr/>
            </p:nvSpPr>
            <p:spPr>
              <a:xfrm>
                <a:off x="10471014" y="4424516"/>
                <a:ext cx="4726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m:oMathPara>
                </a14:m>
                <a:endParaRPr lang="en-IN" dirty="0"/>
              </a:p>
            </p:txBody>
          </p:sp>
        </mc:Choice>
        <mc:Fallback xmlns="">
          <p:sp>
            <p:nvSpPr>
              <p:cNvPr id="38" name="TextBox 37">
                <a:extLst>
                  <a:ext uri="{FF2B5EF4-FFF2-40B4-BE49-F238E27FC236}">
                    <a16:creationId xmlns:a16="http://schemas.microsoft.com/office/drawing/2014/main" id="{8A7BF729-9906-C0C9-842B-184657D80C1F}"/>
                  </a:ext>
                </a:extLst>
              </p:cNvPr>
              <p:cNvSpPr txBox="1">
                <a:spLocks noRot="1" noChangeAspect="1" noMove="1" noResize="1" noEditPoints="1" noAdjustHandles="1" noChangeArrowheads="1" noChangeShapeType="1" noTextEdit="1"/>
              </p:cNvSpPr>
              <p:nvPr/>
            </p:nvSpPr>
            <p:spPr>
              <a:xfrm>
                <a:off x="10471014" y="4424516"/>
                <a:ext cx="472630" cy="369332"/>
              </a:xfrm>
              <a:prstGeom prst="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F55BE2-EF14-B775-3DFB-4A229DA81B98}"/>
                  </a:ext>
                </a:extLst>
              </p:cNvPr>
              <p:cNvSpPr txBox="1"/>
              <p:nvPr/>
            </p:nvSpPr>
            <p:spPr>
              <a:xfrm>
                <a:off x="7020145" y="4458925"/>
                <a:ext cx="458400" cy="3834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oMath>
                  </m:oMathPara>
                </a14:m>
                <a:endParaRPr lang="en-IN" dirty="0"/>
              </a:p>
            </p:txBody>
          </p:sp>
        </mc:Choice>
        <mc:Fallback xmlns="">
          <p:sp>
            <p:nvSpPr>
              <p:cNvPr id="11" name="TextBox 10">
                <a:extLst>
                  <a:ext uri="{FF2B5EF4-FFF2-40B4-BE49-F238E27FC236}">
                    <a16:creationId xmlns:a16="http://schemas.microsoft.com/office/drawing/2014/main" id="{E3F55BE2-EF14-B775-3DFB-4A229DA81B98}"/>
                  </a:ext>
                </a:extLst>
              </p:cNvPr>
              <p:cNvSpPr txBox="1">
                <a:spLocks noRot="1" noChangeAspect="1" noMove="1" noResize="1" noEditPoints="1" noAdjustHandles="1" noChangeArrowheads="1" noChangeShapeType="1" noTextEdit="1"/>
              </p:cNvSpPr>
              <p:nvPr/>
            </p:nvSpPr>
            <p:spPr>
              <a:xfrm>
                <a:off x="7020145" y="4458925"/>
                <a:ext cx="458400" cy="38344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5AC65C7-89C7-B3F4-3FD2-810395009B3F}"/>
                  </a:ext>
                </a:extLst>
              </p:cNvPr>
              <p:cNvSpPr/>
              <p:nvPr/>
            </p:nvSpPr>
            <p:spPr>
              <a:xfrm>
                <a:off x="7157622" y="5225831"/>
                <a:ext cx="281594" cy="38344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oMath>
                  </m:oMathPara>
                </a14:m>
                <a:endParaRPr lang="en-IN" dirty="0"/>
              </a:p>
            </p:txBody>
          </p:sp>
        </mc:Choice>
        <mc:Fallback xmlns="">
          <p:sp>
            <p:nvSpPr>
              <p:cNvPr id="14" name="Rectangle 13">
                <a:extLst>
                  <a:ext uri="{FF2B5EF4-FFF2-40B4-BE49-F238E27FC236}">
                    <a16:creationId xmlns:a16="http://schemas.microsoft.com/office/drawing/2014/main" id="{95AC65C7-89C7-B3F4-3FD2-810395009B3F}"/>
                  </a:ext>
                </a:extLst>
              </p:cNvPr>
              <p:cNvSpPr>
                <a:spLocks noRot="1" noChangeAspect="1" noMove="1" noResize="1" noEditPoints="1" noAdjustHandles="1" noChangeArrowheads="1" noChangeShapeType="1" noTextEdit="1"/>
              </p:cNvSpPr>
              <p:nvPr/>
            </p:nvSpPr>
            <p:spPr>
              <a:xfrm>
                <a:off x="7157622" y="5225831"/>
                <a:ext cx="281594" cy="383448"/>
              </a:xfrm>
              <a:prstGeom prst="rect">
                <a:avLst/>
              </a:prstGeom>
              <a:blipFill>
                <a:blip r:embed="rId5"/>
                <a:stretch>
                  <a:fillRect l="-20408"/>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5653AAE-F05F-2D8C-CA34-F48EBF2FA8F1}"/>
                  </a:ext>
                </a:extLst>
              </p:cNvPr>
              <p:cNvSpPr/>
              <p:nvPr/>
            </p:nvSpPr>
            <p:spPr>
              <a:xfrm>
                <a:off x="10573218" y="5267625"/>
                <a:ext cx="369459" cy="2998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oMath>
                  </m:oMathPara>
                </a14:m>
                <a:endParaRPr lang="en-IN" dirty="0"/>
              </a:p>
            </p:txBody>
          </p:sp>
        </mc:Choice>
        <mc:Fallback xmlns="">
          <p:sp>
            <p:nvSpPr>
              <p:cNvPr id="16" name="Rectangle 15">
                <a:extLst>
                  <a:ext uri="{FF2B5EF4-FFF2-40B4-BE49-F238E27FC236}">
                    <a16:creationId xmlns:a16="http://schemas.microsoft.com/office/drawing/2014/main" id="{D5653AAE-F05F-2D8C-CA34-F48EBF2FA8F1}"/>
                  </a:ext>
                </a:extLst>
              </p:cNvPr>
              <p:cNvSpPr>
                <a:spLocks noRot="1" noChangeAspect="1" noMove="1" noResize="1" noEditPoints="1" noAdjustHandles="1" noChangeArrowheads="1" noChangeShapeType="1" noTextEdit="1"/>
              </p:cNvSpPr>
              <p:nvPr/>
            </p:nvSpPr>
            <p:spPr>
              <a:xfrm>
                <a:off x="10573218" y="5267625"/>
                <a:ext cx="369459" cy="299860"/>
              </a:xfrm>
              <a:prstGeom prst="rect">
                <a:avLst/>
              </a:prstGeom>
              <a:blipFill>
                <a:blip r:embed="rId6"/>
                <a:stretch>
                  <a:fillRect l="-7813" b="-15385"/>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33115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7C99-6866-9801-4925-62B2ADAE64B8}"/>
              </a:ext>
            </a:extLst>
          </p:cNvPr>
          <p:cNvSpPr>
            <a:spLocks noGrp="1"/>
          </p:cNvSpPr>
          <p:nvPr>
            <p:ph type="title"/>
          </p:nvPr>
        </p:nvSpPr>
        <p:spPr/>
        <p:txBody>
          <a:bodyPr/>
          <a:lstStyle/>
          <a:p>
            <a:r>
              <a:rPr lang="en-IN"/>
              <a:t>B) </a:t>
            </a:r>
            <a:r>
              <a:rPr lang="en-IN" sz="4800"/>
              <a:t>Tree Diagram Representation    </a:t>
            </a:r>
            <a:endParaRPr lang="en-IN"/>
          </a:p>
        </p:txBody>
      </p:sp>
      <p:sp>
        <p:nvSpPr>
          <p:cNvPr id="4" name="Slide Number Placeholder 3">
            <a:extLst>
              <a:ext uri="{FF2B5EF4-FFF2-40B4-BE49-F238E27FC236}">
                <a16:creationId xmlns:a16="http://schemas.microsoft.com/office/drawing/2014/main" id="{56B0302E-5B8D-2D10-002A-CAF830D44B59}"/>
              </a:ext>
            </a:extLst>
          </p:cNvPr>
          <p:cNvSpPr>
            <a:spLocks noGrp="1"/>
          </p:cNvSpPr>
          <p:nvPr>
            <p:ph type="sldNum" sz="quarter" idx="12"/>
          </p:nvPr>
        </p:nvSpPr>
        <p:spPr/>
        <p:txBody>
          <a:bodyPr/>
          <a:lstStyle/>
          <a:p>
            <a:fld id="{ABD4E5D1-8D28-4922-8246-9644D53432D9}" type="slidenum">
              <a:rPr lang="en-IN" smtClean="0"/>
              <a:t>14</a:t>
            </a:fld>
            <a:endParaRPr lang="en-IN"/>
          </a:p>
        </p:txBody>
      </p:sp>
      <p:grpSp>
        <p:nvGrpSpPr>
          <p:cNvPr id="5" name="Group 4">
            <a:extLst>
              <a:ext uri="{FF2B5EF4-FFF2-40B4-BE49-F238E27FC236}">
                <a16:creationId xmlns:a16="http://schemas.microsoft.com/office/drawing/2014/main" id="{4B96D900-76D8-F35F-CD72-FCB77FBFD5AD}"/>
              </a:ext>
            </a:extLst>
          </p:cNvPr>
          <p:cNvGrpSpPr/>
          <p:nvPr/>
        </p:nvGrpSpPr>
        <p:grpSpPr>
          <a:xfrm>
            <a:off x="0" y="-14438"/>
            <a:ext cx="12842450" cy="934911"/>
            <a:chOff x="0" y="-14438"/>
            <a:chExt cx="12842450" cy="934911"/>
          </a:xfrm>
        </p:grpSpPr>
        <p:sp>
          <p:nvSpPr>
            <p:cNvPr id="6" name="Right Triangle 5">
              <a:extLst>
                <a:ext uri="{FF2B5EF4-FFF2-40B4-BE49-F238E27FC236}">
                  <a16:creationId xmlns:a16="http://schemas.microsoft.com/office/drawing/2014/main" id="{C5D4AFA2-B0C7-86C7-8C2E-8CA4B27C7CB9}"/>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D8C4AA85-3FE0-E150-7175-656EEE230E35}"/>
                </a:ext>
              </a:extLst>
            </p:cNvPr>
            <p:cNvGrpSpPr/>
            <p:nvPr/>
          </p:nvGrpSpPr>
          <p:grpSpPr>
            <a:xfrm>
              <a:off x="0" y="-14438"/>
              <a:ext cx="12842450" cy="522514"/>
              <a:chOff x="0" y="-14438"/>
              <a:chExt cx="12842450" cy="522514"/>
            </a:xfrm>
          </p:grpSpPr>
          <p:sp>
            <p:nvSpPr>
              <p:cNvPr id="8" name="Rectangle 7">
                <a:extLst>
                  <a:ext uri="{FF2B5EF4-FFF2-40B4-BE49-F238E27FC236}">
                    <a16:creationId xmlns:a16="http://schemas.microsoft.com/office/drawing/2014/main" id="{AD011E83-80C7-26C4-9F27-6BEB5E5ECE0D}"/>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B068BB1-7EEC-54B9-3304-8080E856C32B}"/>
                  </a:ext>
                </a:extLst>
              </p:cNvPr>
              <p:cNvSpPr txBox="1"/>
              <p:nvPr/>
            </p:nvSpPr>
            <p:spPr>
              <a:xfrm>
                <a:off x="719580" y="78242"/>
                <a:ext cx="12122870" cy="369332"/>
              </a:xfrm>
              <a:prstGeom prst="rect">
                <a:avLst/>
              </a:prstGeom>
              <a:noFill/>
            </p:spPr>
            <p:txBody>
              <a:bodyPr wrap="square" rtlCol="0">
                <a:spAutoFit/>
              </a:bodyPr>
              <a:lstStyle/>
              <a:p>
                <a:r>
                  <a:rPr lang="en-IN"/>
                  <a:t>2.Encoding/Tree Diagram</a:t>
                </a:r>
              </a:p>
            </p:txBody>
          </p:sp>
        </p:grpSp>
      </p:grpSp>
      <p:grpSp>
        <p:nvGrpSpPr>
          <p:cNvPr id="22" name="Group 21">
            <a:extLst>
              <a:ext uri="{FF2B5EF4-FFF2-40B4-BE49-F238E27FC236}">
                <a16:creationId xmlns:a16="http://schemas.microsoft.com/office/drawing/2014/main" id="{40F15189-9569-0A95-01C7-19CC1FEF9019}"/>
              </a:ext>
            </a:extLst>
          </p:cNvPr>
          <p:cNvGrpSpPr/>
          <p:nvPr/>
        </p:nvGrpSpPr>
        <p:grpSpPr>
          <a:xfrm>
            <a:off x="3942735" y="1945721"/>
            <a:ext cx="3416391" cy="3942407"/>
            <a:chOff x="4340895" y="1437758"/>
            <a:chExt cx="3416391" cy="3942407"/>
          </a:xfrm>
        </p:grpSpPr>
        <p:grpSp>
          <p:nvGrpSpPr>
            <p:cNvPr id="18" name="Group 17">
              <a:extLst>
                <a:ext uri="{FF2B5EF4-FFF2-40B4-BE49-F238E27FC236}">
                  <a16:creationId xmlns:a16="http://schemas.microsoft.com/office/drawing/2014/main" id="{E2755659-7CDB-4461-3910-DFB0FD3C760B}"/>
                </a:ext>
              </a:extLst>
            </p:cNvPr>
            <p:cNvGrpSpPr/>
            <p:nvPr/>
          </p:nvGrpSpPr>
          <p:grpSpPr>
            <a:xfrm>
              <a:off x="4585591" y="1901509"/>
              <a:ext cx="3171695" cy="2789447"/>
              <a:chOff x="866905" y="1898018"/>
              <a:chExt cx="3171695" cy="2789447"/>
            </a:xfrm>
          </p:grpSpPr>
          <p:sp>
            <p:nvSpPr>
              <p:cNvPr id="10" name="Oval 9">
                <a:extLst>
                  <a:ext uri="{FF2B5EF4-FFF2-40B4-BE49-F238E27FC236}">
                    <a16:creationId xmlns:a16="http://schemas.microsoft.com/office/drawing/2014/main" id="{98F73038-3F88-1A5A-48E0-691672838F18}"/>
                  </a:ext>
                </a:extLst>
              </p:cNvPr>
              <p:cNvSpPr/>
              <p:nvPr/>
            </p:nvSpPr>
            <p:spPr>
              <a:xfrm>
                <a:off x="1919988" y="1898018"/>
                <a:ext cx="975612" cy="968851"/>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87C50210-84BA-91EC-3C16-1D85C4A24B44}"/>
                  </a:ext>
                </a:extLst>
              </p:cNvPr>
              <p:cNvCxnSpPr>
                <a:cxnSpLocks/>
                <a:stCxn id="16" idx="0"/>
                <a:endCxn id="10" idx="3"/>
              </p:cNvCxnSpPr>
              <p:nvPr/>
            </p:nvCxnSpPr>
            <p:spPr>
              <a:xfrm flipV="1">
                <a:off x="1354712" y="2724984"/>
                <a:ext cx="708151" cy="960741"/>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E475099-C2BF-097D-4614-05AE8F5B3EC5}"/>
                  </a:ext>
                </a:extLst>
              </p:cNvPr>
              <p:cNvCxnSpPr>
                <a:cxnSpLocks/>
                <a:stCxn id="17" idx="0"/>
                <a:endCxn id="10" idx="5"/>
              </p:cNvCxnSpPr>
              <p:nvPr/>
            </p:nvCxnSpPr>
            <p:spPr>
              <a:xfrm flipH="1" flipV="1">
                <a:off x="2752725" y="2724984"/>
                <a:ext cx="798069" cy="993629"/>
              </a:xfrm>
              <a:prstGeom prst="line">
                <a:avLst/>
              </a:prstGeom>
              <a:ln w="38100"/>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379D112E-3823-14F7-6FD5-DB2ACDFA4884}"/>
                  </a:ext>
                </a:extLst>
              </p:cNvPr>
              <p:cNvSpPr/>
              <p:nvPr/>
            </p:nvSpPr>
            <p:spPr>
              <a:xfrm>
                <a:off x="866905" y="3685725"/>
                <a:ext cx="975613" cy="968851"/>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BA10D7D-2247-E638-62D4-BAE16922FB35}"/>
                  </a:ext>
                </a:extLst>
              </p:cNvPr>
              <p:cNvSpPr/>
              <p:nvPr/>
            </p:nvSpPr>
            <p:spPr>
              <a:xfrm>
                <a:off x="3062988" y="3718613"/>
                <a:ext cx="975612" cy="968852"/>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B41698-C4C7-17E3-C4F4-CD3DF047950B}"/>
                    </a:ext>
                  </a:extLst>
                </p:cNvPr>
                <p:cNvSpPr txBox="1"/>
                <p:nvPr/>
              </p:nvSpPr>
              <p:spPr>
                <a:xfrm>
                  <a:off x="4340895" y="4918500"/>
                  <a:ext cx="129777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1</m:t>
                            </m:r>
                          </m:sub>
                        </m:sSub>
                      </m:oMath>
                    </m:oMathPara>
                  </a14:m>
                  <a:endParaRPr lang="en-IN" sz="2400"/>
                </a:p>
              </p:txBody>
            </p:sp>
          </mc:Choice>
          <mc:Fallback xmlns="">
            <p:sp>
              <p:nvSpPr>
                <p:cNvPr id="19" name="TextBox 18">
                  <a:extLst>
                    <a:ext uri="{FF2B5EF4-FFF2-40B4-BE49-F238E27FC236}">
                      <a16:creationId xmlns:a16="http://schemas.microsoft.com/office/drawing/2014/main" id="{4FB41698-C4C7-17E3-C4F4-CD3DF047950B}"/>
                    </a:ext>
                  </a:extLst>
                </p:cNvPr>
                <p:cNvSpPr txBox="1">
                  <a:spLocks noRot="1" noChangeAspect="1" noMove="1" noResize="1" noEditPoints="1" noAdjustHandles="1" noChangeArrowheads="1" noChangeShapeType="1" noTextEdit="1"/>
                </p:cNvSpPr>
                <p:nvPr/>
              </p:nvSpPr>
              <p:spPr>
                <a:xfrm>
                  <a:off x="4340895" y="4918500"/>
                  <a:ext cx="1297779" cy="461665"/>
                </a:xfrm>
                <a:prstGeom prst="rect">
                  <a:avLst/>
                </a:prstGeom>
                <a:blipFill>
                  <a:blip r:embed="rId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2DAD87-6AF6-4A41-3C97-B703F98FFF9B}"/>
                    </a:ext>
                  </a:extLst>
                </p:cNvPr>
                <p:cNvSpPr txBox="1"/>
                <p:nvPr/>
              </p:nvSpPr>
              <p:spPr>
                <a:xfrm>
                  <a:off x="6614286" y="4918500"/>
                  <a:ext cx="1143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2</m:t>
                            </m:r>
                          </m:sub>
                        </m:sSub>
                      </m:oMath>
                    </m:oMathPara>
                  </a14:m>
                  <a:endParaRPr lang="en-IN" sz="2400"/>
                </a:p>
              </p:txBody>
            </p:sp>
          </mc:Choice>
          <mc:Fallback xmlns="">
            <p:sp>
              <p:nvSpPr>
                <p:cNvPr id="20" name="TextBox 19">
                  <a:extLst>
                    <a:ext uri="{FF2B5EF4-FFF2-40B4-BE49-F238E27FC236}">
                      <a16:creationId xmlns:a16="http://schemas.microsoft.com/office/drawing/2014/main" id="{D12DAD87-6AF6-4A41-3C97-B703F98FFF9B}"/>
                    </a:ext>
                  </a:extLst>
                </p:cNvPr>
                <p:cNvSpPr txBox="1">
                  <a:spLocks noRot="1" noChangeAspect="1" noMove="1" noResize="1" noEditPoints="1" noAdjustHandles="1" noChangeArrowheads="1" noChangeShapeType="1" noTextEdit="1"/>
                </p:cNvSpPr>
                <p:nvPr/>
              </p:nvSpPr>
              <p:spPr>
                <a:xfrm>
                  <a:off x="6614286" y="4918500"/>
                  <a:ext cx="1143000"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7D73274-7DF6-8BCF-6D6B-7476D9C070EF}"/>
                    </a:ext>
                  </a:extLst>
                </p:cNvPr>
                <p:cNvSpPr txBox="1"/>
                <p:nvPr/>
              </p:nvSpPr>
              <p:spPr>
                <a:xfrm>
                  <a:off x="5073398" y="1437758"/>
                  <a:ext cx="2428567" cy="4133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2000" i="1" smtClean="0">
                                <a:latin typeface="Cambria Math" panose="02040503050406030204" pitchFamily="18" charset="0"/>
                              </a:rPr>
                            </m:ctrlPr>
                          </m:sSupPr>
                          <m:e>
                            <m:r>
                              <a:rPr lang="en-IN" sz="2000" b="0" i="1" smtClean="0">
                                <a:latin typeface="Cambria Math" panose="02040503050406030204" pitchFamily="18" charset="0"/>
                              </a:rPr>
                              <m:t>𝑢</m:t>
                            </m:r>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𝑢</m:t>
                            </m:r>
                          </m:e>
                          <m:sub>
                            <m:r>
                              <a:rPr lang="en-IN" sz="2000" b="0" i="1" smtClean="0">
                                <a:latin typeface="Cambria Math" panose="02040503050406030204" pitchFamily="18" charset="0"/>
                              </a:rPr>
                              <m:t>1</m:t>
                            </m:r>
                          </m:sub>
                        </m:sSub>
                        <m:r>
                          <a:rPr lang="en-IN" sz="2000" b="0" i="1" smtClean="0">
                            <a:latin typeface="Cambria Math" panose="02040503050406030204" pitchFamily="18" charset="0"/>
                            <a:ea typeface="Cambria Math" panose="02040503050406030204" pitchFamily="18" charset="0"/>
                          </a:rPr>
                          <m:t>⨁</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𝑢</m:t>
                            </m:r>
                          </m:e>
                          <m:sub>
                            <m:r>
                              <a:rPr lang="en-IN" sz="2000" b="0" i="1" smtClean="0">
                                <a:latin typeface="Cambria Math" panose="02040503050406030204" pitchFamily="18" charset="0"/>
                                <a:ea typeface="Cambria Math" panose="02040503050406030204" pitchFamily="18" charset="0"/>
                              </a:rPr>
                              <m:t>2</m:t>
                            </m:r>
                          </m:sub>
                        </m:sSub>
                        <m:r>
                          <a:rPr lang="en-IN" sz="2000" b="0" i="1" smtClean="0">
                            <a:latin typeface="Cambria Math" panose="02040503050406030204" pitchFamily="18" charset="0"/>
                            <a:ea typeface="Cambria Math" panose="02040503050406030204" pitchFamily="18" charset="0"/>
                          </a:rPr>
                          <m:t>    </m:t>
                        </m:r>
                        <m:sSub>
                          <m:sSubPr>
                            <m:ctrlPr>
                              <a:rPr lang="en-IN" sz="2000" b="0" i="1" smtClean="0">
                                <a:latin typeface="Cambria Math" panose="02040503050406030204" pitchFamily="18" charset="0"/>
                                <a:ea typeface="Cambria Math" panose="02040503050406030204" pitchFamily="18" charset="0"/>
                              </a:rPr>
                            </m:ctrlPr>
                          </m:sSubPr>
                          <m:e>
                            <m:r>
                              <a:rPr lang="en-IN" sz="2000" b="0" i="1" smtClean="0">
                                <a:latin typeface="Cambria Math" panose="02040503050406030204" pitchFamily="18" charset="0"/>
                                <a:ea typeface="Cambria Math" panose="02040503050406030204" pitchFamily="18" charset="0"/>
                              </a:rPr>
                              <m:t>𝑢</m:t>
                            </m:r>
                          </m:e>
                          <m:sub>
                            <m:r>
                              <a:rPr lang="en-IN" sz="2000" b="0" i="1" smtClean="0">
                                <a:latin typeface="Cambria Math" panose="02040503050406030204" pitchFamily="18" charset="0"/>
                                <a:ea typeface="Cambria Math" panose="02040503050406030204" pitchFamily="18" charset="0"/>
                              </a:rPr>
                              <m:t>2</m:t>
                            </m:r>
                          </m:sub>
                        </m:sSub>
                        <m:r>
                          <a:rPr lang="en-IN" sz="2000" b="0" i="1" smtClean="0">
                            <a:latin typeface="Cambria Math" panose="02040503050406030204" pitchFamily="18" charset="0"/>
                            <a:ea typeface="Cambria Math" panose="02040503050406030204" pitchFamily="18" charset="0"/>
                          </a:rPr>
                          <m:t>]</m:t>
                        </m:r>
                      </m:oMath>
                    </m:oMathPara>
                  </a14:m>
                  <a:endParaRPr lang="en-IN" sz="2000"/>
                </a:p>
              </p:txBody>
            </p:sp>
          </mc:Choice>
          <mc:Fallback xmlns="">
            <p:sp>
              <p:nvSpPr>
                <p:cNvPr id="21" name="TextBox 20">
                  <a:extLst>
                    <a:ext uri="{FF2B5EF4-FFF2-40B4-BE49-F238E27FC236}">
                      <a16:creationId xmlns:a16="http://schemas.microsoft.com/office/drawing/2014/main" id="{B7D73274-7DF6-8BCF-6D6B-7476D9C070EF}"/>
                    </a:ext>
                  </a:extLst>
                </p:cNvPr>
                <p:cNvSpPr txBox="1">
                  <a:spLocks noRot="1" noChangeAspect="1" noMove="1" noResize="1" noEditPoints="1" noAdjustHandles="1" noChangeArrowheads="1" noChangeShapeType="1" noTextEdit="1"/>
                </p:cNvSpPr>
                <p:nvPr/>
              </p:nvSpPr>
              <p:spPr>
                <a:xfrm>
                  <a:off x="5073398" y="1437758"/>
                  <a:ext cx="2428567" cy="413318"/>
                </a:xfrm>
                <a:prstGeom prst="rect">
                  <a:avLst/>
                </a:prstGeom>
                <a:blipFill>
                  <a:blip r:embed="rId4"/>
                  <a:stretch>
                    <a:fillRect b="-14706"/>
                  </a:stretch>
                </a:blipFill>
              </p:spPr>
              <p:txBody>
                <a:bodyPr/>
                <a:lstStyle/>
                <a:p>
                  <a:r>
                    <a:rPr lang="en-US">
                      <a:noFill/>
                    </a:rPr>
                    <a:t> </a:t>
                  </a:r>
                </a:p>
              </p:txBody>
            </p:sp>
          </mc:Fallback>
        </mc:AlternateContent>
      </p:grpSp>
    </p:spTree>
    <p:extLst>
      <p:ext uri="{BB962C8B-B14F-4D97-AF65-F5344CB8AC3E}">
        <p14:creationId xmlns:p14="http://schemas.microsoft.com/office/powerpoint/2010/main" val="4117862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79E4F0-D1CA-5A7F-43E0-623A81A0D36B}"/>
              </a:ext>
            </a:extLst>
          </p:cNvPr>
          <p:cNvSpPr>
            <a:spLocks noGrp="1"/>
          </p:cNvSpPr>
          <p:nvPr>
            <p:ph type="sldNum" sz="quarter" idx="12"/>
          </p:nvPr>
        </p:nvSpPr>
        <p:spPr/>
        <p:txBody>
          <a:bodyPr/>
          <a:lstStyle/>
          <a:p>
            <a:fld id="{ABD4E5D1-8D28-4922-8246-9644D53432D9}" type="slidenum">
              <a:rPr lang="en-IN" smtClean="0"/>
              <a:t>15</a:t>
            </a:fld>
            <a:endParaRPr lang="en-IN"/>
          </a:p>
        </p:txBody>
      </p:sp>
      <p:grpSp>
        <p:nvGrpSpPr>
          <p:cNvPr id="3" name="Group 2">
            <a:extLst>
              <a:ext uri="{FF2B5EF4-FFF2-40B4-BE49-F238E27FC236}">
                <a16:creationId xmlns:a16="http://schemas.microsoft.com/office/drawing/2014/main" id="{1CA39C7F-DA77-424B-2EF7-719274328F06}"/>
              </a:ext>
            </a:extLst>
          </p:cNvPr>
          <p:cNvGrpSpPr/>
          <p:nvPr/>
        </p:nvGrpSpPr>
        <p:grpSpPr>
          <a:xfrm>
            <a:off x="0" y="-14438"/>
            <a:ext cx="12842450" cy="934911"/>
            <a:chOff x="0" y="-14438"/>
            <a:chExt cx="12842450" cy="934911"/>
          </a:xfrm>
        </p:grpSpPr>
        <p:sp>
          <p:nvSpPr>
            <p:cNvPr id="4" name="Right Triangle 3">
              <a:extLst>
                <a:ext uri="{FF2B5EF4-FFF2-40B4-BE49-F238E27FC236}">
                  <a16:creationId xmlns:a16="http://schemas.microsoft.com/office/drawing/2014/main" id="{CEBE9143-77F5-C4C3-AAC4-9ACE815C220D}"/>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6DE28C5B-5603-BEE7-A7A9-892E76C30608}"/>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FD4F24B7-9D45-D331-1B82-ECC2CFECB7D9}"/>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6900145-B6B9-25B1-9640-B828A38A9CBB}"/>
                  </a:ext>
                </a:extLst>
              </p:cNvPr>
              <p:cNvSpPr txBox="1"/>
              <p:nvPr/>
            </p:nvSpPr>
            <p:spPr>
              <a:xfrm>
                <a:off x="719580" y="78242"/>
                <a:ext cx="12122870" cy="369332"/>
              </a:xfrm>
              <a:prstGeom prst="rect">
                <a:avLst/>
              </a:prstGeom>
              <a:noFill/>
            </p:spPr>
            <p:txBody>
              <a:bodyPr wrap="square" rtlCol="0">
                <a:spAutoFit/>
              </a:bodyPr>
              <a:lstStyle/>
              <a:p>
                <a:r>
                  <a:rPr lang="en-IN"/>
                  <a:t>2.Encoding/Tree Diagram</a:t>
                </a:r>
              </a:p>
            </p:txBody>
          </p:sp>
        </p:grpSp>
      </p:grpSp>
      <p:grpSp>
        <p:nvGrpSpPr>
          <p:cNvPr id="37" name="Group 36">
            <a:extLst>
              <a:ext uri="{FF2B5EF4-FFF2-40B4-BE49-F238E27FC236}">
                <a16:creationId xmlns:a16="http://schemas.microsoft.com/office/drawing/2014/main" id="{9BEA608C-8AE9-9A8B-2354-FAB3EC1A43BC}"/>
              </a:ext>
            </a:extLst>
          </p:cNvPr>
          <p:cNvGrpSpPr/>
          <p:nvPr/>
        </p:nvGrpSpPr>
        <p:grpSpPr>
          <a:xfrm>
            <a:off x="1954771" y="908425"/>
            <a:ext cx="8458646" cy="5326115"/>
            <a:chOff x="-162255" y="2564190"/>
            <a:chExt cx="8499936" cy="3539610"/>
          </a:xfrm>
        </p:grpSpPr>
        <p:grpSp>
          <p:nvGrpSpPr>
            <p:cNvPr id="8" name="Group 7">
              <a:extLst>
                <a:ext uri="{FF2B5EF4-FFF2-40B4-BE49-F238E27FC236}">
                  <a16:creationId xmlns:a16="http://schemas.microsoft.com/office/drawing/2014/main" id="{89249A74-6D99-A0D3-FCC5-C65A92F68507}"/>
                </a:ext>
              </a:extLst>
            </p:cNvPr>
            <p:cNvGrpSpPr/>
            <p:nvPr/>
          </p:nvGrpSpPr>
          <p:grpSpPr>
            <a:xfrm>
              <a:off x="-162255" y="4013947"/>
              <a:ext cx="4014250" cy="1953355"/>
              <a:chOff x="2692660" y="1891502"/>
              <a:chExt cx="5064626" cy="3488663"/>
            </a:xfrm>
          </p:grpSpPr>
          <p:grpSp>
            <p:nvGrpSpPr>
              <p:cNvPr id="9" name="Group 8">
                <a:extLst>
                  <a:ext uri="{FF2B5EF4-FFF2-40B4-BE49-F238E27FC236}">
                    <a16:creationId xmlns:a16="http://schemas.microsoft.com/office/drawing/2014/main" id="{536FAA76-6F3B-F691-9847-615CD95C2666}"/>
                  </a:ext>
                </a:extLst>
              </p:cNvPr>
              <p:cNvGrpSpPr/>
              <p:nvPr/>
            </p:nvGrpSpPr>
            <p:grpSpPr>
              <a:xfrm>
                <a:off x="4224830" y="1891502"/>
                <a:ext cx="3532456" cy="3045676"/>
                <a:chOff x="506144" y="1888011"/>
                <a:chExt cx="3532456" cy="3045676"/>
              </a:xfrm>
            </p:grpSpPr>
            <p:sp>
              <p:nvSpPr>
                <p:cNvPr id="13" name="Oval 12">
                  <a:extLst>
                    <a:ext uri="{FF2B5EF4-FFF2-40B4-BE49-F238E27FC236}">
                      <a16:creationId xmlns:a16="http://schemas.microsoft.com/office/drawing/2014/main" id="{C8B630D6-7D44-B3C7-9A0F-DDB9C6E19C3F}"/>
                    </a:ext>
                  </a:extLst>
                </p:cNvPr>
                <p:cNvSpPr/>
                <p:nvPr/>
              </p:nvSpPr>
              <p:spPr>
                <a:xfrm>
                  <a:off x="1684655" y="1888011"/>
                  <a:ext cx="1143001" cy="1057275"/>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CD29EAD7-885A-414B-E618-A380D0FE63D7}"/>
                    </a:ext>
                  </a:extLst>
                </p:cNvPr>
                <p:cNvCxnSpPr>
                  <a:cxnSpLocks/>
                  <a:stCxn id="16" idx="0"/>
                  <a:endCxn id="13" idx="3"/>
                </p:cNvCxnSpPr>
                <p:nvPr/>
              </p:nvCxnSpPr>
              <p:spPr>
                <a:xfrm flipV="1">
                  <a:off x="1077644" y="2790452"/>
                  <a:ext cx="774400" cy="108596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4BBDF62-3925-183B-135A-9ED3C7F1B855}"/>
                    </a:ext>
                  </a:extLst>
                </p:cNvPr>
                <p:cNvCxnSpPr>
                  <a:cxnSpLocks/>
                  <a:stCxn id="17" idx="0"/>
                  <a:endCxn id="13" idx="5"/>
                </p:cNvCxnSpPr>
                <p:nvPr/>
              </p:nvCxnSpPr>
              <p:spPr>
                <a:xfrm flipH="1" flipV="1">
                  <a:off x="2660267" y="2790452"/>
                  <a:ext cx="806833" cy="1067282"/>
                </a:xfrm>
                <a:prstGeom prst="line">
                  <a:avLst/>
                </a:prstGeom>
                <a:ln w="38100"/>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EE94D318-76EA-AB64-4889-5DE480F97799}"/>
                    </a:ext>
                  </a:extLst>
                </p:cNvPr>
                <p:cNvSpPr/>
                <p:nvPr/>
              </p:nvSpPr>
              <p:spPr>
                <a:xfrm>
                  <a:off x="506144" y="3876412"/>
                  <a:ext cx="1142999" cy="105727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3A94168F-E362-22E2-01A8-15A5D33FB4A6}"/>
                    </a:ext>
                  </a:extLst>
                </p:cNvPr>
                <p:cNvSpPr/>
                <p:nvPr/>
              </p:nvSpPr>
              <p:spPr>
                <a:xfrm>
                  <a:off x="2895600" y="3857734"/>
                  <a:ext cx="1143000" cy="105727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10F5968-540C-F8DC-34AE-56B5E8C28103}"/>
                      </a:ext>
                    </a:extLst>
                  </p:cNvPr>
                  <p:cNvSpPr txBox="1"/>
                  <p:nvPr/>
                </p:nvSpPr>
                <p:spPr>
                  <a:xfrm>
                    <a:off x="4495674" y="4918500"/>
                    <a:ext cx="1143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1</m:t>
                              </m:r>
                            </m:sub>
                          </m:sSub>
                        </m:oMath>
                      </m:oMathPara>
                    </a14:m>
                    <a:endParaRPr lang="en-IN" sz="2400"/>
                  </a:p>
                </p:txBody>
              </p:sp>
            </mc:Choice>
            <mc:Fallback xmlns="">
              <p:sp>
                <p:nvSpPr>
                  <p:cNvPr id="10" name="TextBox 9">
                    <a:extLst>
                      <a:ext uri="{FF2B5EF4-FFF2-40B4-BE49-F238E27FC236}">
                        <a16:creationId xmlns:a16="http://schemas.microsoft.com/office/drawing/2014/main" id="{B10F5968-540C-F8DC-34AE-56B5E8C28103}"/>
                      </a:ext>
                    </a:extLst>
                  </p:cNvPr>
                  <p:cNvSpPr txBox="1">
                    <a:spLocks noRot="1" noChangeAspect="1" noMove="1" noResize="1" noEditPoints="1" noAdjustHandles="1" noChangeArrowheads="1" noChangeShapeType="1" noTextEdit="1"/>
                  </p:cNvSpPr>
                  <p:nvPr/>
                </p:nvSpPr>
                <p:spPr>
                  <a:xfrm>
                    <a:off x="4495674" y="4918500"/>
                    <a:ext cx="1143000" cy="461665"/>
                  </a:xfrm>
                  <a:prstGeom prst="rect">
                    <a:avLst/>
                  </a:prstGeom>
                  <a:blipFill>
                    <a:blip r:embed="rId2"/>
                    <a:stretch>
                      <a:fillRect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6605D81-4EAD-DBEC-72EE-06B6D8366B6D}"/>
                      </a:ext>
                    </a:extLst>
                  </p:cNvPr>
                  <p:cNvSpPr txBox="1"/>
                  <p:nvPr/>
                </p:nvSpPr>
                <p:spPr>
                  <a:xfrm>
                    <a:off x="6614286" y="4918500"/>
                    <a:ext cx="1143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2</m:t>
                              </m:r>
                            </m:sub>
                          </m:sSub>
                        </m:oMath>
                      </m:oMathPara>
                    </a14:m>
                    <a:endParaRPr lang="en-IN" sz="2400"/>
                  </a:p>
                </p:txBody>
              </p:sp>
            </mc:Choice>
            <mc:Fallback xmlns="">
              <p:sp>
                <p:nvSpPr>
                  <p:cNvPr id="11" name="TextBox 10">
                    <a:extLst>
                      <a:ext uri="{FF2B5EF4-FFF2-40B4-BE49-F238E27FC236}">
                        <a16:creationId xmlns:a16="http://schemas.microsoft.com/office/drawing/2014/main" id="{46605D81-4EAD-DBEC-72EE-06B6D8366B6D}"/>
                      </a:ext>
                    </a:extLst>
                  </p:cNvPr>
                  <p:cNvSpPr txBox="1">
                    <a:spLocks noRot="1" noChangeAspect="1" noMove="1" noResize="1" noEditPoints="1" noAdjustHandles="1" noChangeArrowheads="1" noChangeShapeType="1" noTextEdit="1"/>
                  </p:cNvSpPr>
                  <p:nvPr/>
                </p:nvSpPr>
                <p:spPr>
                  <a:xfrm>
                    <a:off x="6614286" y="4918500"/>
                    <a:ext cx="1143000" cy="461665"/>
                  </a:xfrm>
                  <a:prstGeom prst="rect">
                    <a:avLst/>
                  </a:prstGeom>
                  <a:blipFill>
                    <a:blip r:embed="rId3"/>
                    <a:stretch>
                      <a:fillRect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FE5AD2-5E6F-189F-D868-68BFD3EC91B5}"/>
                      </a:ext>
                    </a:extLst>
                  </p:cNvPr>
                  <p:cNvSpPr txBox="1"/>
                  <p:nvPr/>
                </p:nvSpPr>
                <p:spPr>
                  <a:xfrm>
                    <a:off x="2692660" y="2033897"/>
                    <a:ext cx="2843948" cy="5201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𝑢</m:t>
                              </m:r>
                            </m:e>
                            <m:sub>
                              <m:r>
                                <a:rPr lang="en-IN" b="0" i="1" smtClean="0">
                                  <a:latin typeface="Cambria Math" panose="02040503050406030204" pitchFamily="18" charset="0"/>
                                </a:rPr>
                                <m:t>1</m:t>
                              </m:r>
                            </m:sub>
                            <m:sup>
                              <m:r>
                                <a:rPr lang="en-US" b="0" i="1" smtClean="0">
                                  <a:latin typeface="Cambria Math" panose="02040503050406030204" pitchFamily="18" charset="0"/>
                                </a:rPr>
                                <m:t>(</m:t>
                              </m:r>
                              <m:r>
                                <a:rPr lang="en-IN" b="0" i="1" smtClean="0">
                                  <a:latin typeface="Cambria Math" panose="02040503050406030204" pitchFamily="18" charset="0"/>
                                </a:rPr>
                                <m:t>2</m:t>
                              </m:r>
                              <m:r>
                                <a:rPr lang="en-US" b="0" i="1" smtClean="0">
                                  <a:latin typeface="Cambria Math" panose="02040503050406030204" pitchFamily="18" charset="0"/>
                                </a:rPr>
                                <m:t>)</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m:t>
                          </m:r>
                        </m:oMath>
                      </m:oMathPara>
                    </a14:m>
                    <a:endParaRPr lang="en-IN"/>
                  </a:p>
                </p:txBody>
              </p:sp>
            </mc:Choice>
            <mc:Fallback xmlns="">
              <p:sp>
                <p:nvSpPr>
                  <p:cNvPr id="12" name="TextBox 11">
                    <a:extLst>
                      <a:ext uri="{FF2B5EF4-FFF2-40B4-BE49-F238E27FC236}">
                        <a16:creationId xmlns:a16="http://schemas.microsoft.com/office/drawing/2014/main" id="{31FE5AD2-5E6F-189F-D868-68BFD3EC91B5}"/>
                      </a:ext>
                    </a:extLst>
                  </p:cNvPr>
                  <p:cNvSpPr txBox="1">
                    <a:spLocks noRot="1" noChangeAspect="1" noMove="1" noResize="1" noEditPoints="1" noAdjustHandles="1" noChangeArrowheads="1" noChangeShapeType="1" noTextEdit="1"/>
                  </p:cNvSpPr>
                  <p:nvPr/>
                </p:nvSpPr>
                <p:spPr>
                  <a:xfrm>
                    <a:off x="2692660" y="2033897"/>
                    <a:ext cx="2843948" cy="520184"/>
                  </a:xfrm>
                  <a:prstGeom prst="rect">
                    <a:avLst/>
                  </a:prstGeom>
                  <a:blipFill>
                    <a:blip r:embed="rId4"/>
                    <a:stretch>
                      <a:fillRect b="-12676"/>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80D15A3B-CF9F-6D19-5D23-81661D460462}"/>
                </a:ext>
              </a:extLst>
            </p:cNvPr>
            <p:cNvGrpSpPr/>
            <p:nvPr/>
          </p:nvGrpSpPr>
          <p:grpSpPr>
            <a:xfrm>
              <a:off x="4328806" y="3998626"/>
              <a:ext cx="4008875" cy="2105174"/>
              <a:chOff x="4379160" y="1983219"/>
              <a:chExt cx="5057842" cy="3759808"/>
            </a:xfrm>
          </p:grpSpPr>
          <p:grpSp>
            <p:nvGrpSpPr>
              <p:cNvPr id="19" name="Group 18">
                <a:extLst>
                  <a:ext uri="{FF2B5EF4-FFF2-40B4-BE49-F238E27FC236}">
                    <a16:creationId xmlns:a16="http://schemas.microsoft.com/office/drawing/2014/main" id="{7CCC5770-B98C-46D6-2039-DB9FFD718785}"/>
                  </a:ext>
                </a:extLst>
              </p:cNvPr>
              <p:cNvGrpSpPr/>
              <p:nvPr/>
            </p:nvGrpSpPr>
            <p:grpSpPr>
              <a:xfrm>
                <a:off x="4379160" y="1983219"/>
                <a:ext cx="3459069" cy="3019977"/>
                <a:chOff x="660474" y="1979728"/>
                <a:chExt cx="3459069" cy="3019977"/>
              </a:xfrm>
            </p:grpSpPr>
            <p:sp>
              <p:nvSpPr>
                <p:cNvPr id="23" name="Oval 22">
                  <a:extLst>
                    <a:ext uri="{FF2B5EF4-FFF2-40B4-BE49-F238E27FC236}">
                      <a16:creationId xmlns:a16="http://schemas.microsoft.com/office/drawing/2014/main" id="{3952F41A-F09B-2D7C-21DB-DFC15DD34A98}"/>
                    </a:ext>
                  </a:extLst>
                </p:cNvPr>
                <p:cNvSpPr/>
                <p:nvPr/>
              </p:nvSpPr>
              <p:spPr>
                <a:xfrm>
                  <a:off x="1752601" y="1979728"/>
                  <a:ext cx="1142999" cy="1057275"/>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Connector 23">
                  <a:extLst>
                    <a:ext uri="{FF2B5EF4-FFF2-40B4-BE49-F238E27FC236}">
                      <a16:creationId xmlns:a16="http://schemas.microsoft.com/office/drawing/2014/main" id="{9691B71A-50A7-8A7A-9708-2F26D819DCA5}"/>
                    </a:ext>
                  </a:extLst>
                </p:cNvPr>
                <p:cNvCxnSpPr>
                  <a:cxnSpLocks/>
                  <a:stCxn id="26" idx="0"/>
                  <a:endCxn id="23" idx="3"/>
                </p:cNvCxnSpPr>
                <p:nvPr/>
              </p:nvCxnSpPr>
              <p:spPr>
                <a:xfrm flipV="1">
                  <a:off x="1231974" y="2882169"/>
                  <a:ext cx="688016" cy="1060261"/>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60CD4AD-D25D-09A6-411F-481AAA16343F}"/>
                    </a:ext>
                  </a:extLst>
                </p:cNvPr>
                <p:cNvCxnSpPr>
                  <a:cxnSpLocks/>
                  <a:stCxn id="27" idx="0"/>
                  <a:endCxn id="23" idx="5"/>
                </p:cNvCxnSpPr>
                <p:nvPr/>
              </p:nvCxnSpPr>
              <p:spPr>
                <a:xfrm flipH="1" flipV="1">
                  <a:off x="2728211" y="2882169"/>
                  <a:ext cx="819833" cy="1060261"/>
                </a:xfrm>
                <a:prstGeom prst="line">
                  <a:avLst/>
                </a:prstGeom>
                <a:ln w="38100"/>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9E7FA7AC-AB13-6492-0D4B-AF8270D7807B}"/>
                    </a:ext>
                  </a:extLst>
                </p:cNvPr>
                <p:cNvSpPr/>
                <p:nvPr/>
              </p:nvSpPr>
              <p:spPr>
                <a:xfrm>
                  <a:off x="660474" y="3942430"/>
                  <a:ext cx="1142999" cy="105727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0C2F5B13-44B5-D2C4-60EF-D23B61FF5AFF}"/>
                    </a:ext>
                  </a:extLst>
                </p:cNvPr>
                <p:cNvSpPr/>
                <p:nvPr/>
              </p:nvSpPr>
              <p:spPr>
                <a:xfrm>
                  <a:off x="2976544" y="3942430"/>
                  <a:ext cx="1142999" cy="1057274"/>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14E724-0363-BAB9-0974-86BEE7AC05D3}"/>
                      </a:ext>
                    </a:extLst>
                  </p:cNvPr>
                  <p:cNvSpPr txBox="1"/>
                  <p:nvPr/>
                </p:nvSpPr>
                <p:spPr>
                  <a:xfrm>
                    <a:off x="4495674" y="4918500"/>
                    <a:ext cx="1143000" cy="824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3</m:t>
                              </m:r>
                            </m:sub>
                          </m:sSub>
                        </m:oMath>
                      </m:oMathPara>
                    </a14:m>
                    <a:endParaRPr lang="en-IN" sz="2400"/>
                  </a:p>
                </p:txBody>
              </p:sp>
            </mc:Choice>
            <mc:Fallback xmlns="">
              <p:sp>
                <p:nvSpPr>
                  <p:cNvPr id="20" name="TextBox 19">
                    <a:extLst>
                      <a:ext uri="{FF2B5EF4-FFF2-40B4-BE49-F238E27FC236}">
                        <a16:creationId xmlns:a16="http://schemas.microsoft.com/office/drawing/2014/main" id="{9D14E724-0363-BAB9-0974-86BEE7AC05D3}"/>
                      </a:ext>
                    </a:extLst>
                  </p:cNvPr>
                  <p:cNvSpPr txBox="1">
                    <a:spLocks noRot="1" noChangeAspect="1" noMove="1" noResize="1" noEditPoints="1" noAdjustHandles="1" noChangeArrowheads="1" noChangeShapeType="1" noTextEdit="1"/>
                  </p:cNvSpPr>
                  <p:nvPr/>
                </p:nvSpPr>
                <p:spPr>
                  <a:xfrm>
                    <a:off x="4495674" y="4918500"/>
                    <a:ext cx="1143000" cy="8245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C6C81B-B564-6EBA-0A8A-B93919C0B462}"/>
                      </a:ext>
                    </a:extLst>
                  </p:cNvPr>
                  <p:cNvSpPr txBox="1"/>
                  <p:nvPr/>
                </p:nvSpPr>
                <p:spPr>
                  <a:xfrm>
                    <a:off x="6614286" y="4918500"/>
                    <a:ext cx="1143000" cy="824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4</m:t>
                              </m:r>
                            </m:sub>
                          </m:sSub>
                        </m:oMath>
                      </m:oMathPara>
                    </a14:m>
                    <a:endParaRPr lang="en-IN" sz="2400"/>
                  </a:p>
                </p:txBody>
              </p:sp>
            </mc:Choice>
            <mc:Fallback xmlns="">
              <p:sp>
                <p:nvSpPr>
                  <p:cNvPr id="21" name="TextBox 20">
                    <a:extLst>
                      <a:ext uri="{FF2B5EF4-FFF2-40B4-BE49-F238E27FC236}">
                        <a16:creationId xmlns:a16="http://schemas.microsoft.com/office/drawing/2014/main" id="{DCC6C81B-B564-6EBA-0A8A-B93919C0B462}"/>
                      </a:ext>
                    </a:extLst>
                  </p:cNvPr>
                  <p:cNvSpPr txBox="1">
                    <a:spLocks noRot="1" noChangeAspect="1" noMove="1" noResize="1" noEditPoints="1" noAdjustHandles="1" noChangeArrowheads="1" noChangeShapeType="1" noTextEdit="1"/>
                  </p:cNvSpPr>
                  <p:nvPr/>
                </p:nvSpPr>
                <p:spPr>
                  <a:xfrm>
                    <a:off x="6614286" y="4918500"/>
                    <a:ext cx="1143000" cy="8245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453D946-A128-50AB-787A-7DCA7C44B17C}"/>
                      </a:ext>
                    </a:extLst>
                  </p:cNvPr>
                  <p:cNvSpPr txBox="1"/>
                  <p:nvPr/>
                </p:nvSpPr>
                <p:spPr>
                  <a:xfrm>
                    <a:off x="6691465" y="2152824"/>
                    <a:ext cx="2745537" cy="5204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𝑢</m:t>
                              </m:r>
                            </m:e>
                            <m:sub>
                              <m:r>
                                <a:rPr lang="en-IN" b="0" i="1" smtClean="0">
                                  <a:latin typeface="Cambria Math" panose="02040503050406030204" pitchFamily="18" charset="0"/>
                                </a:rPr>
                                <m:t>2</m:t>
                              </m:r>
                            </m:sub>
                            <m:sup>
                              <m:r>
                                <a:rPr lang="en-IN" b="0" i="1" smtClean="0">
                                  <a:latin typeface="Cambria Math" panose="02040503050406030204" pitchFamily="18" charset="0"/>
                                </a:rPr>
                                <m:t>(2)</m:t>
                              </m:r>
                            </m:sup>
                          </m:sSubSup>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𝑢</m:t>
                              </m:r>
                            </m:e>
                            <m:sub>
                              <m:r>
                                <a:rPr lang="en-IN" b="0" i="1" smtClean="0">
                                  <a:latin typeface="Cambria Math" panose="02040503050406030204" pitchFamily="18" charset="0"/>
                                </a:rPr>
                                <m:t>3</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4</m:t>
                              </m:r>
                            </m:sub>
                          </m:sSub>
                          <m:r>
                            <a:rPr lang="en-IN" b="0" i="1" smtClean="0">
                              <a:latin typeface="Cambria Math" panose="02040503050406030204" pitchFamily="18" charset="0"/>
                              <a:ea typeface="Cambria Math" panose="02040503050406030204" pitchFamily="18" charset="0"/>
                            </a:rPr>
                            <m:t>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4</m:t>
                              </m:r>
                            </m:sub>
                          </m:sSub>
                          <m:r>
                            <a:rPr lang="en-IN" b="0" i="1" smtClean="0">
                              <a:latin typeface="Cambria Math" panose="02040503050406030204" pitchFamily="18" charset="0"/>
                              <a:ea typeface="Cambria Math" panose="02040503050406030204" pitchFamily="18" charset="0"/>
                            </a:rPr>
                            <m:t>]</m:t>
                          </m:r>
                        </m:oMath>
                      </m:oMathPara>
                    </a14:m>
                    <a:endParaRPr lang="en-IN" dirty="0"/>
                  </a:p>
                </p:txBody>
              </p:sp>
            </mc:Choice>
            <mc:Fallback xmlns="">
              <p:sp>
                <p:nvSpPr>
                  <p:cNvPr id="22" name="TextBox 21">
                    <a:extLst>
                      <a:ext uri="{FF2B5EF4-FFF2-40B4-BE49-F238E27FC236}">
                        <a16:creationId xmlns:a16="http://schemas.microsoft.com/office/drawing/2014/main" id="{E453D946-A128-50AB-787A-7DCA7C44B17C}"/>
                      </a:ext>
                    </a:extLst>
                  </p:cNvPr>
                  <p:cNvSpPr txBox="1">
                    <a:spLocks noRot="1" noChangeAspect="1" noMove="1" noResize="1" noEditPoints="1" noAdjustHandles="1" noChangeArrowheads="1" noChangeShapeType="1" noTextEdit="1"/>
                  </p:cNvSpPr>
                  <p:nvPr/>
                </p:nvSpPr>
                <p:spPr>
                  <a:xfrm>
                    <a:off x="6691465" y="2152824"/>
                    <a:ext cx="2745537" cy="520487"/>
                  </a:xfrm>
                  <a:prstGeom prst="rect">
                    <a:avLst/>
                  </a:prstGeom>
                  <a:blipFill>
                    <a:blip r:embed="rId7"/>
                    <a:stretch>
                      <a:fillRect r="-563" b="-12676"/>
                    </a:stretch>
                  </a:blipFill>
                </p:spPr>
                <p:txBody>
                  <a:bodyPr/>
                  <a:lstStyle/>
                  <a:p>
                    <a:r>
                      <a:rPr lang="en-US">
                        <a:noFill/>
                      </a:rPr>
                      <a:t> </a:t>
                    </a:r>
                  </a:p>
                </p:txBody>
              </p:sp>
            </mc:Fallback>
          </mc:AlternateContent>
        </p:grpSp>
        <p:cxnSp>
          <p:nvCxnSpPr>
            <p:cNvPr id="28" name="Straight Connector 27">
              <a:extLst>
                <a:ext uri="{FF2B5EF4-FFF2-40B4-BE49-F238E27FC236}">
                  <a16:creationId xmlns:a16="http://schemas.microsoft.com/office/drawing/2014/main" id="{0125FB0B-6D34-72F7-E1E7-33B7FE42FF4F}"/>
                </a:ext>
              </a:extLst>
            </p:cNvPr>
            <p:cNvCxnSpPr>
              <a:cxnSpLocks/>
              <a:stCxn id="13" idx="7"/>
              <a:endCxn id="34" idx="3"/>
            </p:cNvCxnSpPr>
            <p:nvPr/>
          </p:nvCxnSpPr>
          <p:spPr>
            <a:xfrm flipV="1">
              <a:off x="2759522" y="3567445"/>
              <a:ext cx="860136" cy="533196"/>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75367D8-9230-7C11-D253-50D6AACDF844}"/>
                </a:ext>
              </a:extLst>
            </p:cNvPr>
            <p:cNvCxnSpPr>
              <a:cxnSpLocks/>
              <a:stCxn id="23" idx="1"/>
              <a:endCxn id="34" idx="5"/>
            </p:cNvCxnSpPr>
            <p:nvPr/>
          </p:nvCxnSpPr>
          <p:spPr>
            <a:xfrm flipH="1" flipV="1">
              <a:off x="4393865" y="3567445"/>
              <a:ext cx="933240" cy="517875"/>
            </a:xfrm>
            <a:prstGeom prst="line">
              <a:avLst/>
            </a:prstGeom>
            <a:ln w="38100"/>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03D6D833-6DCC-3A2A-0798-49795700A1A7}"/>
                </a:ext>
              </a:extLst>
            </p:cNvPr>
            <p:cNvSpPr/>
            <p:nvPr/>
          </p:nvSpPr>
          <p:spPr>
            <a:xfrm>
              <a:off x="3459315" y="2937372"/>
              <a:ext cx="1094893" cy="738176"/>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B44B0CA-8A1B-7971-D50F-FE8B41DFCDFC}"/>
                    </a:ext>
                  </a:extLst>
                </p:cNvPr>
                <p:cNvSpPr txBox="1"/>
                <p:nvPr/>
              </p:nvSpPr>
              <p:spPr>
                <a:xfrm>
                  <a:off x="1266825" y="2564190"/>
                  <a:ext cx="6942144" cy="335490"/>
                </a:xfrm>
                <a:prstGeom prst="rect">
                  <a:avLst/>
                </a:prstGeom>
                <a:noFill/>
              </p:spPr>
              <p:txBody>
                <a:bodyPr wrap="square" rtlCol="0">
                  <a:spAutoFit/>
                </a:bodyPr>
                <a:lstStyle/>
                <a:p>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𝑢</m:t>
                          </m:r>
                        </m:e>
                        <m:sup>
                          <m:r>
                            <a:rPr lang="en-US" b="0" i="1" smtClean="0">
                              <a:latin typeface="Cambria Math" panose="02040503050406030204" pitchFamily="18" charset="0"/>
                            </a:rPr>
                            <m:t>(</m:t>
                          </m:r>
                          <m:r>
                            <a:rPr lang="en-IN" b="0" i="1" smtClean="0">
                              <a:latin typeface="Cambria Math" panose="02040503050406030204" pitchFamily="18" charset="0"/>
                            </a:rPr>
                            <m:t>4</m:t>
                          </m:r>
                          <m:r>
                            <a:rPr lang="en-US" b="0" i="1" smtClean="0">
                              <a:latin typeface="Cambria Math" panose="02040503050406030204" pitchFamily="18" charset="0"/>
                            </a:rPr>
                            <m:t>)</m:t>
                          </m:r>
                        </m:sup>
                      </m:sSup>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𝑢</m:t>
                              </m:r>
                            </m:e>
                            <m:sub>
                              <m:r>
                                <a:rPr lang="en-IN" b="0" i="1" smtClean="0">
                                  <a:latin typeface="Cambria Math" panose="02040503050406030204" pitchFamily="18" charset="0"/>
                                </a:rPr>
                                <m:t>1</m:t>
                              </m:r>
                            </m:sub>
                            <m:sup>
                              <m:d>
                                <m:dPr>
                                  <m:ctrlPr>
                                    <a:rPr lang="en-IN" b="0" i="1" smtClean="0">
                                      <a:latin typeface="Cambria Math" panose="02040503050406030204" pitchFamily="18" charset="0"/>
                                    </a:rPr>
                                  </m:ctrlPr>
                                </m:dPr>
                                <m:e>
                                  <m:r>
                                    <a:rPr lang="en-IN" b="0" i="1" smtClean="0">
                                      <a:latin typeface="Cambria Math" panose="02040503050406030204" pitchFamily="18" charset="0"/>
                                    </a:rPr>
                                    <m:t>2</m:t>
                                  </m:r>
                                </m:e>
                              </m:d>
                            </m:sup>
                          </m:sSubSup>
                          <m:r>
                            <a:rPr lang="en-IN" b="0" i="1" smtClean="0">
                              <a:latin typeface="Cambria Math" panose="02040503050406030204" pitchFamily="18" charset="0"/>
                              <a:ea typeface="Cambria Math" panose="02040503050406030204" pitchFamily="18" charset="0"/>
                            </a:rPr>
                            <m:t>⨁</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2</m:t>
                              </m:r>
                            </m:sub>
                            <m:sup>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2</m:t>
                                  </m:r>
                                </m:e>
                              </m:d>
                            </m:sup>
                          </m:sSubSup>
                          <m:r>
                            <a:rPr lang="en-IN" b="0" i="1" smtClean="0">
                              <a:latin typeface="Cambria Math" panose="02040503050406030204" pitchFamily="18" charset="0"/>
                              <a:ea typeface="Cambria Math" panose="02040503050406030204" pitchFamily="18" charset="0"/>
                            </a:rPr>
                            <m:t> , </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2</m:t>
                              </m:r>
                            </m:sub>
                            <m:sup>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2</m:t>
                                  </m:r>
                                </m:e>
                              </m:d>
                            </m:sup>
                          </m:sSubSup>
                          <m:r>
                            <a:rPr lang="en-IN" b="0" i="1" smtClean="0">
                              <a:latin typeface="Cambria Math" panose="02040503050406030204" pitchFamily="18" charset="0"/>
                              <a:ea typeface="Cambria Math" panose="02040503050406030204" pitchFamily="18" charset="0"/>
                            </a:rPr>
                            <m:t> </m:t>
                          </m:r>
                        </m:e>
                      </m:d>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3</m:t>
                          </m:r>
                        </m:sub>
                      </m:sSub>
                      <m:r>
                        <a:rPr lang="en-IN" i="1">
                          <a:latin typeface="Cambria Math" panose="02040503050406030204" pitchFamily="18" charset="0"/>
                          <a:ea typeface="Cambria Math" panose="02040503050406030204" pitchFamily="18" charset="0"/>
                        </a:rPr>
                        <m:t>⨁</m:t>
                      </m:r>
                      <m:sSub>
                        <m:sSubPr>
                          <m:ctrlPr>
                            <a:rPr lang="en-IN" i="1" smtClean="0">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4   </m:t>
                          </m:r>
                        </m:sub>
                      </m:sSub>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𝑢</m:t>
                          </m:r>
                        </m:e>
                        <m:sub>
                          <m:r>
                            <a:rPr lang="en-IN" b="0" i="1" smtClean="0">
                              <a:latin typeface="Cambria Math" panose="02040503050406030204" pitchFamily="18" charset="0"/>
                              <a:ea typeface="Cambria Math" panose="02040503050406030204" pitchFamily="18" charset="0"/>
                            </a:rPr>
                            <m:t>2</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𝑢</m:t>
                          </m:r>
                        </m:e>
                        <m:sub>
                          <m:r>
                            <a:rPr lang="en-IN" i="1">
                              <a:latin typeface="Cambria Math" panose="02040503050406030204" pitchFamily="18" charset="0"/>
                              <a:ea typeface="Cambria Math" panose="02040503050406030204" pitchFamily="18" charset="0"/>
                            </a:rPr>
                            <m:t>4   </m:t>
                          </m:r>
                        </m:sub>
                      </m:sSub>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𝑢</m:t>
                          </m:r>
                        </m:e>
                        <m:sub>
                          <m:r>
                            <a:rPr lang="en-IN" i="1">
                              <a:latin typeface="Cambria Math" panose="02040503050406030204" pitchFamily="18" charset="0"/>
                              <a:ea typeface="Cambria Math" panose="02040503050406030204" pitchFamily="18" charset="0"/>
                            </a:rPr>
                            <m:t>3</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𝑢</m:t>
                          </m:r>
                        </m:e>
                        <m:sub>
                          <m:r>
                            <a:rPr lang="en-IN" i="1">
                              <a:latin typeface="Cambria Math" panose="02040503050406030204" pitchFamily="18" charset="0"/>
                              <a:ea typeface="Cambria Math" panose="02040503050406030204" pitchFamily="18" charset="0"/>
                            </a:rPr>
                            <m:t>4   </m:t>
                          </m:r>
                        </m:sub>
                      </m:sSub>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𝑢</m:t>
                          </m:r>
                        </m:e>
                        <m:sub>
                          <m:r>
                            <a:rPr lang="en-IN" i="1">
                              <a:latin typeface="Cambria Math" panose="02040503050406030204" pitchFamily="18" charset="0"/>
                              <a:ea typeface="Cambria Math" panose="02040503050406030204" pitchFamily="18" charset="0"/>
                            </a:rPr>
                            <m:t>4   </m:t>
                          </m:r>
                        </m:sub>
                      </m:sSub>
                    </m:oMath>
                  </a14:m>
                  <a:r>
                    <a:rPr lang="en-IN"/>
                    <a:t>]</a:t>
                  </a:r>
                </a:p>
              </p:txBody>
            </p:sp>
          </mc:Choice>
          <mc:Fallback xmlns="">
            <p:sp>
              <p:nvSpPr>
                <p:cNvPr id="36" name="TextBox 35">
                  <a:extLst>
                    <a:ext uri="{FF2B5EF4-FFF2-40B4-BE49-F238E27FC236}">
                      <a16:creationId xmlns:a16="http://schemas.microsoft.com/office/drawing/2014/main" id="{2B44B0CA-8A1B-7971-D50F-FE8B41DFCDFC}"/>
                    </a:ext>
                  </a:extLst>
                </p:cNvPr>
                <p:cNvSpPr txBox="1">
                  <a:spLocks noRot="1" noChangeAspect="1" noMove="1" noResize="1" noEditPoints="1" noAdjustHandles="1" noChangeArrowheads="1" noChangeShapeType="1" noTextEdit="1"/>
                </p:cNvSpPr>
                <p:nvPr/>
              </p:nvSpPr>
              <p:spPr>
                <a:xfrm>
                  <a:off x="1266825" y="2564190"/>
                  <a:ext cx="6942144" cy="335490"/>
                </a:xfrm>
                <a:prstGeom prst="rect">
                  <a:avLst/>
                </a:prstGeom>
                <a:blipFill>
                  <a:blip r:embed="rId8"/>
                  <a:stretch>
                    <a:fillRect b="-6024"/>
                  </a:stretch>
                </a:blipFill>
              </p:spPr>
              <p:txBody>
                <a:bodyPr/>
                <a:lstStyle/>
                <a:p>
                  <a:r>
                    <a:rPr lang="en-US">
                      <a:noFill/>
                    </a:rPr>
                    <a:t> </a:t>
                  </a:r>
                </a:p>
              </p:txBody>
            </p:sp>
          </mc:Fallback>
        </mc:AlternateContent>
      </p:grpSp>
    </p:spTree>
    <p:extLst>
      <p:ext uri="{BB962C8B-B14F-4D97-AF65-F5344CB8AC3E}">
        <p14:creationId xmlns:p14="http://schemas.microsoft.com/office/powerpoint/2010/main" val="3033962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0D49E-08EB-7080-262A-EFE6CC00DFC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2E27D3-572C-AC81-4803-039CF5A3750E}"/>
              </a:ext>
            </a:extLst>
          </p:cNvPr>
          <p:cNvSpPr>
            <a:spLocks noGrp="1"/>
          </p:cNvSpPr>
          <p:nvPr>
            <p:ph type="sldNum" sz="quarter" idx="12"/>
          </p:nvPr>
        </p:nvSpPr>
        <p:spPr/>
        <p:txBody>
          <a:bodyPr/>
          <a:lstStyle/>
          <a:p>
            <a:fld id="{ABD4E5D1-8D28-4922-8246-9644D53432D9}" type="slidenum">
              <a:rPr lang="en-IN" smtClean="0"/>
              <a:t>16</a:t>
            </a:fld>
            <a:endParaRPr lang="en-IN"/>
          </a:p>
        </p:txBody>
      </p:sp>
      <p:grpSp>
        <p:nvGrpSpPr>
          <p:cNvPr id="3" name="Group 2">
            <a:extLst>
              <a:ext uri="{FF2B5EF4-FFF2-40B4-BE49-F238E27FC236}">
                <a16:creationId xmlns:a16="http://schemas.microsoft.com/office/drawing/2014/main" id="{6B9E9808-9337-AD5B-BB45-0B565809311D}"/>
              </a:ext>
            </a:extLst>
          </p:cNvPr>
          <p:cNvGrpSpPr/>
          <p:nvPr/>
        </p:nvGrpSpPr>
        <p:grpSpPr>
          <a:xfrm>
            <a:off x="0" y="-14438"/>
            <a:ext cx="12842450" cy="934911"/>
            <a:chOff x="0" y="-14438"/>
            <a:chExt cx="12842450" cy="934911"/>
          </a:xfrm>
        </p:grpSpPr>
        <p:sp>
          <p:nvSpPr>
            <p:cNvPr id="4" name="Right Triangle 3">
              <a:extLst>
                <a:ext uri="{FF2B5EF4-FFF2-40B4-BE49-F238E27FC236}">
                  <a16:creationId xmlns:a16="http://schemas.microsoft.com/office/drawing/2014/main" id="{1F21D677-AB73-691A-6D67-761A6DAE47C7}"/>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6FBFBE72-414E-9B18-F2D7-6F7FCCB9ED12}"/>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96FE83B5-2036-824F-9127-C46920209120}"/>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87B6096-EF7C-9885-5293-1E124E79DEBC}"/>
                  </a:ext>
                </a:extLst>
              </p:cNvPr>
              <p:cNvSpPr txBox="1"/>
              <p:nvPr/>
            </p:nvSpPr>
            <p:spPr>
              <a:xfrm>
                <a:off x="719580" y="78242"/>
                <a:ext cx="12122870" cy="369332"/>
              </a:xfrm>
              <a:prstGeom prst="rect">
                <a:avLst/>
              </a:prstGeom>
              <a:noFill/>
            </p:spPr>
            <p:txBody>
              <a:bodyPr wrap="square" rtlCol="0">
                <a:spAutoFit/>
              </a:bodyPr>
              <a:lstStyle/>
              <a:p>
                <a:r>
                  <a:rPr lang="en-IN"/>
                  <a:t>2.Encoding/Tree Diagram</a:t>
                </a:r>
              </a:p>
            </p:txBody>
          </p:sp>
        </p:grpSp>
      </p:grpSp>
      <p:grpSp>
        <p:nvGrpSpPr>
          <p:cNvPr id="71" name="Group 70">
            <a:extLst>
              <a:ext uri="{FF2B5EF4-FFF2-40B4-BE49-F238E27FC236}">
                <a16:creationId xmlns:a16="http://schemas.microsoft.com/office/drawing/2014/main" id="{BFD60F62-DD13-BFA3-2AC0-A5B22BD524D4}"/>
              </a:ext>
            </a:extLst>
          </p:cNvPr>
          <p:cNvGrpSpPr/>
          <p:nvPr/>
        </p:nvGrpSpPr>
        <p:grpSpPr>
          <a:xfrm>
            <a:off x="676256" y="1018974"/>
            <a:ext cx="10992890" cy="5405881"/>
            <a:chOff x="309909" y="2317209"/>
            <a:chExt cx="10850391" cy="3776665"/>
          </a:xfrm>
        </p:grpSpPr>
        <p:grpSp>
          <p:nvGrpSpPr>
            <p:cNvPr id="37" name="Group 36">
              <a:extLst>
                <a:ext uri="{FF2B5EF4-FFF2-40B4-BE49-F238E27FC236}">
                  <a16:creationId xmlns:a16="http://schemas.microsoft.com/office/drawing/2014/main" id="{F619F596-5231-E013-AA73-0AFDFF4384D9}"/>
                </a:ext>
              </a:extLst>
            </p:cNvPr>
            <p:cNvGrpSpPr/>
            <p:nvPr/>
          </p:nvGrpSpPr>
          <p:grpSpPr>
            <a:xfrm>
              <a:off x="309909" y="2897786"/>
              <a:ext cx="9956903" cy="3163027"/>
              <a:chOff x="63337" y="2485360"/>
              <a:chExt cx="13183952" cy="3580556"/>
            </a:xfrm>
          </p:grpSpPr>
          <p:grpSp>
            <p:nvGrpSpPr>
              <p:cNvPr id="8" name="Group 7">
                <a:extLst>
                  <a:ext uri="{FF2B5EF4-FFF2-40B4-BE49-F238E27FC236}">
                    <a16:creationId xmlns:a16="http://schemas.microsoft.com/office/drawing/2014/main" id="{E15A455D-4D4E-0153-AD49-7DB6C6325960}"/>
                  </a:ext>
                </a:extLst>
              </p:cNvPr>
              <p:cNvGrpSpPr/>
              <p:nvPr/>
            </p:nvGrpSpPr>
            <p:grpSpPr>
              <a:xfrm>
                <a:off x="63337" y="3613728"/>
                <a:ext cx="4030083" cy="2221358"/>
                <a:chOff x="2977278" y="1176718"/>
                <a:chExt cx="5084598" cy="3967309"/>
              </a:xfrm>
            </p:grpSpPr>
            <p:grpSp>
              <p:nvGrpSpPr>
                <p:cNvPr id="9" name="Group 8">
                  <a:extLst>
                    <a:ext uri="{FF2B5EF4-FFF2-40B4-BE49-F238E27FC236}">
                      <a16:creationId xmlns:a16="http://schemas.microsoft.com/office/drawing/2014/main" id="{8FC529FD-34A9-82B6-6845-4D87F3B06735}"/>
                    </a:ext>
                  </a:extLst>
                </p:cNvPr>
                <p:cNvGrpSpPr/>
                <p:nvPr/>
              </p:nvGrpSpPr>
              <p:grpSpPr>
                <a:xfrm>
                  <a:off x="4404604" y="1901509"/>
                  <a:ext cx="3427122" cy="2663204"/>
                  <a:chOff x="685918" y="1898018"/>
                  <a:chExt cx="3427122" cy="2663204"/>
                </a:xfrm>
              </p:grpSpPr>
              <p:sp>
                <p:nvSpPr>
                  <p:cNvPr id="13" name="Oval 12">
                    <a:extLst>
                      <a:ext uri="{FF2B5EF4-FFF2-40B4-BE49-F238E27FC236}">
                        <a16:creationId xmlns:a16="http://schemas.microsoft.com/office/drawing/2014/main" id="{7CF1B033-30DC-8028-D9E5-39D71B36C843}"/>
                      </a:ext>
                    </a:extLst>
                  </p:cNvPr>
                  <p:cNvSpPr/>
                  <p:nvPr/>
                </p:nvSpPr>
                <p:spPr>
                  <a:xfrm>
                    <a:off x="1765385" y="1898018"/>
                    <a:ext cx="1130212" cy="1057274"/>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E1350899-40AA-0DCD-A646-83FE97972826}"/>
                      </a:ext>
                    </a:extLst>
                  </p:cNvPr>
                  <p:cNvCxnSpPr>
                    <a:cxnSpLocks/>
                    <a:stCxn id="16" idx="0"/>
                    <a:endCxn id="13" idx="3"/>
                  </p:cNvCxnSpPr>
                  <p:nvPr/>
                </p:nvCxnSpPr>
                <p:spPr>
                  <a:xfrm flipV="1">
                    <a:off x="1128658" y="2800458"/>
                    <a:ext cx="802244" cy="93924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5D05F3F-7B88-DCD4-7609-D926EDF0C67E}"/>
                      </a:ext>
                    </a:extLst>
                  </p:cNvPr>
                  <p:cNvCxnSpPr>
                    <a:cxnSpLocks/>
                    <a:stCxn id="17" idx="0"/>
                    <a:endCxn id="13" idx="5"/>
                  </p:cNvCxnSpPr>
                  <p:nvPr/>
                </p:nvCxnSpPr>
                <p:spPr>
                  <a:xfrm flipH="1" flipV="1">
                    <a:off x="2730081" y="2800458"/>
                    <a:ext cx="940220" cy="939152"/>
                  </a:xfrm>
                  <a:prstGeom prst="line">
                    <a:avLst/>
                  </a:prstGeom>
                  <a:ln w="38100"/>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46CDFD83-8513-453A-3C8D-4CB571F049DD}"/>
                      </a:ext>
                    </a:extLst>
                  </p:cNvPr>
                  <p:cNvSpPr/>
                  <p:nvPr/>
                </p:nvSpPr>
                <p:spPr>
                  <a:xfrm>
                    <a:off x="685918" y="3739705"/>
                    <a:ext cx="885477" cy="795803"/>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2E8A151D-F8B1-0C91-276F-34772074805A}"/>
                      </a:ext>
                    </a:extLst>
                  </p:cNvPr>
                  <p:cNvSpPr/>
                  <p:nvPr/>
                </p:nvSpPr>
                <p:spPr>
                  <a:xfrm>
                    <a:off x="3227561" y="3739611"/>
                    <a:ext cx="885479" cy="821611"/>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AAEDF2-7EB7-535A-8BC3-23479B6271DA}"/>
                        </a:ext>
                      </a:extLst>
                    </p:cNvPr>
                    <p:cNvSpPr txBox="1"/>
                    <p:nvPr/>
                  </p:nvSpPr>
                  <p:spPr>
                    <a:xfrm>
                      <a:off x="4275842" y="4645637"/>
                      <a:ext cx="114299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1</m:t>
                                </m:r>
                              </m:sub>
                            </m:sSub>
                          </m:oMath>
                        </m:oMathPara>
                      </a14:m>
                      <a:endParaRPr lang="en-IN" sz="2400"/>
                    </a:p>
                  </p:txBody>
                </p:sp>
              </mc:Choice>
              <mc:Fallback xmlns="">
                <p:sp>
                  <p:nvSpPr>
                    <p:cNvPr id="10" name="TextBox 9">
                      <a:extLst>
                        <a:ext uri="{FF2B5EF4-FFF2-40B4-BE49-F238E27FC236}">
                          <a16:creationId xmlns:a16="http://schemas.microsoft.com/office/drawing/2014/main" id="{53AAEDF2-7EB7-535A-8BC3-23479B6271DA}"/>
                        </a:ext>
                      </a:extLst>
                    </p:cNvPr>
                    <p:cNvSpPr txBox="1">
                      <a:spLocks noRot="1" noChangeAspect="1" noMove="1" noResize="1" noEditPoints="1" noAdjustHandles="1" noChangeArrowheads="1" noChangeShapeType="1" noTextEdit="1"/>
                    </p:cNvSpPr>
                    <p:nvPr/>
                  </p:nvSpPr>
                  <p:spPr>
                    <a:xfrm>
                      <a:off x="4275842" y="4645637"/>
                      <a:ext cx="1142999" cy="461665"/>
                    </a:xfrm>
                    <a:prstGeom prst="rect">
                      <a:avLst/>
                    </a:prstGeom>
                    <a:blipFill>
                      <a:blip r:embed="rId2"/>
                      <a:stretch>
                        <a:fillRect b="-4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89158D-C024-D8EB-3490-A2F03515AB02}"/>
                        </a:ext>
                      </a:extLst>
                    </p:cNvPr>
                    <p:cNvSpPr txBox="1"/>
                    <p:nvPr/>
                  </p:nvSpPr>
                  <p:spPr>
                    <a:xfrm>
                      <a:off x="6918877" y="4682362"/>
                      <a:ext cx="114299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2</m:t>
                                </m:r>
                              </m:sub>
                            </m:sSub>
                          </m:oMath>
                        </m:oMathPara>
                      </a14:m>
                      <a:endParaRPr lang="en-IN" sz="2400"/>
                    </a:p>
                  </p:txBody>
                </p:sp>
              </mc:Choice>
              <mc:Fallback xmlns="">
                <p:sp>
                  <p:nvSpPr>
                    <p:cNvPr id="11" name="TextBox 10">
                      <a:extLst>
                        <a:ext uri="{FF2B5EF4-FFF2-40B4-BE49-F238E27FC236}">
                          <a16:creationId xmlns:a16="http://schemas.microsoft.com/office/drawing/2014/main" id="{ED89158D-C024-D8EB-3490-A2F03515AB02}"/>
                        </a:ext>
                      </a:extLst>
                    </p:cNvPr>
                    <p:cNvSpPr txBox="1">
                      <a:spLocks noRot="1" noChangeAspect="1" noMove="1" noResize="1" noEditPoints="1" noAdjustHandles="1" noChangeArrowheads="1" noChangeShapeType="1" noTextEdit="1"/>
                    </p:cNvSpPr>
                    <p:nvPr/>
                  </p:nvSpPr>
                  <p:spPr>
                    <a:xfrm>
                      <a:off x="6918877" y="4682362"/>
                      <a:ext cx="1142999" cy="461665"/>
                    </a:xfrm>
                    <a:prstGeom prst="rect">
                      <a:avLst/>
                    </a:prstGeom>
                    <a:blipFill>
                      <a:blip r:embed="rId3"/>
                      <a:stretch>
                        <a:fillRect b="-433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A04DE5-127A-CD83-5E1F-E4C6D32DA162}"/>
                        </a:ext>
                      </a:extLst>
                    </p:cNvPr>
                    <p:cNvSpPr txBox="1"/>
                    <p:nvPr/>
                  </p:nvSpPr>
                  <p:spPr>
                    <a:xfrm>
                      <a:off x="2977278" y="1176718"/>
                      <a:ext cx="3880970" cy="5103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sz="1400" i="1">
                                    <a:latin typeface="Cambria Math" panose="02040503050406030204" pitchFamily="18" charset="0"/>
                                  </a:rPr>
                                </m:ctrlPr>
                              </m:sSubSupPr>
                              <m:e>
                                <m:r>
                                  <a:rPr lang="en-IN" sz="1400" i="1">
                                    <a:latin typeface="Cambria Math" panose="02040503050406030204" pitchFamily="18" charset="0"/>
                                  </a:rPr>
                                  <m:t>𝑢</m:t>
                                </m:r>
                              </m:e>
                              <m:sub>
                                <m:r>
                                  <a:rPr lang="en-IN" sz="1400" i="1">
                                    <a:latin typeface="Cambria Math" panose="02040503050406030204" pitchFamily="18" charset="0"/>
                                  </a:rPr>
                                  <m:t>1</m:t>
                                </m:r>
                              </m:sub>
                              <m:sup>
                                <m:r>
                                  <a:rPr lang="en-US" sz="1400" i="1">
                                    <a:latin typeface="Cambria Math" panose="02040503050406030204" pitchFamily="18" charset="0"/>
                                  </a:rPr>
                                  <m:t>(</m:t>
                                </m:r>
                                <m:r>
                                  <a:rPr lang="en-IN" sz="1400" i="1">
                                    <a:latin typeface="Cambria Math" panose="02040503050406030204" pitchFamily="18" charset="0"/>
                                  </a:rPr>
                                  <m:t>2</m:t>
                                </m:r>
                                <m:r>
                                  <a:rPr lang="en-US" sz="1400" i="1">
                                    <a:latin typeface="Cambria Math" panose="02040503050406030204" pitchFamily="18" charset="0"/>
                                  </a:rPr>
                                  <m:t>)</m:t>
                                </m:r>
                              </m:sup>
                            </m:sSubSup>
                            <m:r>
                              <a:rPr lang="en-IN" sz="1400" i="1">
                                <a:latin typeface="Cambria Math" panose="02040503050406030204" pitchFamily="18" charset="0"/>
                              </a:rPr>
                              <m:t>=[</m:t>
                            </m:r>
                            <m:sSub>
                              <m:sSubPr>
                                <m:ctrlPr>
                                  <a:rPr lang="en-IN" sz="1400" i="1">
                                    <a:latin typeface="Cambria Math" panose="02040503050406030204" pitchFamily="18" charset="0"/>
                                  </a:rPr>
                                </m:ctrlPr>
                              </m:sSubPr>
                              <m:e>
                                <m:r>
                                  <a:rPr lang="en-IN" sz="1400" i="1">
                                    <a:latin typeface="Cambria Math" panose="02040503050406030204" pitchFamily="18" charset="0"/>
                                  </a:rPr>
                                  <m:t>𝑢</m:t>
                                </m:r>
                              </m:e>
                              <m:sub>
                                <m:r>
                                  <a:rPr lang="en-IN" sz="1400" i="1">
                                    <a:latin typeface="Cambria Math" panose="02040503050406030204" pitchFamily="18" charset="0"/>
                                  </a:rPr>
                                  <m:t>1</m:t>
                                </m:r>
                              </m:sub>
                            </m:sSub>
                            <m:r>
                              <a:rPr lang="en-IN" sz="1400" i="1">
                                <a:latin typeface="Cambria Math" panose="02040503050406030204" pitchFamily="18" charset="0"/>
                                <a:ea typeface="Cambria Math" panose="02040503050406030204" pitchFamily="18" charset="0"/>
                              </a:rPr>
                              <m:t>⨁</m:t>
                            </m:r>
                            <m:sSub>
                              <m:sSubPr>
                                <m:ctrlPr>
                                  <a:rPr lang="en-IN" sz="1400" i="1">
                                    <a:latin typeface="Cambria Math" panose="02040503050406030204" pitchFamily="18" charset="0"/>
                                    <a:ea typeface="Cambria Math" panose="02040503050406030204" pitchFamily="18" charset="0"/>
                                  </a:rPr>
                                </m:ctrlPr>
                              </m:sSubPr>
                              <m:e>
                                <m:r>
                                  <a:rPr lang="en-IN" sz="1400" i="1">
                                    <a:latin typeface="Cambria Math" panose="02040503050406030204" pitchFamily="18" charset="0"/>
                                    <a:ea typeface="Cambria Math" panose="02040503050406030204" pitchFamily="18" charset="0"/>
                                  </a:rPr>
                                  <m:t>𝑢</m:t>
                                </m:r>
                              </m:e>
                              <m:sub>
                                <m:r>
                                  <a:rPr lang="en-IN" sz="1400" i="1">
                                    <a:latin typeface="Cambria Math" panose="02040503050406030204" pitchFamily="18" charset="0"/>
                                    <a:ea typeface="Cambria Math" panose="02040503050406030204" pitchFamily="18" charset="0"/>
                                  </a:rPr>
                                  <m:t>2</m:t>
                                </m:r>
                              </m:sub>
                            </m:sSub>
                            <m:r>
                              <a:rPr lang="en-IN" sz="1400" i="1">
                                <a:latin typeface="Cambria Math" panose="02040503050406030204" pitchFamily="18" charset="0"/>
                                <a:ea typeface="Cambria Math" panose="02040503050406030204" pitchFamily="18" charset="0"/>
                              </a:rPr>
                              <m:t>    </m:t>
                            </m:r>
                            <m:sSub>
                              <m:sSubPr>
                                <m:ctrlPr>
                                  <a:rPr lang="en-IN" sz="1400" i="1">
                                    <a:latin typeface="Cambria Math" panose="02040503050406030204" pitchFamily="18" charset="0"/>
                                    <a:ea typeface="Cambria Math" panose="02040503050406030204" pitchFamily="18" charset="0"/>
                                  </a:rPr>
                                </m:ctrlPr>
                              </m:sSubPr>
                              <m:e>
                                <m:r>
                                  <a:rPr lang="en-IN" sz="1400" i="1">
                                    <a:latin typeface="Cambria Math" panose="02040503050406030204" pitchFamily="18" charset="0"/>
                                    <a:ea typeface="Cambria Math" panose="02040503050406030204" pitchFamily="18" charset="0"/>
                                  </a:rPr>
                                  <m:t>𝑢</m:t>
                                </m:r>
                              </m:e>
                              <m:sub>
                                <m:r>
                                  <a:rPr lang="en-IN" sz="1400" i="1">
                                    <a:latin typeface="Cambria Math" panose="02040503050406030204" pitchFamily="18" charset="0"/>
                                    <a:ea typeface="Cambria Math" panose="02040503050406030204" pitchFamily="18" charset="0"/>
                                  </a:rPr>
                                  <m:t>2</m:t>
                                </m:r>
                              </m:sub>
                            </m:sSub>
                            <m:r>
                              <a:rPr lang="en-IN" sz="1400" i="1">
                                <a:latin typeface="Cambria Math" panose="02040503050406030204" pitchFamily="18" charset="0"/>
                                <a:ea typeface="Cambria Math" panose="02040503050406030204" pitchFamily="18" charset="0"/>
                              </a:rPr>
                              <m:t>]</m:t>
                            </m:r>
                          </m:oMath>
                        </m:oMathPara>
                      </a14:m>
                      <a:endParaRPr lang="en-IN" sz="1400"/>
                    </a:p>
                  </p:txBody>
                </p:sp>
              </mc:Choice>
              <mc:Fallback xmlns="">
                <p:sp>
                  <p:nvSpPr>
                    <p:cNvPr id="12" name="TextBox 11">
                      <a:extLst>
                        <a:ext uri="{FF2B5EF4-FFF2-40B4-BE49-F238E27FC236}">
                          <a16:creationId xmlns:a16="http://schemas.microsoft.com/office/drawing/2014/main" id="{64A04DE5-127A-CD83-5E1F-E4C6D32DA162}"/>
                        </a:ext>
                      </a:extLst>
                    </p:cNvPr>
                    <p:cNvSpPr txBox="1">
                      <a:spLocks noRot="1" noChangeAspect="1" noMove="1" noResize="1" noEditPoints="1" noAdjustHandles="1" noChangeArrowheads="1" noChangeShapeType="1" noTextEdit="1"/>
                    </p:cNvSpPr>
                    <p:nvPr/>
                  </p:nvSpPr>
                  <p:spPr>
                    <a:xfrm>
                      <a:off x="2977278" y="1176718"/>
                      <a:ext cx="3880970" cy="510335"/>
                    </a:xfrm>
                    <a:prstGeom prst="rect">
                      <a:avLst/>
                    </a:prstGeom>
                    <a:blipFill>
                      <a:blip r:embed="rId4"/>
                      <a:stretch>
                        <a:fillRect b="-5085"/>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90F642F4-CCFC-772F-EE9A-94B6C267165A}"/>
                  </a:ext>
                </a:extLst>
              </p:cNvPr>
              <p:cNvGrpSpPr/>
              <p:nvPr/>
            </p:nvGrpSpPr>
            <p:grpSpPr>
              <a:xfrm>
                <a:off x="4272253" y="2485360"/>
                <a:ext cx="8975036" cy="3580556"/>
                <a:chOff x="4307812" y="-719452"/>
                <a:chExt cx="11323460" cy="6394823"/>
              </a:xfrm>
            </p:grpSpPr>
            <p:grpSp>
              <p:nvGrpSpPr>
                <p:cNvPr id="19" name="Group 18">
                  <a:extLst>
                    <a:ext uri="{FF2B5EF4-FFF2-40B4-BE49-F238E27FC236}">
                      <a16:creationId xmlns:a16="http://schemas.microsoft.com/office/drawing/2014/main" id="{46441B37-AE3A-6DA9-3463-3D219E218607}"/>
                    </a:ext>
                  </a:extLst>
                </p:cNvPr>
                <p:cNvGrpSpPr/>
                <p:nvPr/>
              </p:nvGrpSpPr>
              <p:grpSpPr>
                <a:xfrm>
                  <a:off x="4307812" y="1901509"/>
                  <a:ext cx="3570350" cy="2792955"/>
                  <a:chOff x="589126" y="1898018"/>
                  <a:chExt cx="3570350" cy="2792955"/>
                </a:xfrm>
              </p:grpSpPr>
              <p:sp>
                <p:nvSpPr>
                  <p:cNvPr id="23" name="Oval 22">
                    <a:extLst>
                      <a:ext uri="{FF2B5EF4-FFF2-40B4-BE49-F238E27FC236}">
                        <a16:creationId xmlns:a16="http://schemas.microsoft.com/office/drawing/2014/main" id="{12AA104F-E765-3841-73CD-24D290FDB24E}"/>
                      </a:ext>
                    </a:extLst>
                  </p:cNvPr>
                  <p:cNvSpPr/>
                  <p:nvPr/>
                </p:nvSpPr>
                <p:spPr>
                  <a:xfrm>
                    <a:off x="1765383" y="1898018"/>
                    <a:ext cx="1130217" cy="1074063"/>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Connector 23">
                    <a:extLst>
                      <a:ext uri="{FF2B5EF4-FFF2-40B4-BE49-F238E27FC236}">
                        <a16:creationId xmlns:a16="http://schemas.microsoft.com/office/drawing/2014/main" id="{DCAE2007-A0B0-93E4-B1F7-77A526F66B91}"/>
                      </a:ext>
                    </a:extLst>
                  </p:cNvPr>
                  <p:cNvCxnSpPr>
                    <a:cxnSpLocks/>
                    <a:stCxn id="26" idx="0"/>
                    <a:endCxn id="23" idx="3"/>
                  </p:cNvCxnSpPr>
                  <p:nvPr/>
                </p:nvCxnSpPr>
                <p:spPr>
                  <a:xfrm flipV="1">
                    <a:off x="1035615" y="2814788"/>
                    <a:ext cx="895284" cy="1072924"/>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81C3E16-A5FE-B160-789C-36456FDCED7A}"/>
                      </a:ext>
                    </a:extLst>
                  </p:cNvPr>
                  <p:cNvCxnSpPr>
                    <a:cxnSpLocks/>
                    <a:stCxn id="27" idx="0"/>
                    <a:endCxn id="23" idx="5"/>
                  </p:cNvCxnSpPr>
                  <p:nvPr/>
                </p:nvCxnSpPr>
                <p:spPr>
                  <a:xfrm flipH="1" flipV="1">
                    <a:off x="2730083" y="2814788"/>
                    <a:ext cx="938152" cy="1065356"/>
                  </a:xfrm>
                  <a:prstGeom prst="line">
                    <a:avLst/>
                  </a:prstGeom>
                  <a:ln w="38100"/>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D7B26DCC-237D-D28B-9581-0B4B9A98AA1F}"/>
                      </a:ext>
                    </a:extLst>
                  </p:cNvPr>
                  <p:cNvSpPr/>
                  <p:nvPr/>
                </p:nvSpPr>
                <p:spPr>
                  <a:xfrm>
                    <a:off x="589126" y="3887712"/>
                    <a:ext cx="892977" cy="795693"/>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71A55C5F-C6BD-AD2A-FEE7-9C15FD543156}"/>
                      </a:ext>
                    </a:extLst>
                  </p:cNvPr>
                  <p:cNvSpPr/>
                  <p:nvPr/>
                </p:nvSpPr>
                <p:spPr>
                  <a:xfrm>
                    <a:off x="3176995" y="3880144"/>
                    <a:ext cx="982481" cy="810829"/>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6E2138-7F3D-A20B-8A14-ED3284ECCAA8}"/>
                        </a:ext>
                      </a:extLst>
                    </p:cNvPr>
                    <p:cNvSpPr txBox="1"/>
                    <p:nvPr/>
                  </p:nvSpPr>
                  <p:spPr>
                    <a:xfrm>
                      <a:off x="4352718" y="4850844"/>
                      <a:ext cx="1143000" cy="824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3</m:t>
                                </m:r>
                              </m:sub>
                            </m:sSub>
                          </m:oMath>
                        </m:oMathPara>
                      </a14:m>
                      <a:endParaRPr lang="en-IN" sz="2400"/>
                    </a:p>
                  </p:txBody>
                </p:sp>
              </mc:Choice>
              <mc:Fallback xmlns="">
                <p:sp>
                  <p:nvSpPr>
                    <p:cNvPr id="20" name="TextBox 19">
                      <a:extLst>
                        <a:ext uri="{FF2B5EF4-FFF2-40B4-BE49-F238E27FC236}">
                          <a16:creationId xmlns:a16="http://schemas.microsoft.com/office/drawing/2014/main" id="{D26E2138-7F3D-A20B-8A14-ED3284ECCAA8}"/>
                        </a:ext>
                      </a:extLst>
                    </p:cNvPr>
                    <p:cNvSpPr txBox="1">
                      <a:spLocks noRot="1" noChangeAspect="1" noMove="1" noResize="1" noEditPoints="1" noAdjustHandles="1" noChangeArrowheads="1" noChangeShapeType="1" noTextEdit="1"/>
                    </p:cNvSpPr>
                    <p:nvPr/>
                  </p:nvSpPr>
                  <p:spPr>
                    <a:xfrm>
                      <a:off x="4352718" y="4850844"/>
                      <a:ext cx="1143000" cy="8245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A40F46F-EB1B-6891-644D-64498A1C01AE}"/>
                        </a:ext>
                      </a:extLst>
                    </p:cNvPr>
                    <p:cNvSpPr txBox="1"/>
                    <p:nvPr/>
                  </p:nvSpPr>
                  <p:spPr>
                    <a:xfrm>
                      <a:off x="6753151" y="4809579"/>
                      <a:ext cx="1143000" cy="824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4</m:t>
                                </m:r>
                              </m:sub>
                            </m:sSub>
                          </m:oMath>
                        </m:oMathPara>
                      </a14:m>
                      <a:endParaRPr lang="en-IN" sz="2400"/>
                    </a:p>
                  </p:txBody>
                </p:sp>
              </mc:Choice>
              <mc:Fallback xmlns="">
                <p:sp>
                  <p:nvSpPr>
                    <p:cNvPr id="21" name="TextBox 20">
                      <a:extLst>
                        <a:ext uri="{FF2B5EF4-FFF2-40B4-BE49-F238E27FC236}">
                          <a16:creationId xmlns:a16="http://schemas.microsoft.com/office/drawing/2014/main" id="{8A40F46F-EB1B-6891-644D-64498A1C01AE}"/>
                        </a:ext>
                      </a:extLst>
                    </p:cNvPr>
                    <p:cNvSpPr txBox="1">
                      <a:spLocks noRot="1" noChangeAspect="1" noMove="1" noResize="1" noEditPoints="1" noAdjustHandles="1" noChangeArrowheads="1" noChangeShapeType="1" noTextEdit="1"/>
                    </p:cNvSpPr>
                    <p:nvPr/>
                  </p:nvSpPr>
                  <p:spPr>
                    <a:xfrm>
                      <a:off x="6753151" y="4809579"/>
                      <a:ext cx="1143000" cy="8245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A22F7A-7F0A-9022-2F67-6D26E33AE881}"/>
                        </a:ext>
                      </a:extLst>
                    </p:cNvPr>
                    <p:cNvSpPr txBox="1"/>
                    <p:nvPr/>
                  </p:nvSpPr>
                  <p:spPr>
                    <a:xfrm>
                      <a:off x="11298169" y="-719452"/>
                      <a:ext cx="4333103" cy="6366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panose="02040503050406030204" pitchFamily="18" charset="0"/>
                                  </a:rPr>
                                </m:ctrlPr>
                              </m:sSubSupPr>
                              <m:e>
                                <m:r>
                                  <a:rPr lang="en-IN" i="1">
                                    <a:latin typeface="Cambria Math" panose="02040503050406030204" pitchFamily="18" charset="0"/>
                                  </a:rPr>
                                  <m:t>𝑢</m:t>
                                </m:r>
                              </m:e>
                              <m:sub>
                                <m:r>
                                  <a:rPr lang="en-US" b="0" i="1" smtClean="0">
                                    <a:latin typeface="Cambria Math" panose="02040503050406030204" pitchFamily="18" charset="0"/>
                                  </a:rPr>
                                  <m:t>2</m:t>
                                </m:r>
                              </m:sub>
                              <m:sup>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𝑢</m:t>
                                </m:r>
                              </m:e>
                              <m:sub>
                                <m:r>
                                  <a:rPr lang="en-US" b="0" i="1" smtClean="0">
                                    <a:latin typeface="Cambria Math" panose="02040503050406030204" pitchFamily="18" charset="0"/>
                                  </a:rPr>
                                  <m:t>3</m:t>
                                </m:r>
                              </m:sub>
                              <m:sup>
                                <m:d>
                                  <m:dPr>
                                    <m:ctrlPr>
                                      <a:rPr lang="en-US" b="0" i="1">
                                        <a:latin typeface="Cambria Math" panose="02040503050406030204" pitchFamily="18" charset="0"/>
                                      </a:rPr>
                                    </m:ctrlPr>
                                  </m:dPr>
                                  <m:e>
                                    <m:r>
                                      <a:rPr lang="en-US" b="0" i="1" smtClean="0">
                                        <a:latin typeface="Cambria Math" panose="02040503050406030204" pitchFamily="18" charset="0"/>
                                      </a:rPr>
                                      <m:t>2</m:t>
                                    </m:r>
                                  </m:e>
                                </m:d>
                              </m:sup>
                            </m:sSubSup>
                            <m:r>
                              <a:rPr lang="en-IN" i="1">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𝑢</m:t>
                                </m:r>
                              </m:e>
                              <m:sub>
                                <m:r>
                                  <a:rPr lang="en-US" b="0" i="1" smtClean="0">
                                    <a:latin typeface="Cambria Math" panose="02040503050406030204" pitchFamily="18" charset="0"/>
                                  </a:rPr>
                                  <m:t>4</m:t>
                                </m:r>
                              </m:sub>
                              <m:sup>
                                <m:d>
                                  <m:dPr>
                                    <m:ctrlPr>
                                      <a:rPr lang="en-US" i="1">
                                        <a:latin typeface="Cambria Math" panose="02040503050406030204" pitchFamily="18" charset="0"/>
                                      </a:rPr>
                                    </m:ctrlPr>
                                  </m:dPr>
                                  <m:e>
                                    <m:r>
                                      <a:rPr lang="en-US" i="1">
                                        <a:latin typeface="Cambria Math" panose="02040503050406030204" pitchFamily="18" charset="0"/>
                                      </a:rPr>
                                      <m:t>2</m:t>
                                    </m:r>
                                  </m:e>
                                </m:d>
                              </m:sup>
                            </m:sSubSup>
                            <m:r>
                              <a:rPr lang="en-US" b="0" i="1" smtClean="0">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𝑢</m:t>
                                </m:r>
                              </m:e>
                              <m:sub>
                                <m:r>
                                  <a:rPr lang="en-US" b="0" i="1" smtClean="0">
                                    <a:latin typeface="Cambria Math" panose="02040503050406030204" pitchFamily="18" charset="0"/>
                                  </a:rPr>
                                  <m:t>4</m:t>
                                </m:r>
                              </m:sub>
                              <m:sup>
                                <m:r>
                                  <a:rPr lang="en-US" i="1">
                                    <a:latin typeface="Cambria Math" panose="02040503050406030204" pitchFamily="18" charset="0"/>
                                  </a:rPr>
                                  <m:t>(2)</m:t>
                                </m:r>
                              </m:sup>
                            </m:sSubSup>
                            <m:r>
                              <a:rPr lang="en-IN" i="1">
                                <a:latin typeface="Cambria Math" panose="02040503050406030204" pitchFamily="18" charset="0"/>
                                <a:ea typeface="Cambria Math" panose="02040503050406030204" pitchFamily="18" charset="0"/>
                              </a:rPr>
                              <m:t>]</m:t>
                            </m:r>
                          </m:oMath>
                        </m:oMathPara>
                      </a14:m>
                      <a:endParaRPr lang="en-IN"/>
                    </a:p>
                  </p:txBody>
                </p:sp>
              </mc:Choice>
              <mc:Fallback xmlns="">
                <p:sp>
                  <p:nvSpPr>
                    <p:cNvPr id="22" name="TextBox 21">
                      <a:extLst>
                        <a:ext uri="{FF2B5EF4-FFF2-40B4-BE49-F238E27FC236}">
                          <a16:creationId xmlns:a16="http://schemas.microsoft.com/office/drawing/2014/main" id="{04A22F7A-7F0A-9022-2F67-6D26E33AE881}"/>
                        </a:ext>
                      </a:extLst>
                    </p:cNvPr>
                    <p:cNvSpPr txBox="1">
                      <a:spLocks noRot="1" noChangeAspect="1" noMove="1" noResize="1" noEditPoints="1" noAdjustHandles="1" noChangeArrowheads="1" noChangeShapeType="1" noTextEdit="1"/>
                    </p:cNvSpPr>
                    <p:nvPr/>
                  </p:nvSpPr>
                  <p:spPr>
                    <a:xfrm>
                      <a:off x="11298169" y="-719452"/>
                      <a:ext cx="4333103" cy="636674"/>
                    </a:xfrm>
                    <a:prstGeom prst="rect">
                      <a:avLst/>
                    </a:prstGeom>
                    <a:blipFill>
                      <a:blip r:embed="rId7"/>
                      <a:stretch>
                        <a:fillRect b="-8108"/>
                      </a:stretch>
                    </a:blipFill>
                  </p:spPr>
                  <p:txBody>
                    <a:bodyPr/>
                    <a:lstStyle/>
                    <a:p>
                      <a:r>
                        <a:rPr lang="en-US">
                          <a:noFill/>
                        </a:rPr>
                        <a:t> </a:t>
                      </a:r>
                    </a:p>
                  </p:txBody>
                </p:sp>
              </mc:Fallback>
            </mc:AlternateContent>
          </p:grpSp>
          <p:cxnSp>
            <p:nvCxnSpPr>
              <p:cNvPr id="28" name="Straight Connector 27">
                <a:extLst>
                  <a:ext uri="{FF2B5EF4-FFF2-40B4-BE49-F238E27FC236}">
                    <a16:creationId xmlns:a16="http://schemas.microsoft.com/office/drawing/2014/main" id="{13F8A07F-25CA-60F6-A264-9831E41794EF}"/>
                  </a:ext>
                </a:extLst>
              </p:cNvPr>
              <p:cNvCxnSpPr>
                <a:cxnSpLocks/>
                <a:endCxn id="34" idx="3"/>
              </p:cNvCxnSpPr>
              <p:nvPr/>
            </p:nvCxnSpPr>
            <p:spPr>
              <a:xfrm flipV="1">
                <a:off x="2656444" y="3595426"/>
                <a:ext cx="895813" cy="445400"/>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24E2E17-EA1C-CB20-C669-F5B2C122814C}"/>
                  </a:ext>
                </a:extLst>
              </p:cNvPr>
              <p:cNvCxnSpPr>
                <a:cxnSpLocks/>
                <a:stCxn id="23" idx="1"/>
                <a:endCxn id="34" idx="5"/>
              </p:cNvCxnSpPr>
              <p:nvPr/>
            </p:nvCxnSpPr>
            <p:spPr>
              <a:xfrm flipH="1" flipV="1">
                <a:off x="4326464" y="3595426"/>
                <a:ext cx="1009287" cy="445520"/>
              </a:xfrm>
              <a:prstGeom prst="line">
                <a:avLst/>
              </a:prstGeom>
              <a:ln w="38100"/>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277F65C0-50BD-0F71-3A79-C910F06B947F}"/>
                  </a:ext>
                </a:extLst>
              </p:cNvPr>
              <p:cNvSpPr/>
              <p:nvPr/>
            </p:nvSpPr>
            <p:spPr>
              <a:xfrm>
                <a:off x="3391914" y="2989658"/>
                <a:ext cx="1094893" cy="709701"/>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AE37B708-D6CF-A401-01D4-966A80C7E073}"/>
                </a:ext>
              </a:extLst>
            </p:cNvPr>
            <p:cNvGrpSpPr/>
            <p:nvPr/>
          </p:nvGrpSpPr>
          <p:grpSpPr>
            <a:xfrm>
              <a:off x="5814995" y="3375206"/>
              <a:ext cx="5345305" cy="2718668"/>
              <a:chOff x="792837" y="2912904"/>
              <a:chExt cx="7077728" cy="3077541"/>
            </a:xfrm>
          </p:grpSpPr>
          <p:grpSp>
            <p:nvGrpSpPr>
              <p:cNvPr id="31" name="Group 30">
                <a:extLst>
                  <a:ext uri="{FF2B5EF4-FFF2-40B4-BE49-F238E27FC236}">
                    <a16:creationId xmlns:a16="http://schemas.microsoft.com/office/drawing/2014/main" id="{A7F09BD9-9834-C2D0-A90D-826E59062C11}"/>
                  </a:ext>
                </a:extLst>
              </p:cNvPr>
              <p:cNvGrpSpPr/>
              <p:nvPr/>
            </p:nvGrpSpPr>
            <p:grpSpPr>
              <a:xfrm>
                <a:off x="792837" y="3471914"/>
                <a:ext cx="3152293" cy="2518531"/>
                <a:chOff x="3897665" y="923440"/>
                <a:chExt cx="3977127" cy="4498058"/>
              </a:xfrm>
            </p:grpSpPr>
            <p:grpSp>
              <p:nvGrpSpPr>
                <p:cNvPr id="48" name="Group 47">
                  <a:extLst>
                    <a:ext uri="{FF2B5EF4-FFF2-40B4-BE49-F238E27FC236}">
                      <a16:creationId xmlns:a16="http://schemas.microsoft.com/office/drawing/2014/main" id="{6016E421-C184-6E4A-0D61-DECCF24C715A}"/>
                    </a:ext>
                  </a:extLst>
                </p:cNvPr>
                <p:cNvGrpSpPr/>
                <p:nvPr/>
              </p:nvGrpSpPr>
              <p:grpSpPr>
                <a:xfrm>
                  <a:off x="4253030" y="1710067"/>
                  <a:ext cx="3496753" cy="2663680"/>
                  <a:chOff x="534344" y="1706576"/>
                  <a:chExt cx="3496753" cy="2663680"/>
                </a:xfrm>
              </p:grpSpPr>
              <p:sp>
                <p:nvSpPr>
                  <p:cNvPr id="52" name="Oval 51">
                    <a:extLst>
                      <a:ext uri="{FF2B5EF4-FFF2-40B4-BE49-F238E27FC236}">
                        <a16:creationId xmlns:a16="http://schemas.microsoft.com/office/drawing/2014/main" id="{15D41256-82B1-2824-12A3-547F35586A23}"/>
                      </a:ext>
                    </a:extLst>
                  </p:cNvPr>
                  <p:cNvSpPr/>
                  <p:nvPr/>
                </p:nvSpPr>
                <p:spPr>
                  <a:xfrm>
                    <a:off x="1688698" y="1706576"/>
                    <a:ext cx="1173605" cy="1057274"/>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3" name="Straight Connector 52">
                    <a:extLst>
                      <a:ext uri="{FF2B5EF4-FFF2-40B4-BE49-F238E27FC236}">
                        <a16:creationId xmlns:a16="http://schemas.microsoft.com/office/drawing/2014/main" id="{15E0DBDC-65E2-D244-AA3C-DCA33417D036}"/>
                      </a:ext>
                    </a:extLst>
                  </p:cNvPr>
                  <p:cNvCxnSpPr>
                    <a:cxnSpLocks/>
                    <a:stCxn id="55" idx="0"/>
                    <a:endCxn id="52" idx="3"/>
                  </p:cNvCxnSpPr>
                  <p:nvPr/>
                </p:nvCxnSpPr>
                <p:spPr>
                  <a:xfrm flipV="1">
                    <a:off x="1025586" y="2609016"/>
                    <a:ext cx="834983" cy="950411"/>
                  </a:xfrm>
                  <a:prstGeom prst="line">
                    <a:avLst/>
                  </a:prstGeom>
                  <a:ln w="3810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CEFC745-3268-7A59-8A9B-863F84D64E5D}"/>
                      </a:ext>
                    </a:extLst>
                  </p:cNvPr>
                  <p:cNvCxnSpPr>
                    <a:cxnSpLocks/>
                    <a:stCxn id="56" idx="0"/>
                    <a:endCxn id="52" idx="5"/>
                  </p:cNvCxnSpPr>
                  <p:nvPr/>
                </p:nvCxnSpPr>
                <p:spPr>
                  <a:xfrm flipH="1" flipV="1">
                    <a:off x="2690432" y="2609016"/>
                    <a:ext cx="894177" cy="942842"/>
                  </a:xfrm>
                  <a:prstGeom prst="line">
                    <a:avLst/>
                  </a:prstGeom>
                  <a:ln w="38100"/>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6F3A39BE-0AAA-71CA-DE0F-04505194DBD7}"/>
                      </a:ext>
                    </a:extLst>
                  </p:cNvPr>
                  <p:cNvSpPr/>
                  <p:nvPr/>
                </p:nvSpPr>
                <p:spPr>
                  <a:xfrm>
                    <a:off x="534344" y="3559427"/>
                    <a:ext cx="982483" cy="810829"/>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439F1FB2-FE6A-0069-BD7C-48062AD8C7E4}"/>
                      </a:ext>
                    </a:extLst>
                  </p:cNvPr>
                  <p:cNvSpPr/>
                  <p:nvPr/>
                </p:nvSpPr>
                <p:spPr>
                  <a:xfrm>
                    <a:off x="3138120" y="3551858"/>
                    <a:ext cx="892977" cy="810829"/>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1223778-BF4F-1CC5-9E5C-0312B87A03E5}"/>
                        </a:ext>
                      </a:extLst>
                    </p:cNvPr>
                    <p:cNvSpPr txBox="1"/>
                    <p:nvPr/>
                  </p:nvSpPr>
                  <p:spPr>
                    <a:xfrm>
                      <a:off x="4370349" y="4488130"/>
                      <a:ext cx="1142998" cy="933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5</m:t>
                                </m:r>
                              </m:sub>
                            </m:sSub>
                          </m:oMath>
                        </m:oMathPara>
                      </a14:m>
                      <a:endParaRPr lang="en-IN" sz="2400"/>
                    </a:p>
                  </p:txBody>
                </p:sp>
              </mc:Choice>
              <mc:Fallback xmlns="">
                <p:sp>
                  <p:nvSpPr>
                    <p:cNvPr id="49" name="TextBox 48">
                      <a:extLst>
                        <a:ext uri="{FF2B5EF4-FFF2-40B4-BE49-F238E27FC236}">
                          <a16:creationId xmlns:a16="http://schemas.microsoft.com/office/drawing/2014/main" id="{B1223778-BF4F-1CC5-9E5C-0312B87A03E5}"/>
                        </a:ext>
                      </a:extLst>
                    </p:cNvPr>
                    <p:cNvSpPr txBox="1">
                      <a:spLocks noRot="1" noChangeAspect="1" noMove="1" noResize="1" noEditPoints="1" noAdjustHandles="1" noChangeArrowheads="1" noChangeShapeType="1" noTextEdit="1"/>
                    </p:cNvSpPr>
                    <p:nvPr/>
                  </p:nvSpPr>
                  <p:spPr>
                    <a:xfrm>
                      <a:off x="4370349" y="4488130"/>
                      <a:ext cx="1142998" cy="93336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91A9D2F-36C9-DCAA-06EE-76E6E30F87D2}"/>
                        </a:ext>
                      </a:extLst>
                    </p:cNvPr>
                    <p:cNvSpPr txBox="1"/>
                    <p:nvPr/>
                  </p:nvSpPr>
                  <p:spPr>
                    <a:xfrm>
                      <a:off x="6731794" y="4444004"/>
                      <a:ext cx="1142998" cy="933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6</m:t>
                                </m:r>
                              </m:sub>
                            </m:sSub>
                          </m:oMath>
                        </m:oMathPara>
                      </a14:m>
                      <a:endParaRPr lang="en-IN" sz="2400"/>
                    </a:p>
                  </p:txBody>
                </p:sp>
              </mc:Choice>
              <mc:Fallback xmlns="">
                <p:sp>
                  <p:nvSpPr>
                    <p:cNvPr id="50" name="TextBox 49">
                      <a:extLst>
                        <a:ext uri="{FF2B5EF4-FFF2-40B4-BE49-F238E27FC236}">
                          <a16:creationId xmlns:a16="http://schemas.microsoft.com/office/drawing/2014/main" id="{B91A9D2F-36C9-DCAA-06EE-76E6E30F87D2}"/>
                        </a:ext>
                      </a:extLst>
                    </p:cNvPr>
                    <p:cNvSpPr txBox="1">
                      <a:spLocks noRot="1" noChangeAspect="1" noMove="1" noResize="1" noEditPoints="1" noAdjustHandles="1" noChangeArrowheads="1" noChangeShapeType="1" noTextEdit="1"/>
                    </p:cNvSpPr>
                    <p:nvPr/>
                  </p:nvSpPr>
                  <p:spPr>
                    <a:xfrm>
                      <a:off x="6731794" y="4444004"/>
                      <a:ext cx="1142998" cy="93336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B12B133-52E7-7B6D-A591-C10A5758BEC8}"/>
                        </a:ext>
                      </a:extLst>
                    </p:cNvPr>
                    <p:cNvSpPr txBox="1"/>
                    <p:nvPr/>
                  </p:nvSpPr>
                  <p:spPr>
                    <a:xfrm>
                      <a:off x="3897665" y="923440"/>
                      <a:ext cx="2880747" cy="5122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sz="1400" i="1" smtClean="0">
                                    <a:latin typeface="Cambria Math" panose="02040503050406030204" pitchFamily="18" charset="0"/>
                                  </a:rPr>
                                </m:ctrlPr>
                              </m:sSubSupPr>
                              <m:e>
                                <m:r>
                                  <a:rPr lang="en-IN" sz="1400" i="1">
                                    <a:latin typeface="Cambria Math" panose="02040503050406030204" pitchFamily="18" charset="0"/>
                                  </a:rPr>
                                  <m:t>𝑢</m:t>
                                </m:r>
                              </m:e>
                              <m:sub>
                                <m:r>
                                  <a:rPr lang="en-US" sz="1400" b="0" i="1" smtClean="0">
                                    <a:latin typeface="Cambria Math" panose="02040503050406030204" pitchFamily="18" charset="0"/>
                                  </a:rPr>
                                  <m:t>3</m:t>
                                </m:r>
                              </m:sub>
                              <m:sup>
                                <m:r>
                                  <a:rPr lang="en-US" sz="1400" i="1">
                                    <a:latin typeface="Cambria Math" panose="02040503050406030204" pitchFamily="18" charset="0"/>
                                  </a:rPr>
                                  <m:t>(2)</m:t>
                                </m:r>
                              </m:sup>
                            </m:sSubSup>
                            <m:r>
                              <a:rPr lang="en-US" sz="1400" i="1">
                                <a:latin typeface="Cambria Math" panose="02040503050406030204" pitchFamily="18" charset="0"/>
                              </a:rPr>
                              <m:t> </m:t>
                            </m:r>
                            <m:r>
                              <a:rPr lang="en-US" sz="1400" b="0" i="1" smtClean="0">
                                <a:latin typeface="Cambria Math" panose="02040503050406030204" pitchFamily="18" charset="0"/>
                              </a:rPr>
                              <m:t>=</m:t>
                            </m:r>
                            <m:r>
                              <a:rPr lang="en-IN" sz="1400" b="0" i="1" smtClean="0">
                                <a:latin typeface="Cambria Math" panose="02040503050406030204" pitchFamily="18" charset="0"/>
                              </a:rPr>
                              <m:t>[</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𝑢</m:t>
                                </m:r>
                              </m:e>
                              <m:sub>
                                <m:r>
                                  <a:rPr lang="en-US" sz="1400" b="0" i="1" smtClean="0">
                                    <a:latin typeface="Cambria Math" panose="02040503050406030204" pitchFamily="18" charset="0"/>
                                  </a:rPr>
                                  <m:t>5</m:t>
                                </m:r>
                              </m:sub>
                            </m:sSub>
                            <m:r>
                              <a:rPr lang="en-IN" sz="1400" b="0" i="1" smtClean="0">
                                <a:latin typeface="Cambria Math" panose="02040503050406030204" pitchFamily="18" charset="0"/>
                                <a:ea typeface="Cambria Math" panose="02040503050406030204" pitchFamily="18" charset="0"/>
                              </a:rPr>
                              <m:t>⨁</m:t>
                            </m:r>
                            <m:sSub>
                              <m:sSubPr>
                                <m:ctrlPr>
                                  <a:rPr lang="en-IN" sz="1400" b="0" i="1" smtClean="0">
                                    <a:latin typeface="Cambria Math" panose="02040503050406030204" pitchFamily="18" charset="0"/>
                                    <a:ea typeface="Cambria Math" panose="02040503050406030204" pitchFamily="18" charset="0"/>
                                  </a:rPr>
                                </m:ctrlPr>
                              </m:sSubPr>
                              <m:e>
                                <m:r>
                                  <a:rPr lang="en-IN" sz="1400" b="0" i="1" smtClean="0">
                                    <a:latin typeface="Cambria Math" panose="02040503050406030204" pitchFamily="18" charset="0"/>
                                    <a:ea typeface="Cambria Math" panose="02040503050406030204" pitchFamily="18" charset="0"/>
                                  </a:rPr>
                                  <m:t>𝑢</m:t>
                                </m:r>
                              </m:e>
                              <m:sub>
                                <m:r>
                                  <a:rPr lang="en-US" sz="1400" b="0" i="1" smtClean="0">
                                    <a:latin typeface="Cambria Math" panose="02040503050406030204" pitchFamily="18" charset="0"/>
                                    <a:ea typeface="Cambria Math" panose="02040503050406030204" pitchFamily="18" charset="0"/>
                                  </a:rPr>
                                  <m:t>6</m:t>
                                </m:r>
                              </m:sub>
                            </m:sSub>
                            <m:r>
                              <a:rPr lang="en-IN" sz="1400" b="0" i="1" smtClean="0">
                                <a:latin typeface="Cambria Math" panose="02040503050406030204" pitchFamily="18" charset="0"/>
                                <a:ea typeface="Cambria Math" panose="02040503050406030204" pitchFamily="18" charset="0"/>
                              </a:rPr>
                              <m:t>    </m:t>
                            </m:r>
                            <m:sSub>
                              <m:sSubPr>
                                <m:ctrlPr>
                                  <a:rPr lang="en-IN" sz="1400" b="0" i="1" smtClean="0">
                                    <a:latin typeface="Cambria Math" panose="02040503050406030204" pitchFamily="18" charset="0"/>
                                    <a:ea typeface="Cambria Math" panose="02040503050406030204" pitchFamily="18" charset="0"/>
                                  </a:rPr>
                                </m:ctrlPr>
                              </m:sSubPr>
                              <m:e>
                                <m:r>
                                  <a:rPr lang="en-IN" sz="1400" b="0" i="1" smtClean="0">
                                    <a:latin typeface="Cambria Math" panose="02040503050406030204" pitchFamily="18" charset="0"/>
                                    <a:ea typeface="Cambria Math" panose="02040503050406030204" pitchFamily="18" charset="0"/>
                                  </a:rPr>
                                  <m:t>𝑢</m:t>
                                </m:r>
                              </m:e>
                              <m:sub>
                                <m:r>
                                  <a:rPr lang="en-IN" sz="1400" b="0" i="1" smtClean="0">
                                    <a:latin typeface="Cambria Math" panose="02040503050406030204" pitchFamily="18" charset="0"/>
                                    <a:ea typeface="Cambria Math" panose="02040503050406030204" pitchFamily="18" charset="0"/>
                                  </a:rPr>
                                  <m:t>6</m:t>
                                </m:r>
                              </m:sub>
                            </m:sSub>
                            <m:r>
                              <a:rPr lang="en-IN" sz="1400" b="0" i="1" smtClean="0">
                                <a:latin typeface="Cambria Math" panose="02040503050406030204" pitchFamily="18" charset="0"/>
                                <a:ea typeface="Cambria Math" panose="02040503050406030204" pitchFamily="18" charset="0"/>
                              </a:rPr>
                              <m:t>]</m:t>
                            </m:r>
                          </m:oMath>
                        </m:oMathPara>
                      </a14:m>
                      <a:endParaRPr lang="en-IN" sz="1400"/>
                    </a:p>
                  </p:txBody>
                </p:sp>
              </mc:Choice>
              <mc:Fallback xmlns="">
                <p:sp>
                  <p:nvSpPr>
                    <p:cNvPr id="51" name="TextBox 50">
                      <a:extLst>
                        <a:ext uri="{FF2B5EF4-FFF2-40B4-BE49-F238E27FC236}">
                          <a16:creationId xmlns:a16="http://schemas.microsoft.com/office/drawing/2014/main" id="{7B12B133-52E7-7B6D-A591-C10A5758BEC8}"/>
                        </a:ext>
                      </a:extLst>
                    </p:cNvPr>
                    <p:cNvSpPr txBox="1">
                      <a:spLocks noRot="1" noChangeAspect="1" noMove="1" noResize="1" noEditPoints="1" noAdjustHandles="1" noChangeArrowheads="1" noChangeShapeType="1" noTextEdit="1"/>
                    </p:cNvSpPr>
                    <p:nvPr/>
                  </p:nvSpPr>
                  <p:spPr>
                    <a:xfrm>
                      <a:off x="3897665" y="923440"/>
                      <a:ext cx="2880747" cy="512237"/>
                    </a:xfrm>
                    <a:prstGeom prst="rect">
                      <a:avLst/>
                    </a:prstGeom>
                    <a:blipFill>
                      <a:blip r:embed="rId10"/>
                      <a:stretch>
                        <a:fillRect b="-5085"/>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BA27FE54-4CCF-23D7-5F97-C49CC80BA7ED}"/>
                  </a:ext>
                </a:extLst>
              </p:cNvPr>
              <p:cNvGrpSpPr/>
              <p:nvPr/>
            </p:nvGrpSpPr>
            <p:grpSpPr>
              <a:xfrm>
                <a:off x="4297477" y="3454386"/>
                <a:ext cx="3573088" cy="2505999"/>
                <a:chOff x="4339634" y="1011215"/>
                <a:chExt cx="4508029" cy="4475680"/>
              </a:xfrm>
            </p:grpSpPr>
            <p:grpSp>
              <p:nvGrpSpPr>
                <p:cNvPr id="39" name="Group 38">
                  <a:extLst>
                    <a:ext uri="{FF2B5EF4-FFF2-40B4-BE49-F238E27FC236}">
                      <a16:creationId xmlns:a16="http://schemas.microsoft.com/office/drawing/2014/main" id="{D7FA39ED-EB5A-D344-E757-B3CBFECBB0C0}"/>
                    </a:ext>
                  </a:extLst>
                </p:cNvPr>
                <p:cNvGrpSpPr/>
                <p:nvPr/>
              </p:nvGrpSpPr>
              <p:grpSpPr>
                <a:xfrm>
                  <a:off x="4339634" y="1860712"/>
                  <a:ext cx="3448617" cy="2583988"/>
                  <a:chOff x="620948" y="1857221"/>
                  <a:chExt cx="3448617" cy="2583988"/>
                </a:xfrm>
              </p:grpSpPr>
              <p:sp>
                <p:nvSpPr>
                  <p:cNvPr id="43" name="Oval 42">
                    <a:extLst>
                      <a:ext uri="{FF2B5EF4-FFF2-40B4-BE49-F238E27FC236}">
                        <a16:creationId xmlns:a16="http://schemas.microsoft.com/office/drawing/2014/main" id="{494B5833-2A36-ADC1-0B91-75D6913E70CE}"/>
                      </a:ext>
                    </a:extLst>
                  </p:cNvPr>
                  <p:cNvSpPr/>
                  <p:nvPr/>
                </p:nvSpPr>
                <p:spPr>
                  <a:xfrm>
                    <a:off x="1700288" y="1857221"/>
                    <a:ext cx="1173605" cy="105727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4" name="Straight Connector 43">
                    <a:extLst>
                      <a:ext uri="{FF2B5EF4-FFF2-40B4-BE49-F238E27FC236}">
                        <a16:creationId xmlns:a16="http://schemas.microsoft.com/office/drawing/2014/main" id="{779F8C2F-1954-88A2-B7B0-2D526B90C3E9}"/>
                      </a:ext>
                    </a:extLst>
                  </p:cNvPr>
                  <p:cNvCxnSpPr>
                    <a:cxnSpLocks/>
                    <a:stCxn id="46" idx="0"/>
                    <a:endCxn id="43" idx="3"/>
                  </p:cNvCxnSpPr>
                  <p:nvPr/>
                </p:nvCxnSpPr>
                <p:spPr>
                  <a:xfrm flipV="1">
                    <a:off x="1067437" y="2759662"/>
                    <a:ext cx="804722" cy="934851"/>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97A62E5-B0F3-E957-64D4-7EFA49C49428}"/>
                      </a:ext>
                    </a:extLst>
                  </p:cNvPr>
                  <p:cNvCxnSpPr>
                    <a:cxnSpLocks/>
                    <a:stCxn id="47" idx="0"/>
                    <a:endCxn id="43" idx="5"/>
                  </p:cNvCxnSpPr>
                  <p:nvPr/>
                </p:nvCxnSpPr>
                <p:spPr>
                  <a:xfrm flipH="1" flipV="1">
                    <a:off x="2702023" y="2759662"/>
                    <a:ext cx="921055" cy="911279"/>
                  </a:xfrm>
                  <a:prstGeom prst="line">
                    <a:avLst/>
                  </a:prstGeom>
                  <a:ln w="38100"/>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9661ED48-2E3D-78D7-C5DF-6F61EF8B4B00}"/>
                      </a:ext>
                    </a:extLst>
                  </p:cNvPr>
                  <p:cNvSpPr/>
                  <p:nvPr/>
                </p:nvSpPr>
                <p:spPr>
                  <a:xfrm>
                    <a:off x="620948" y="3694513"/>
                    <a:ext cx="892977" cy="746696"/>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34AFCC7C-AD7C-EE1F-CA31-39D63DF544EC}"/>
                      </a:ext>
                    </a:extLst>
                  </p:cNvPr>
                  <p:cNvSpPr/>
                  <p:nvPr/>
                </p:nvSpPr>
                <p:spPr>
                  <a:xfrm>
                    <a:off x="3176588" y="3670941"/>
                    <a:ext cx="892977" cy="746694"/>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40BA14E-9AB1-CC82-6842-6EADB500533F}"/>
                        </a:ext>
                      </a:extLst>
                    </p:cNvPr>
                    <p:cNvSpPr txBox="1"/>
                    <p:nvPr/>
                  </p:nvSpPr>
                  <p:spPr>
                    <a:xfrm>
                      <a:off x="4542040" y="4553527"/>
                      <a:ext cx="1143002" cy="933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7</m:t>
                                </m:r>
                              </m:sub>
                            </m:sSub>
                          </m:oMath>
                        </m:oMathPara>
                      </a14:m>
                      <a:endParaRPr lang="en-IN" sz="2400"/>
                    </a:p>
                  </p:txBody>
                </p:sp>
              </mc:Choice>
              <mc:Fallback xmlns="">
                <p:sp>
                  <p:nvSpPr>
                    <p:cNvPr id="40" name="TextBox 39">
                      <a:extLst>
                        <a:ext uri="{FF2B5EF4-FFF2-40B4-BE49-F238E27FC236}">
                          <a16:creationId xmlns:a16="http://schemas.microsoft.com/office/drawing/2014/main" id="{A40BA14E-9AB1-CC82-6842-6EADB500533F}"/>
                        </a:ext>
                      </a:extLst>
                    </p:cNvPr>
                    <p:cNvSpPr txBox="1">
                      <a:spLocks noRot="1" noChangeAspect="1" noMove="1" noResize="1" noEditPoints="1" noAdjustHandles="1" noChangeArrowheads="1" noChangeShapeType="1" noTextEdit="1"/>
                    </p:cNvSpPr>
                    <p:nvPr/>
                  </p:nvSpPr>
                  <p:spPr>
                    <a:xfrm>
                      <a:off x="4542040" y="4553527"/>
                      <a:ext cx="1143002" cy="93336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9C46CE2-3B3D-4423-5A6E-1B6061BE8379}"/>
                        </a:ext>
                      </a:extLst>
                    </p:cNvPr>
                    <p:cNvSpPr txBox="1"/>
                    <p:nvPr/>
                  </p:nvSpPr>
                  <p:spPr>
                    <a:xfrm>
                      <a:off x="6851741" y="4492830"/>
                      <a:ext cx="1143002" cy="933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𝑢</m:t>
                                </m:r>
                              </m:e>
                              <m:sub>
                                <m:r>
                                  <a:rPr lang="en-IN" sz="2400" b="0" i="1" smtClean="0">
                                    <a:latin typeface="Cambria Math" panose="02040503050406030204" pitchFamily="18" charset="0"/>
                                  </a:rPr>
                                  <m:t>8</m:t>
                                </m:r>
                              </m:sub>
                            </m:sSub>
                          </m:oMath>
                        </m:oMathPara>
                      </a14:m>
                      <a:endParaRPr lang="en-IN" sz="2400"/>
                    </a:p>
                  </p:txBody>
                </p:sp>
              </mc:Choice>
              <mc:Fallback xmlns="">
                <p:sp>
                  <p:nvSpPr>
                    <p:cNvPr id="41" name="TextBox 40">
                      <a:extLst>
                        <a:ext uri="{FF2B5EF4-FFF2-40B4-BE49-F238E27FC236}">
                          <a16:creationId xmlns:a16="http://schemas.microsoft.com/office/drawing/2014/main" id="{89C46CE2-3B3D-4423-5A6E-1B6061BE8379}"/>
                        </a:ext>
                      </a:extLst>
                    </p:cNvPr>
                    <p:cNvSpPr txBox="1">
                      <a:spLocks noRot="1" noChangeAspect="1" noMove="1" noResize="1" noEditPoints="1" noAdjustHandles="1" noChangeArrowheads="1" noChangeShapeType="1" noTextEdit="1"/>
                    </p:cNvSpPr>
                    <p:nvPr/>
                  </p:nvSpPr>
                  <p:spPr>
                    <a:xfrm>
                      <a:off x="6851741" y="4492830"/>
                      <a:ext cx="1143002" cy="93336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3CC82DF-3FE0-3610-E50B-BC0F8C299E13}"/>
                        </a:ext>
                      </a:extLst>
                    </p:cNvPr>
                    <p:cNvSpPr txBox="1"/>
                    <p:nvPr/>
                  </p:nvSpPr>
                  <p:spPr>
                    <a:xfrm>
                      <a:off x="5266628" y="1011215"/>
                      <a:ext cx="3581035" cy="510065"/>
                    </a:xfrm>
                    <a:prstGeom prst="rect">
                      <a:avLst/>
                    </a:prstGeom>
                    <a:noFill/>
                  </p:spPr>
                  <p:txBody>
                    <a:bodyPr wrap="square" rtlCol="0">
                      <a:spAutoFit/>
                    </a:bodyPr>
                    <a:lstStyle/>
                    <a:p>
                      <a14:m>
                        <m:oMath xmlns:m="http://schemas.openxmlformats.org/officeDocument/2006/math">
                          <m:sSubSup>
                            <m:sSubSupPr>
                              <m:ctrlPr>
                                <a:rPr lang="en-IN" sz="1400" i="1" smtClean="0">
                                  <a:latin typeface="Cambria Math" panose="02040503050406030204" pitchFamily="18" charset="0"/>
                                </a:rPr>
                              </m:ctrlPr>
                            </m:sSubSupPr>
                            <m:e>
                              <m:r>
                                <a:rPr lang="en-IN" sz="1400" i="1">
                                  <a:latin typeface="Cambria Math" panose="02040503050406030204" pitchFamily="18" charset="0"/>
                                </a:rPr>
                                <m:t>𝑢</m:t>
                              </m:r>
                            </m:e>
                            <m:sub>
                              <m:r>
                                <a:rPr lang="en-US" sz="1400" b="0" i="1" smtClean="0">
                                  <a:latin typeface="Cambria Math" panose="02040503050406030204" pitchFamily="18" charset="0"/>
                                </a:rPr>
                                <m:t>4</m:t>
                              </m:r>
                            </m:sub>
                            <m:sup>
                              <m:r>
                                <a:rPr lang="en-US" sz="1400" i="1">
                                  <a:latin typeface="Cambria Math" panose="02040503050406030204" pitchFamily="18" charset="0"/>
                                </a:rPr>
                                <m:t>(2)</m:t>
                              </m:r>
                            </m:sup>
                          </m:sSubSup>
                          <m:r>
                            <a:rPr lang="en-US" sz="1400" b="0" i="1" smtClean="0">
                              <a:latin typeface="Cambria Math" panose="02040503050406030204" pitchFamily="18" charset="0"/>
                            </a:rPr>
                            <m:t>=</m:t>
                          </m:r>
                        </m:oMath>
                      </a14:m>
                      <a:r>
                        <a:rPr lang="en-IN" sz="1400" b="0"/>
                        <a:t>[</a:t>
                      </a:r>
                      <a14:m>
                        <m:oMath xmlns:m="http://schemas.openxmlformats.org/officeDocument/2006/math">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𝑢</m:t>
                              </m:r>
                            </m:e>
                            <m:sub>
                              <m:r>
                                <a:rPr lang="en-IN" sz="1400" b="0" i="1" smtClean="0">
                                  <a:latin typeface="Cambria Math" panose="02040503050406030204" pitchFamily="18" charset="0"/>
                                </a:rPr>
                                <m:t>7</m:t>
                              </m:r>
                            </m:sub>
                          </m:sSub>
                          <m:r>
                            <a:rPr lang="en-IN" sz="1400" b="0" i="1" smtClean="0">
                              <a:latin typeface="Cambria Math" panose="02040503050406030204" pitchFamily="18" charset="0"/>
                              <a:ea typeface="Cambria Math" panose="02040503050406030204" pitchFamily="18" charset="0"/>
                            </a:rPr>
                            <m:t>⨁</m:t>
                          </m:r>
                          <m:sSub>
                            <m:sSubPr>
                              <m:ctrlPr>
                                <a:rPr lang="en-IN" sz="1400" b="0" i="1" smtClean="0">
                                  <a:latin typeface="Cambria Math" panose="02040503050406030204" pitchFamily="18" charset="0"/>
                                  <a:ea typeface="Cambria Math" panose="02040503050406030204" pitchFamily="18" charset="0"/>
                                </a:rPr>
                              </m:ctrlPr>
                            </m:sSubPr>
                            <m:e>
                              <m:r>
                                <a:rPr lang="en-IN" sz="1400" b="0" i="1" smtClean="0">
                                  <a:latin typeface="Cambria Math" panose="02040503050406030204" pitchFamily="18" charset="0"/>
                                  <a:ea typeface="Cambria Math" panose="02040503050406030204" pitchFamily="18" charset="0"/>
                                </a:rPr>
                                <m:t>𝑢</m:t>
                              </m:r>
                            </m:e>
                            <m:sub>
                              <m:r>
                                <a:rPr lang="en-IN" sz="1400" b="0" i="1" smtClean="0">
                                  <a:latin typeface="Cambria Math" panose="02040503050406030204" pitchFamily="18" charset="0"/>
                                  <a:ea typeface="Cambria Math" panose="02040503050406030204" pitchFamily="18" charset="0"/>
                                </a:rPr>
                                <m:t>8</m:t>
                              </m:r>
                            </m:sub>
                          </m:sSub>
                          <m:r>
                            <a:rPr lang="en-IN" sz="1400" b="0" i="1" smtClean="0">
                              <a:latin typeface="Cambria Math" panose="02040503050406030204" pitchFamily="18" charset="0"/>
                              <a:ea typeface="Cambria Math" panose="02040503050406030204" pitchFamily="18" charset="0"/>
                            </a:rPr>
                            <m:t>    </m:t>
                          </m:r>
                          <m:sSub>
                            <m:sSubPr>
                              <m:ctrlPr>
                                <a:rPr lang="en-IN" sz="1400" b="0" i="1" smtClean="0">
                                  <a:latin typeface="Cambria Math" panose="02040503050406030204" pitchFamily="18" charset="0"/>
                                  <a:ea typeface="Cambria Math" panose="02040503050406030204" pitchFamily="18" charset="0"/>
                                </a:rPr>
                              </m:ctrlPr>
                            </m:sSubPr>
                            <m:e>
                              <m:r>
                                <a:rPr lang="en-IN" sz="1400" b="0" i="1" smtClean="0">
                                  <a:latin typeface="Cambria Math" panose="02040503050406030204" pitchFamily="18" charset="0"/>
                                  <a:ea typeface="Cambria Math" panose="02040503050406030204" pitchFamily="18" charset="0"/>
                                </a:rPr>
                                <m:t>𝑢</m:t>
                              </m:r>
                            </m:e>
                            <m:sub>
                              <m:r>
                                <a:rPr lang="en-IN" sz="1400" b="0" i="1" smtClean="0">
                                  <a:latin typeface="Cambria Math" panose="02040503050406030204" pitchFamily="18" charset="0"/>
                                  <a:ea typeface="Cambria Math" panose="02040503050406030204" pitchFamily="18" charset="0"/>
                                </a:rPr>
                                <m:t>8</m:t>
                              </m:r>
                            </m:sub>
                          </m:sSub>
                          <m:r>
                            <a:rPr lang="en-IN" sz="1400" b="0" i="1" smtClean="0">
                              <a:latin typeface="Cambria Math" panose="02040503050406030204" pitchFamily="18" charset="0"/>
                              <a:ea typeface="Cambria Math" panose="02040503050406030204" pitchFamily="18" charset="0"/>
                            </a:rPr>
                            <m:t>]</m:t>
                          </m:r>
                        </m:oMath>
                      </a14:m>
                      <a:endParaRPr lang="en-IN" sz="1400"/>
                    </a:p>
                  </p:txBody>
                </p:sp>
              </mc:Choice>
              <mc:Fallback xmlns="">
                <p:sp>
                  <p:nvSpPr>
                    <p:cNvPr id="42" name="TextBox 41">
                      <a:extLst>
                        <a:ext uri="{FF2B5EF4-FFF2-40B4-BE49-F238E27FC236}">
                          <a16:creationId xmlns:a16="http://schemas.microsoft.com/office/drawing/2014/main" id="{D3CC82DF-3FE0-3610-E50B-BC0F8C299E13}"/>
                        </a:ext>
                      </a:extLst>
                    </p:cNvPr>
                    <p:cNvSpPr txBox="1">
                      <a:spLocks noRot="1" noChangeAspect="1" noMove="1" noResize="1" noEditPoints="1" noAdjustHandles="1" noChangeArrowheads="1" noChangeShapeType="1" noTextEdit="1"/>
                    </p:cNvSpPr>
                    <p:nvPr/>
                  </p:nvSpPr>
                  <p:spPr>
                    <a:xfrm>
                      <a:off x="5266628" y="1011215"/>
                      <a:ext cx="3581035" cy="510065"/>
                    </a:xfrm>
                    <a:prstGeom prst="rect">
                      <a:avLst/>
                    </a:prstGeom>
                    <a:blipFill>
                      <a:blip r:embed="rId13"/>
                      <a:stretch>
                        <a:fillRect b="-15254"/>
                      </a:stretch>
                    </a:blipFill>
                  </p:spPr>
                  <p:txBody>
                    <a:bodyPr/>
                    <a:lstStyle/>
                    <a:p>
                      <a:r>
                        <a:rPr lang="en-US">
                          <a:noFill/>
                        </a:rPr>
                        <a:t> </a:t>
                      </a:r>
                    </a:p>
                  </p:txBody>
                </p:sp>
              </mc:Fallback>
            </mc:AlternateContent>
          </p:grpSp>
          <p:cxnSp>
            <p:nvCxnSpPr>
              <p:cNvPr id="33" name="Straight Connector 32">
                <a:extLst>
                  <a:ext uri="{FF2B5EF4-FFF2-40B4-BE49-F238E27FC236}">
                    <a16:creationId xmlns:a16="http://schemas.microsoft.com/office/drawing/2014/main" id="{71ADE203-4FF7-6FD1-D959-9762646AED47}"/>
                  </a:ext>
                </a:extLst>
              </p:cNvPr>
              <p:cNvCxnSpPr>
                <a:cxnSpLocks/>
                <a:stCxn id="52" idx="7"/>
                <a:endCxn id="38" idx="3"/>
              </p:cNvCxnSpPr>
              <p:nvPr/>
            </p:nvCxnSpPr>
            <p:spPr>
              <a:xfrm flipV="1">
                <a:off x="2783430" y="3518672"/>
                <a:ext cx="766580" cy="480381"/>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DC3C990-FE1B-C41A-7530-38605E8C6CA9}"/>
                  </a:ext>
                </a:extLst>
              </p:cNvPr>
              <p:cNvCxnSpPr>
                <a:cxnSpLocks/>
                <a:stCxn id="43" idx="1"/>
                <a:endCxn id="38" idx="5"/>
              </p:cNvCxnSpPr>
              <p:nvPr/>
            </p:nvCxnSpPr>
            <p:spPr>
              <a:xfrm flipH="1" flipV="1">
                <a:off x="4324218" y="3518671"/>
                <a:ext cx="964976" cy="498054"/>
              </a:xfrm>
              <a:prstGeom prst="line">
                <a:avLst/>
              </a:prstGeom>
              <a:ln w="38100"/>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B77F41EF-A065-9D64-B5B4-AEBFFE220B83}"/>
                  </a:ext>
                </a:extLst>
              </p:cNvPr>
              <p:cNvSpPr/>
              <p:nvPr/>
            </p:nvSpPr>
            <p:spPr>
              <a:xfrm>
                <a:off x="3389668" y="2912904"/>
                <a:ext cx="1094893" cy="709701"/>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6" name="Straight Connector 35">
              <a:extLst>
                <a:ext uri="{FF2B5EF4-FFF2-40B4-BE49-F238E27FC236}">
                  <a16:creationId xmlns:a16="http://schemas.microsoft.com/office/drawing/2014/main" id="{7247D1C8-9F24-B430-EA43-AF31B40D2FAC}"/>
                </a:ext>
              </a:extLst>
            </p:cNvPr>
            <p:cNvCxnSpPr>
              <a:cxnSpLocks/>
              <a:stCxn id="34" idx="7"/>
              <a:endCxn id="64" idx="3"/>
            </p:cNvCxnSpPr>
            <p:nvPr/>
          </p:nvCxnSpPr>
          <p:spPr>
            <a:xfrm flipV="1">
              <a:off x="3529547" y="2868215"/>
              <a:ext cx="1912187" cy="566874"/>
            </a:xfrm>
            <a:prstGeom prst="line">
              <a:avLst/>
            </a:prstGeom>
            <a:ln w="381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6CBBDA8-3DE7-1FA5-F227-2298C3C75421}"/>
                </a:ext>
              </a:extLst>
            </p:cNvPr>
            <p:cNvCxnSpPr>
              <a:cxnSpLocks/>
            </p:cNvCxnSpPr>
            <p:nvPr/>
          </p:nvCxnSpPr>
          <p:spPr>
            <a:xfrm>
              <a:off x="6063697" y="2848243"/>
              <a:ext cx="1830799" cy="598805"/>
            </a:xfrm>
            <a:prstGeom prst="line">
              <a:avLst/>
            </a:prstGeom>
            <a:ln w="38100"/>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8A87BEDC-DE14-621D-4926-301756B09724}"/>
                </a:ext>
              </a:extLst>
            </p:cNvPr>
            <p:cNvSpPr/>
            <p:nvPr/>
          </p:nvSpPr>
          <p:spPr>
            <a:xfrm>
              <a:off x="5312341" y="2317209"/>
              <a:ext cx="883546" cy="645544"/>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41A30EA0-C23C-4D34-3079-81EE52B00EB7}"/>
                  </a:ext>
                </a:extLst>
              </p:cNvPr>
              <p:cNvSpPr txBox="1"/>
              <p:nvPr/>
            </p:nvSpPr>
            <p:spPr>
              <a:xfrm>
                <a:off x="4387943" y="2896504"/>
                <a:ext cx="1784759" cy="3615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1400" i="1" smtClean="0">
                              <a:latin typeface="Cambria Math" panose="02040503050406030204" pitchFamily="18" charset="0"/>
                            </a:rPr>
                          </m:ctrlPr>
                        </m:sSubSupPr>
                        <m:e>
                          <m:r>
                            <a:rPr lang="en-IN" sz="1400" i="1">
                              <a:latin typeface="Cambria Math" panose="02040503050406030204" pitchFamily="18" charset="0"/>
                            </a:rPr>
                            <m:t>𝑢</m:t>
                          </m:r>
                        </m:e>
                        <m:sub>
                          <m:r>
                            <a:rPr lang="en-US" sz="1400" b="0" i="1" smtClean="0">
                              <a:latin typeface="Cambria Math" panose="02040503050406030204" pitchFamily="18" charset="0"/>
                            </a:rPr>
                            <m:t>2</m:t>
                          </m:r>
                        </m:sub>
                        <m:sup>
                          <m:r>
                            <a:rPr lang="en-US" sz="1400" i="1">
                              <a:latin typeface="Cambria Math" panose="02040503050406030204" pitchFamily="18" charset="0"/>
                            </a:rPr>
                            <m:t>(</m:t>
                          </m:r>
                          <m:r>
                            <a:rPr lang="en-US" sz="1400" b="0" i="1" smtClean="0">
                              <a:latin typeface="Cambria Math" panose="02040503050406030204" pitchFamily="18" charset="0"/>
                            </a:rPr>
                            <m:t>2</m:t>
                          </m:r>
                          <m:r>
                            <a:rPr lang="en-US" sz="1400" i="1">
                              <a:latin typeface="Cambria Math" panose="02040503050406030204" pitchFamily="18" charset="0"/>
                            </a:rPr>
                            <m:t>)</m:t>
                          </m:r>
                        </m:sup>
                      </m:sSubSup>
                      <m:r>
                        <a:rPr lang="en-IN" sz="1400" i="1">
                          <a:latin typeface="Cambria Math" panose="02040503050406030204" pitchFamily="18" charset="0"/>
                        </a:rPr>
                        <m:t>=[</m:t>
                      </m:r>
                      <m:sSub>
                        <m:sSubPr>
                          <m:ctrlPr>
                            <a:rPr lang="en-IN" sz="1400" i="1">
                              <a:latin typeface="Cambria Math" panose="02040503050406030204" pitchFamily="18" charset="0"/>
                            </a:rPr>
                          </m:ctrlPr>
                        </m:sSubPr>
                        <m:e>
                          <m:r>
                            <a:rPr lang="en-IN" sz="1400" i="1">
                              <a:latin typeface="Cambria Math" panose="02040503050406030204" pitchFamily="18" charset="0"/>
                            </a:rPr>
                            <m:t>𝑢</m:t>
                          </m:r>
                        </m:e>
                        <m:sub>
                          <m:r>
                            <a:rPr lang="en-US" sz="1400" b="0" i="1" smtClean="0">
                              <a:latin typeface="Cambria Math" panose="02040503050406030204" pitchFamily="18" charset="0"/>
                            </a:rPr>
                            <m:t>3</m:t>
                          </m:r>
                        </m:sub>
                      </m:sSub>
                      <m:r>
                        <a:rPr lang="en-IN" sz="1400" i="1">
                          <a:latin typeface="Cambria Math" panose="02040503050406030204" pitchFamily="18" charset="0"/>
                          <a:ea typeface="Cambria Math" panose="02040503050406030204" pitchFamily="18" charset="0"/>
                        </a:rPr>
                        <m:t>⨁</m:t>
                      </m:r>
                      <m:sSub>
                        <m:sSubPr>
                          <m:ctrlPr>
                            <a:rPr lang="en-IN" sz="1400" i="1">
                              <a:latin typeface="Cambria Math" panose="02040503050406030204" pitchFamily="18" charset="0"/>
                              <a:ea typeface="Cambria Math" panose="02040503050406030204" pitchFamily="18" charset="0"/>
                            </a:rPr>
                          </m:ctrlPr>
                        </m:sSubPr>
                        <m:e>
                          <m:r>
                            <a:rPr lang="en-IN" sz="1400" i="1">
                              <a:latin typeface="Cambria Math" panose="02040503050406030204" pitchFamily="18" charset="0"/>
                              <a:ea typeface="Cambria Math" panose="02040503050406030204" pitchFamily="18" charset="0"/>
                            </a:rPr>
                            <m:t>𝑢</m:t>
                          </m:r>
                        </m:e>
                        <m:sub>
                          <m:r>
                            <a:rPr lang="en-US" sz="1400" b="0" i="1" smtClean="0">
                              <a:latin typeface="Cambria Math" panose="02040503050406030204" pitchFamily="18" charset="0"/>
                              <a:ea typeface="Cambria Math" panose="02040503050406030204" pitchFamily="18" charset="0"/>
                            </a:rPr>
                            <m:t>4</m:t>
                          </m:r>
                        </m:sub>
                      </m:sSub>
                      <m:r>
                        <a:rPr lang="en-IN" sz="1400" i="1">
                          <a:latin typeface="Cambria Math" panose="02040503050406030204" pitchFamily="18" charset="0"/>
                          <a:ea typeface="Cambria Math" panose="02040503050406030204" pitchFamily="18" charset="0"/>
                        </a:rPr>
                        <m:t>    </m:t>
                      </m:r>
                      <m:sSub>
                        <m:sSubPr>
                          <m:ctrlPr>
                            <a:rPr lang="en-IN" sz="1400" i="1">
                              <a:latin typeface="Cambria Math" panose="02040503050406030204" pitchFamily="18" charset="0"/>
                              <a:ea typeface="Cambria Math" panose="02040503050406030204" pitchFamily="18" charset="0"/>
                            </a:rPr>
                          </m:ctrlPr>
                        </m:sSubPr>
                        <m:e>
                          <m:r>
                            <a:rPr lang="en-IN" sz="1400" i="1">
                              <a:latin typeface="Cambria Math" panose="02040503050406030204" pitchFamily="18" charset="0"/>
                              <a:ea typeface="Cambria Math" panose="02040503050406030204" pitchFamily="18" charset="0"/>
                            </a:rPr>
                            <m:t>𝑢</m:t>
                          </m:r>
                        </m:e>
                        <m:sub>
                          <m:r>
                            <a:rPr lang="en-US" sz="1400" b="0" i="1" smtClean="0">
                              <a:latin typeface="Cambria Math" panose="02040503050406030204" pitchFamily="18" charset="0"/>
                              <a:ea typeface="Cambria Math" panose="02040503050406030204" pitchFamily="18" charset="0"/>
                            </a:rPr>
                            <m:t>4</m:t>
                          </m:r>
                        </m:sub>
                      </m:sSub>
                      <m:r>
                        <a:rPr lang="en-IN" sz="1400" i="1">
                          <a:latin typeface="Cambria Math" panose="02040503050406030204" pitchFamily="18" charset="0"/>
                          <a:ea typeface="Cambria Math" panose="02040503050406030204" pitchFamily="18" charset="0"/>
                        </a:rPr>
                        <m:t>]</m:t>
                      </m:r>
                    </m:oMath>
                  </m:oMathPara>
                </a14:m>
                <a:endParaRPr lang="en-IN" sz="1400"/>
              </a:p>
            </p:txBody>
          </p:sp>
        </mc:Choice>
        <mc:Fallback xmlns="">
          <p:sp>
            <p:nvSpPr>
              <p:cNvPr id="111" name="TextBox 110">
                <a:extLst>
                  <a:ext uri="{FF2B5EF4-FFF2-40B4-BE49-F238E27FC236}">
                    <a16:creationId xmlns:a16="http://schemas.microsoft.com/office/drawing/2014/main" id="{41A30EA0-C23C-4D34-3079-81EE52B00EB7}"/>
                  </a:ext>
                </a:extLst>
              </p:cNvPr>
              <p:cNvSpPr txBox="1">
                <a:spLocks noRot="1" noChangeAspect="1" noMove="1" noResize="1" noEditPoints="1" noAdjustHandles="1" noChangeArrowheads="1" noChangeShapeType="1" noTextEdit="1"/>
              </p:cNvSpPr>
              <p:nvPr/>
            </p:nvSpPr>
            <p:spPr>
              <a:xfrm>
                <a:off x="4387943" y="2896504"/>
                <a:ext cx="1784759" cy="361574"/>
              </a:xfrm>
              <a:prstGeom prst="rect">
                <a:avLst/>
              </a:prstGeom>
              <a:blipFill>
                <a:blip r:embed="rId14"/>
                <a:stretch>
                  <a:fillRect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8DA58A2-BEC7-07AC-FEA2-A5D6563537B9}"/>
                  </a:ext>
                </a:extLst>
              </p:cNvPr>
              <p:cNvSpPr txBox="1"/>
              <p:nvPr/>
            </p:nvSpPr>
            <p:spPr>
              <a:xfrm>
                <a:off x="2004523" y="1740480"/>
                <a:ext cx="3106088" cy="4507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panose="02040503050406030204" pitchFamily="18" charset="0"/>
                            </a:rPr>
                          </m:ctrlPr>
                        </m:sSubSupPr>
                        <m:e>
                          <m:r>
                            <a:rPr lang="en-IN" i="1">
                              <a:latin typeface="Cambria Math" panose="02040503050406030204" pitchFamily="18" charset="0"/>
                            </a:rPr>
                            <m:t>𝑢</m:t>
                          </m:r>
                        </m:e>
                        <m:sub>
                          <m:r>
                            <a:rPr lang="en-US" b="0" i="1" smtClean="0">
                              <a:latin typeface="Cambria Math" panose="02040503050406030204" pitchFamily="18" charset="0"/>
                            </a:rPr>
                            <m:t>1</m:t>
                          </m:r>
                        </m:sub>
                        <m:sup>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𝑢</m:t>
                          </m:r>
                        </m:e>
                        <m:sub>
                          <m:r>
                            <a:rPr lang="en-US" b="0" i="1" smtClean="0">
                              <a:latin typeface="Cambria Math" panose="02040503050406030204" pitchFamily="18" charset="0"/>
                            </a:rPr>
                            <m:t>1</m:t>
                          </m:r>
                        </m:sub>
                        <m:sup>
                          <m:d>
                            <m:dPr>
                              <m:ctrlPr>
                                <a:rPr lang="en-US" b="0" i="1">
                                  <a:latin typeface="Cambria Math" panose="02040503050406030204" pitchFamily="18" charset="0"/>
                                </a:rPr>
                              </m:ctrlPr>
                            </m:dPr>
                            <m:e>
                              <m:r>
                                <a:rPr lang="en-US" b="0" i="1" smtClean="0">
                                  <a:latin typeface="Cambria Math" panose="02040503050406030204" pitchFamily="18" charset="0"/>
                                </a:rPr>
                                <m:t>2</m:t>
                              </m:r>
                            </m:e>
                          </m:d>
                        </m:sup>
                      </m:sSubSup>
                      <m:r>
                        <a:rPr lang="en-IN" i="1">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𝑢</m:t>
                          </m:r>
                        </m:e>
                        <m:sub>
                          <m:r>
                            <a:rPr lang="en-US" b="0" i="1" smtClean="0">
                              <a:latin typeface="Cambria Math" panose="02040503050406030204" pitchFamily="18" charset="0"/>
                            </a:rPr>
                            <m:t>2</m:t>
                          </m:r>
                        </m:sub>
                        <m:sup>
                          <m:d>
                            <m:dPr>
                              <m:ctrlPr>
                                <a:rPr lang="en-US" i="1">
                                  <a:latin typeface="Cambria Math" panose="02040503050406030204" pitchFamily="18" charset="0"/>
                                </a:rPr>
                              </m:ctrlPr>
                            </m:dPr>
                            <m:e>
                              <m:r>
                                <a:rPr lang="en-US" i="1">
                                  <a:latin typeface="Cambria Math" panose="02040503050406030204" pitchFamily="18" charset="0"/>
                                </a:rPr>
                                <m:t>2</m:t>
                              </m:r>
                            </m:e>
                          </m:d>
                        </m:sup>
                      </m:sSubSup>
                      <m:r>
                        <a:rPr lang="en-US" b="0" i="1" smtClean="0">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𝑢</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IN" i="1">
                          <a:latin typeface="Cambria Math" panose="02040503050406030204" pitchFamily="18" charset="0"/>
                          <a:ea typeface="Cambria Math" panose="02040503050406030204" pitchFamily="18" charset="0"/>
                        </a:rPr>
                        <m:t>]</m:t>
                      </m:r>
                    </m:oMath>
                  </m:oMathPara>
                </a14:m>
                <a:endParaRPr lang="en-IN"/>
              </a:p>
            </p:txBody>
          </p:sp>
        </mc:Choice>
        <mc:Fallback xmlns="">
          <p:sp>
            <p:nvSpPr>
              <p:cNvPr id="113" name="TextBox 112">
                <a:extLst>
                  <a:ext uri="{FF2B5EF4-FFF2-40B4-BE49-F238E27FC236}">
                    <a16:creationId xmlns:a16="http://schemas.microsoft.com/office/drawing/2014/main" id="{48DA58A2-BEC7-07AC-FEA2-A5D6563537B9}"/>
                  </a:ext>
                </a:extLst>
              </p:cNvPr>
              <p:cNvSpPr txBox="1">
                <a:spLocks noRot="1" noChangeAspect="1" noMove="1" noResize="1" noEditPoints="1" noAdjustHandles="1" noChangeArrowheads="1" noChangeShapeType="1" noTextEdit="1"/>
              </p:cNvSpPr>
              <p:nvPr/>
            </p:nvSpPr>
            <p:spPr>
              <a:xfrm>
                <a:off x="2004523" y="1740480"/>
                <a:ext cx="3106088" cy="450764"/>
              </a:xfrm>
              <a:prstGeom prst="rect">
                <a:avLst/>
              </a:prstGeom>
              <a:blipFill>
                <a:blip r:embed="rId15"/>
                <a:stretch>
                  <a:fillRect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CEC5B93-9BE7-2799-3B61-330E150E9633}"/>
                  </a:ext>
                </a:extLst>
              </p:cNvPr>
              <p:cNvSpPr txBox="1"/>
              <p:nvPr/>
            </p:nvSpPr>
            <p:spPr>
              <a:xfrm>
                <a:off x="4906828" y="547574"/>
                <a:ext cx="2559989" cy="4385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𝑢</m:t>
                          </m:r>
                        </m:e>
                        <m:sup>
                          <m:r>
                            <a:rPr lang="en-US" i="1">
                              <a:latin typeface="Cambria Math" panose="02040503050406030204" pitchFamily="18" charset="0"/>
                            </a:rPr>
                            <m:t>(</m:t>
                          </m:r>
                          <m:r>
                            <a:rPr lang="en-IN" i="1">
                              <a:latin typeface="Cambria Math" panose="02040503050406030204" pitchFamily="18" charset="0"/>
                            </a:rPr>
                            <m:t>4</m:t>
                          </m:r>
                          <m:r>
                            <a:rPr lang="en-US" i="1">
                              <a:latin typeface="Cambria Math" panose="02040503050406030204" pitchFamily="18" charset="0"/>
                            </a:rPr>
                            <m:t>)</m:t>
                          </m:r>
                        </m:sup>
                      </m:s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𝑢</m:t>
                          </m:r>
                        </m:e>
                        <m:sub>
                          <m:r>
                            <a:rPr lang="en-US" b="0" i="1" smtClean="0">
                              <a:latin typeface="Cambria Math" panose="02040503050406030204" pitchFamily="18" charset="0"/>
                            </a:rPr>
                            <m:t>1</m:t>
                          </m:r>
                        </m:sub>
                        <m:sup>
                          <m:d>
                            <m:dPr>
                              <m:ctrlPr>
                                <a:rPr lang="en-US" b="0" i="1">
                                  <a:latin typeface="Cambria Math" panose="02040503050406030204" pitchFamily="18" charset="0"/>
                                </a:rPr>
                              </m:ctrlPr>
                            </m:dPr>
                            <m:e>
                              <m:r>
                                <a:rPr lang="en-US" b="0" i="1" smtClean="0">
                                  <a:latin typeface="Cambria Math" panose="02040503050406030204" pitchFamily="18" charset="0"/>
                                </a:rPr>
                                <m:t>4</m:t>
                              </m:r>
                            </m:e>
                          </m:d>
                        </m:sup>
                      </m:sSubSup>
                      <m:r>
                        <a:rPr lang="en-IN" i="1">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𝑢</m:t>
                          </m:r>
                        </m:e>
                        <m:sub>
                          <m:r>
                            <a:rPr lang="en-US" b="0" i="1" smtClean="0">
                              <a:latin typeface="Cambria Math" panose="02040503050406030204" pitchFamily="18" charset="0"/>
                            </a:rPr>
                            <m:t>2</m:t>
                          </m:r>
                        </m:sub>
                        <m:sup>
                          <m:d>
                            <m:dPr>
                              <m:ctrlPr>
                                <a:rPr lang="en-US" i="1">
                                  <a:latin typeface="Cambria Math" panose="02040503050406030204" pitchFamily="18" charset="0"/>
                                </a:rPr>
                              </m:ctrlPr>
                            </m:dPr>
                            <m:e>
                              <m:r>
                                <a:rPr lang="en-US" b="0" i="1" smtClean="0">
                                  <a:latin typeface="Cambria Math" panose="02040503050406030204" pitchFamily="18" charset="0"/>
                                </a:rPr>
                                <m:t>4</m:t>
                              </m:r>
                            </m:e>
                          </m:d>
                        </m:sup>
                      </m:sSubSup>
                      <m:r>
                        <a:rPr lang="en-US" b="0" i="1" smtClean="0">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𝑢</m:t>
                          </m:r>
                        </m:e>
                        <m:sub>
                          <m:r>
                            <a:rPr lang="en-US" b="0" i="1" smtClean="0">
                              <a:latin typeface="Cambria Math" panose="02040503050406030204" pitchFamily="18" charset="0"/>
                            </a:rPr>
                            <m:t>2</m:t>
                          </m:r>
                        </m:sub>
                        <m:sup>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sup>
                      </m:sSubSup>
                      <m:r>
                        <a:rPr lang="en-IN" i="1">
                          <a:latin typeface="Cambria Math" panose="02040503050406030204" pitchFamily="18" charset="0"/>
                          <a:ea typeface="Cambria Math" panose="02040503050406030204" pitchFamily="18" charset="0"/>
                        </a:rPr>
                        <m:t>]</m:t>
                      </m:r>
                    </m:oMath>
                  </m:oMathPara>
                </a14:m>
                <a:endParaRPr lang="en-IN"/>
              </a:p>
            </p:txBody>
          </p:sp>
        </mc:Choice>
        <mc:Fallback xmlns="">
          <p:sp>
            <p:nvSpPr>
              <p:cNvPr id="115" name="TextBox 114">
                <a:extLst>
                  <a:ext uri="{FF2B5EF4-FFF2-40B4-BE49-F238E27FC236}">
                    <a16:creationId xmlns:a16="http://schemas.microsoft.com/office/drawing/2014/main" id="{0CEC5B93-9BE7-2799-3B61-330E150E9633}"/>
                  </a:ext>
                </a:extLst>
              </p:cNvPr>
              <p:cNvSpPr txBox="1">
                <a:spLocks noRot="1" noChangeAspect="1" noMove="1" noResize="1" noEditPoints="1" noAdjustHandles="1" noChangeArrowheads="1" noChangeShapeType="1" noTextEdit="1"/>
              </p:cNvSpPr>
              <p:nvPr/>
            </p:nvSpPr>
            <p:spPr>
              <a:xfrm>
                <a:off x="4906828" y="547574"/>
                <a:ext cx="2559989" cy="438518"/>
              </a:xfrm>
              <a:prstGeom prst="rect">
                <a:avLst/>
              </a:prstGeom>
              <a:blipFill>
                <a:blip r:embed="rId16"/>
                <a:stretch>
                  <a:fillRect r="-238" b="-11111"/>
                </a:stretch>
              </a:blipFill>
            </p:spPr>
            <p:txBody>
              <a:bodyPr/>
              <a:lstStyle/>
              <a:p>
                <a:r>
                  <a:rPr lang="en-US">
                    <a:noFill/>
                  </a:rPr>
                  <a:t> </a:t>
                </a:r>
              </a:p>
            </p:txBody>
          </p:sp>
        </mc:Fallback>
      </mc:AlternateContent>
    </p:spTree>
    <p:extLst>
      <p:ext uri="{BB962C8B-B14F-4D97-AF65-F5344CB8AC3E}">
        <p14:creationId xmlns:p14="http://schemas.microsoft.com/office/powerpoint/2010/main" val="1716786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DBE0-0D7C-4081-63A5-A37B228B052A}"/>
              </a:ext>
            </a:extLst>
          </p:cNvPr>
          <p:cNvSpPr>
            <a:spLocks noGrp="1"/>
          </p:cNvSpPr>
          <p:nvPr>
            <p:ph type="title"/>
          </p:nvPr>
        </p:nvSpPr>
        <p:spPr>
          <a:xfrm>
            <a:off x="1066800" y="395087"/>
            <a:ext cx="10058400" cy="1450757"/>
          </a:xfrm>
        </p:spPr>
        <p:txBody>
          <a:bodyPr>
            <a:normAutofit/>
          </a:bodyPr>
          <a:lstStyle/>
          <a:p>
            <a:r>
              <a:rPr lang="en-IN"/>
              <a:t>C)</a:t>
            </a:r>
            <a:r>
              <a:rPr lang="en-IN" sz="4800"/>
              <a:t> Channel Splitting /  Reliability Sequence    </a:t>
            </a:r>
            <a:endParaRPr lang="en-IN"/>
          </a:p>
        </p:txBody>
      </p:sp>
      <p:pic>
        <p:nvPicPr>
          <p:cNvPr id="11" name="Content Placeholder 10">
            <a:extLst>
              <a:ext uri="{FF2B5EF4-FFF2-40B4-BE49-F238E27FC236}">
                <a16:creationId xmlns:a16="http://schemas.microsoft.com/office/drawing/2014/main" id="{8C816F7B-7F1C-655B-731A-329835315D18}"/>
              </a:ext>
            </a:extLst>
          </p:cNvPr>
          <p:cNvPicPr>
            <a:picLocks noGrp="1" noChangeAspect="1"/>
          </p:cNvPicPr>
          <p:nvPr>
            <p:ph idx="1"/>
          </p:nvPr>
        </p:nvPicPr>
        <p:blipFill>
          <a:blip r:embed="rId2"/>
          <a:stretch>
            <a:fillRect/>
          </a:stretch>
        </p:blipFill>
        <p:spPr>
          <a:xfrm>
            <a:off x="1686007" y="2602750"/>
            <a:ext cx="3649490" cy="2600325"/>
          </a:xfrm>
        </p:spPr>
      </p:pic>
      <p:sp>
        <p:nvSpPr>
          <p:cNvPr id="4" name="Slide Number Placeholder 3">
            <a:extLst>
              <a:ext uri="{FF2B5EF4-FFF2-40B4-BE49-F238E27FC236}">
                <a16:creationId xmlns:a16="http://schemas.microsoft.com/office/drawing/2014/main" id="{B3B72184-F038-A206-5718-16C733D611D3}"/>
              </a:ext>
            </a:extLst>
          </p:cNvPr>
          <p:cNvSpPr>
            <a:spLocks noGrp="1"/>
          </p:cNvSpPr>
          <p:nvPr>
            <p:ph type="sldNum" sz="quarter" idx="12"/>
          </p:nvPr>
        </p:nvSpPr>
        <p:spPr/>
        <p:txBody>
          <a:bodyPr/>
          <a:lstStyle/>
          <a:p>
            <a:fld id="{ABD4E5D1-8D28-4922-8246-9644D53432D9}" type="slidenum">
              <a:rPr lang="en-IN" smtClean="0"/>
              <a:t>17</a:t>
            </a:fld>
            <a:endParaRPr lang="en-IN"/>
          </a:p>
        </p:txBody>
      </p:sp>
      <p:pic>
        <p:nvPicPr>
          <p:cNvPr id="15" name="Picture 14">
            <a:extLst>
              <a:ext uri="{FF2B5EF4-FFF2-40B4-BE49-F238E27FC236}">
                <a16:creationId xmlns:a16="http://schemas.microsoft.com/office/drawing/2014/main" id="{823A21E1-8C52-928E-B74A-14558D634150}"/>
              </a:ext>
            </a:extLst>
          </p:cNvPr>
          <p:cNvPicPr>
            <a:picLocks noChangeAspect="1"/>
          </p:cNvPicPr>
          <p:nvPr/>
        </p:nvPicPr>
        <p:blipFill>
          <a:blip r:embed="rId3"/>
          <a:stretch>
            <a:fillRect/>
          </a:stretch>
        </p:blipFill>
        <p:spPr>
          <a:xfrm>
            <a:off x="6973556" y="1871548"/>
            <a:ext cx="3806970" cy="4371740"/>
          </a:xfrm>
          <a:prstGeom prst="rect">
            <a:avLst/>
          </a:prstGeom>
        </p:spPr>
      </p:pic>
      <p:grpSp>
        <p:nvGrpSpPr>
          <p:cNvPr id="16" name="Group 15">
            <a:extLst>
              <a:ext uri="{FF2B5EF4-FFF2-40B4-BE49-F238E27FC236}">
                <a16:creationId xmlns:a16="http://schemas.microsoft.com/office/drawing/2014/main" id="{92D3DD62-DB72-7766-C6B5-D7B7FF0E492E}"/>
              </a:ext>
            </a:extLst>
          </p:cNvPr>
          <p:cNvGrpSpPr/>
          <p:nvPr/>
        </p:nvGrpSpPr>
        <p:grpSpPr>
          <a:xfrm>
            <a:off x="0" y="-14438"/>
            <a:ext cx="12842450" cy="934911"/>
            <a:chOff x="0" y="-14438"/>
            <a:chExt cx="12842450" cy="934911"/>
          </a:xfrm>
        </p:grpSpPr>
        <p:sp>
          <p:nvSpPr>
            <p:cNvPr id="17" name="Right Triangle 16">
              <a:extLst>
                <a:ext uri="{FF2B5EF4-FFF2-40B4-BE49-F238E27FC236}">
                  <a16:creationId xmlns:a16="http://schemas.microsoft.com/office/drawing/2014/main" id="{A1468C8C-4774-DEAD-E431-FB584AB9E514}"/>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A41D0DAB-8667-BF10-3254-9C219166A904}"/>
                </a:ext>
              </a:extLst>
            </p:cNvPr>
            <p:cNvGrpSpPr/>
            <p:nvPr/>
          </p:nvGrpSpPr>
          <p:grpSpPr>
            <a:xfrm>
              <a:off x="0" y="-14438"/>
              <a:ext cx="12842450" cy="739011"/>
              <a:chOff x="0" y="-14438"/>
              <a:chExt cx="12842450" cy="739011"/>
            </a:xfrm>
          </p:grpSpPr>
          <p:sp>
            <p:nvSpPr>
              <p:cNvPr id="19" name="Rectangle 18">
                <a:extLst>
                  <a:ext uri="{FF2B5EF4-FFF2-40B4-BE49-F238E27FC236}">
                    <a16:creationId xmlns:a16="http://schemas.microsoft.com/office/drawing/2014/main" id="{7EF45638-D0A0-0934-70D9-3AA6BA990B67}"/>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7BA85A35-4FEC-64C8-8F77-3F4A63BD7EA1}"/>
                  </a:ext>
                </a:extLst>
              </p:cNvPr>
              <p:cNvSpPr txBox="1"/>
              <p:nvPr/>
            </p:nvSpPr>
            <p:spPr>
              <a:xfrm>
                <a:off x="719580" y="78242"/>
                <a:ext cx="12122870" cy="646331"/>
              </a:xfrm>
              <a:prstGeom prst="rect">
                <a:avLst/>
              </a:prstGeom>
              <a:noFill/>
            </p:spPr>
            <p:txBody>
              <a:bodyPr wrap="square" rtlCol="0">
                <a:spAutoFit/>
              </a:bodyPr>
              <a:lstStyle/>
              <a:p>
                <a:r>
                  <a:rPr lang="en-IN"/>
                  <a:t>2.Encoding/</a:t>
                </a:r>
                <a:r>
                  <a:rPr lang="en-IN" sz="1800"/>
                  <a:t>Channel Splitting and Reliability Sequence    </a:t>
                </a:r>
              </a:p>
              <a:p>
                <a:endParaRPr lang="en-IN"/>
              </a:p>
            </p:txBody>
          </p:sp>
        </p:grpSp>
      </p:grpSp>
      <p:sp>
        <p:nvSpPr>
          <p:cNvPr id="3" name="TextBox 2">
            <a:extLst>
              <a:ext uri="{FF2B5EF4-FFF2-40B4-BE49-F238E27FC236}">
                <a16:creationId xmlns:a16="http://schemas.microsoft.com/office/drawing/2014/main" id="{9818347E-8BD7-760F-8CB3-673036998BB7}"/>
              </a:ext>
            </a:extLst>
          </p:cNvPr>
          <p:cNvSpPr txBox="1"/>
          <p:nvPr/>
        </p:nvSpPr>
        <p:spPr>
          <a:xfrm>
            <a:off x="1687733" y="5490104"/>
            <a:ext cx="43193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MR12"/>
                <a:ea typeface="Calibri"/>
                <a:cs typeface="Calibri"/>
              </a:rPr>
              <a:t>Here R represents the bit reversal of </a:t>
            </a:r>
            <a:r>
              <a:rPr lang="en-US">
                <a:latin typeface="CMR12"/>
                <a:ea typeface="Calibri"/>
                <a:cs typeface="Calibri"/>
              </a:rPr>
              <a:t>message with permutation </a:t>
            </a:r>
            <a:r>
              <a:rPr lang="en-US" dirty="0">
                <a:latin typeface="CMR12"/>
                <a:ea typeface="Calibri"/>
                <a:cs typeface="Calibri"/>
              </a:rPr>
              <a:t>blocks</a:t>
            </a:r>
            <a:endParaRPr lang="en-US" dirty="0">
              <a:latin typeface="CMR12"/>
            </a:endParaRPr>
          </a:p>
        </p:txBody>
      </p:sp>
    </p:spTree>
    <p:extLst>
      <p:ext uri="{BB962C8B-B14F-4D97-AF65-F5344CB8AC3E}">
        <p14:creationId xmlns:p14="http://schemas.microsoft.com/office/powerpoint/2010/main" val="1800815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8367D1-ED81-8331-D700-82B81F271E0C}"/>
              </a:ext>
            </a:extLst>
          </p:cNvPr>
          <p:cNvSpPr>
            <a:spLocks noGrp="1"/>
          </p:cNvSpPr>
          <p:nvPr>
            <p:ph type="sldNum" sz="quarter" idx="12"/>
          </p:nvPr>
        </p:nvSpPr>
        <p:spPr/>
        <p:txBody>
          <a:bodyPr/>
          <a:lstStyle/>
          <a:p>
            <a:fld id="{ABD4E5D1-8D28-4922-8246-9644D53432D9}" type="slidenum">
              <a:rPr lang="en-IN" smtClean="0"/>
              <a:t>18</a:t>
            </a:fld>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D0D130A-AC08-E5C0-F1A9-F93E6B326C35}"/>
                  </a:ext>
                </a:extLst>
              </p:cNvPr>
              <p:cNvSpPr txBox="1"/>
              <p:nvPr/>
            </p:nvSpPr>
            <p:spPr>
              <a:xfrm>
                <a:off x="457200" y="839972"/>
                <a:ext cx="11196084" cy="258532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IN"/>
                  <a:t>Let, erasure probability of channel is equal to </a:t>
                </a:r>
                <a14:m>
                  <m:oMath xmlns:m="http://schemas.openxmlformats.org/officeDocument/2006/math">
                    <m:r>
                      <a:rPr lang="en-IN" b="0" i="1" smtClean="0">
                        <a:latin typeface="Cambria Math" panose="02040503050406030204" pitchFamily="18" charset="0"/>
                      </a:rPr>
                      <m:t>𝑝</m:t>
                    </m:r>
                  </m:oMath>
                </a14:m>
                <a:r>
                  <a:rPr lang="en-IN"/>
                  <a:t>. Then, we start splitting the channels, some of which are good, others are bad.</a:t>
                </a:r>
              </a:p>
              <a:p>
                <a:pPr marL="285750" indent="-285750">
                  <a:buClr>
                    <a:schemeClr val="accent1"/>
                  </a:buClr>
                  <a:buFont typeface="Arial" panose="020B0604020202020204" pitchFamily="34" charset="0"/>
                  <a:buChar char="•"/>
                </a:pPr>
                <a:r>
                  <a:rPr lang="en-IN"/>
                  <a:t>The good channel has the error probability as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𝑝</m:t>
                        </m:r>
                      </m:e>
                      <m:sup>
                        <m:r>
                          <a:rPr lang="en-IN" b="0" i="1" smtClean="0">
                            <a:latin typeface="Cambria Math" panose="02040503050406030204" pitchFamily="18" charset="0"/>
                          </a:rPr>
                          <m:t>2</m:t>
                        </m:r>
                      </m:sup>
                    </m:sSup>
                    <m:r>
                      <a:rPr lang="en-IN" b="0" i="1" smtClean="0">
                        <a:latin typeface="Cambria Math" panose="02040503050406030204" pitchFamily="18" charset="0"/>
                      </a:rPr>
                      <m:t> </m:t>
                    </m:r>
                  </m:oMath>
                </a14:m>
                <a:r>
                  <a:rPr lang="en-IN"/>
                  <a:t>(when both the bits are erased)</a:t>
                </a:r>
              </a:p>
              <a:p>
                <a:pPr marL="285750" indent="-285750">
                  <a:buClr>
                    <a:schemeClr val="accent1"/>
                  </a:buClr>
                  <a:buFont typeface="Arial" panose="020B0604020202020204" pitchFamily="34" charset="0"/>
                  <a:buChar char="•"/>
                </a:pPr>
                <a:r>
                  <a:rPr lang="en-IN"/>
                  <a:t>This is because only when both bits are set as e, we can say with most certainty that previous bits of this channel was e.</a:t>
                </a:r>
              </a:p>
              <a:p>
                <a:pPr marL="285750" indent="-285750">
                  <a:buClr>
                    <a:schemeClr val="accent1"/>
                  </a:buClr>
                  <a:buFont typeface="Arial" panose="020B0604020202020204" pitchFamily="34" charset="0"/>
                  <a:buChar char="•"/>
                </a:pPr>
                <a:r>
                  <a:rPr lang="en-IN"/>
                  <a:t>Similarly, for a good channel at least 1 bit in error is what creates confusion and makes the channel bad.</a:t>
                </a:r>
              </a:p>
              <a:p>
                <a:pPr marL="285750" indent="-285750">
                  <a:buClr>
                    <a:schemeClr val="accent1"/>
                  </a:buClr>
                  <a:buFont typeface="Arial" panose="020B0604020202020204" pitchFamily="34" charset="0"/>
                  <a:buChar char="•"/>
                </a:pPr>
                <a:r>
                  <a:rPr lang="en-IN"/>
                  <a:t>So for this channel probability of error is given as </a:t>
                </a:r>
                <a14:m>
                  <m:oMath xmlns:m="http://schemas.openxmlformats.org/officeDocument/2006/math">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d>
                          <m:dPr>
                            <m:ctrlPr>
                              <a:rPr lang="en-IN" b="0" i="1" smtClean="0">
                                <a:latin typeface="Cambria Math" panose="02040503050406030204" pitchFamily="18" charset="0"/>
                              </a:rPr>
                            </m:ctrlPr>
                          </m:dPr>
                          <m:e>
                            <m:r>
                              <a:rPr lang="en-IN" b="0" i="1" smtClean="0">
                                <a:latin typeface="Cambria Math" panose="02040503050406030204" pitchFamily="18" charset="0"/>
                              </a:rPr>
                              <m:t>1−</m:t>
                            </m:r>
                            <m:r>
                              <a:rPr lang="en-IN" b="0" i="1" smtClean="0">
                                <a:latin typeface="Cambria Math" panose="02040503050406030204" pitchFamily="18" charset="0"/>
                              </a:rPr>
                              <m:t>𝑝</m:t>
                            </m:r>
                          </m:e>
                        </m:d>
                      </m:e>
                      <m:sup>
                        <m:r>
                          <a:rPr lang="en-IN" b="0" i="1" smtClean="0">
                            <a:latin typeface="Cambria Math" panose="02040503050406030204" pitchFamily="18" charset="0"/>
                          </a:rPr>
                          <m:t>2</m:t>
                        </m:r>
                      </m:sup>
                    </m:sSup>
                    <m:r>
                      <a:rPr lang="en-IN" b="0" i="1" smtClean="0">
                        <a:latin typeface="Cambria Math" panose="02040503050406030204" pitchFamily="18" charset="0"/>
                      </a:rPr>
                      <m:t>=2</m:t>
                    </m:r>
                    <m:r>
                      <a:rPr lang="en-IN" b="0" i="1" smtClean="0">
                        <a:latin typeface="Cambria Math" panose="02040503050406030204" pitchFamily="18" charset="0"/>
                      </a:rPr>
                      <m:t>𝑝</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𝑝</m:t>
                        </m:r>
                      </m:e>
                      <m:sup>
                        <m:r>
                          <a:rPr lang="en-IN" b="0" i="1" smtClean="0">
                            <a:latin typeface="Cambria Math" panose="02040503050406030204" pitchFamily="18" charset="0"/>
                          </a:rPr>
                          <m:t>2</m:t>
                        </m:r>
                      </m:sup>
                    </m:sSup>
                  </m:oMath>
                </a14:m>
                <a:endParaRPr lang="en-IN" b="0"/>
              </a:p>
              <a:p>
                <a:pPr marL="285750" indent="-285750">
                  <a:buClr>
                    <a:schemeClr val="accent1"/>
                  </a:buClr>
                  <a:buFont typeface="Arial" panose="020B0604020202020204" pitchFamily="34" charset="0"/>
                  <a:buChar char="•"/>
                </a:pPr>
                <a:r>
                  <a:rPr lang="en-IN"/>
                  <a:t>In the same way, we can recursively derive the probability of error of each channels after splitting and form a tree  given below: </a:t>
                </a:r>
              </a:p>
            </p:txBody>
          </p:sp>
        </mc:Choice>
        <mc:Fallback xmlns="">
          <p:sp>
            <p:nvSpPr>
              <p:cNvPr id="8" name="TextBox 7">
                <a:extLst>
                  <a:ext uri="{FF2B5EF4-FFF2-40B4-BE49-F238E27FC236}">
                    <a16:creationId xmlns:a16="http://schemas.microsoft.com/office/drawing/2014/main" id="{9D0D130A-AC08-E5C0-F1A9-F93E6B326C35}"/>
                  </a:ext>
                </a:extLst>
              </p:cNvPr>
              <p:cNvSpPr txBox="1">
                <a:spLocks noRot="1" noChangeAspect="1" noMove="1" noResize="1" noEditPoints="1" noAdjustHandles="1" noChangeArrowheads="1" noChangeShapeType="1" noTextEdit="1"/>
              </p:cNvSpPr>
              <p:nvPr/>
            </p:nvSpPr>
            <p:spPr>
              <a:xfrm>
                <a:off x="457200" y="839972"/>
                <a:ext cx="11196084" cy="2585323"/>
              </a:xfrm>
              <a:prstGeom prst="rect">
                <a:avLst/>
              </a:prstGeom>
              <a:blipFill>
                <a:blip r:embed="rId2"/>
                <a:stretch>
                  <a:fillRect l="-327" t="-1415" b="-283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CF592C7-6CE1-E774-DF74-D182C83603FE}"/>
              </a:ext>
            </a:extLst>
          </p:cNvPr>
          <p:cNvPicPr>
            <a:picLocks noChangeAspect="1"/>
          </p:cNvPicPr>
          <p:nvPr/>
        </p:nvPicPr>
        <p:blipFill>
          <a:blip r:embed="rId3"/>
          <a:stretch>
            <a:fillRect/>
          </a:stretch>
        </p:blipFill>
        <p:spPr>
          <a:xfrm>
            <a:off x="3104708" y="3271176"/>
            <a:ext cx="6198781" cy="3001625"/>
          </a:xfrm>
          <a:prstGeom prst="rect">
            <a:avLst/>
          </a:prstGeom>
        </p:spPr>
      </p:pic>
      <p:grpSp>
        <p:nvGrpSpPr>
          <p:cNvPr id="16" name="Group 15">
            <a:extLst>
              <a:ext uri="{FF2B5EF4-FFF2-40B4-BE49-F238E27FC236}">
                <a16:creationId xmlns:a16="http://schemas.microsoft.com/office/drawing/2014/main" id="{931DDB8D-7901-16BA-01A1-A62576B7E1C2}"/>
              </a:ext>
            </a:extLst>
          </p:cNvPr>
          <p:cNvGrpSpPr/>
          <p:nvPr/>
        </p:nvGrpSpPr>
        <p:grpSpPr>
          <a:xfrm>
            <a:off x="0" y="-14438"/>
            <a:ext cx="12842450" cy="934911"/>
            <a:chOff x="0" y="-14438"/>
            <a:chExt cx="12842450" cy="934911"/>
          </a:xfrm>
        </p:grpSpPr>
        <p:sp>
          <p:nvSpPr>
            <p:cNvPr id="17" name="Right Triangle 16">
              <a:extLst>
                <a:ext uri="{FF2B5EF4-FFF2-40B4-BE49-F238E27FC236}">
                  <a16:creationId xmlns:a16="http://schemas.microsoft.com/office/drawing/2014/main" id="{7484EE3A-FD48-98DA-2F4D-87AF5EF17DDB}"/>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0CCE87C1-58DC-EC1B-EAFC-B87FDBC10170}"/>
                </a:ext>
              </a:extLst>
            </p:cNvPr>
            <p:cNvGrpSpPr/>
            <p:nvPr/>
          </p:nvGrpSpPr>
          <p:grpSpPr>
            <a:xfrm>
              <a:off x="0" y="-14438"/>
              <a:ext cx="12842450" cy="739011"/>
              <a:chOff x="0" y="-14438"/>
              <a:chExt cx="12842450" cy="739011"/>
            </a:xfrm>
          </p:grpSpPr>
          <p:sp>
            <p:nvSpPr>
              <p:cNvPr id="19" name="Rectangle 18">
                <a:extLst>
                  <a:ext uri="{FF2B5EF4-FFF2-40B4-BE49-F238E27FC236}">
                    <a16:creationId xmlns:a16="http://schemas.microsoft.com/office/drawing/2014/main" id="{EB39D906-523A-3FAB-495E-114C399BABE2}"/>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9FF80FE-9780-B38B-7943-CF3CE6CA9FD1}"/>
                  </a:ext>
                </a:extLst>
              </p:cNvPr>
              <p:cNvSpPr txBox="1"/>
              <p:nvPr/>
            </p:nvSpPr>
            <p:spPr>
              <a:xfrm>
                <a:off x="719580" y="78242"/>
                <a:ext cx="12122870" cy="646331"/>
              </a:xfrm>
              <a:prstGeom prst="rect">
                <a:avLst/>
              </a:prstGeom>
              <a:noFill/>
            </p:spPr>
            <p:txBody>
              <a:bodyPr wrap="square" rtlCol="0">
                <a:spAutoFit/>
              </a:bodyPr>
              <a:lstStyle/>
              <a:p>
                <a:r>
                  <a:rPr lang="en-IN"/>
                  <a:t>2.Encoding/</a:t>
                </a:r>
                <a:r>
                  <a:rPr lang="en-IN" sz="1800"/>
                  <a:t>Channel Splitting and Reliability Sequence    </a:t>
                </a:r>
              </a:p>
              <a:p>
                <a:endParaRPr lang="en-IN"/>
              </a:p>
            </p:txBody>
          </p:sp>
        </p:grpSp>
      </p:grpSp>
    </p:spTree>
    <p:extLst>
      <p:ext uri="{BB962C8B-B14F-4D97-AF65-F5344CB8AC3E}">
        <p14:creationId xmlns:p14="http://schemas.microsoft.com/office/powerpoint/2010/main" val="3653108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B1FDA-7A2C-B62E-3E7C-C861ACCB54B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FB12E0-FD56-C00A-382C-FABE7B082D57}"/>
              </a:ext>
            </a:extLst>
          </p:cNvPr>
          <p:cNvSpPr>
            <a:spLocks noGrp="1"/>
          </p:cNvSpPr>
          <p:nvPr>
            <p:ph type="sldNum" sz="quarter" idx="12"/>
          </p:nvPr>
        </p:nvSpPr>
        <p:spPr/>
        <p:txBody>
          <a:bodyPr/>
          <a:lstStyle/>
          <a:p>
            <a:fld id="{ABD4E5D1-8D28-4922-8246-9644D53432D9}" type="slidenum">
              <a:rPr lang="en-IN" smtClean="0"/>
              <a:t>19</a:t>
            </a:fld>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6FA1BF-69F9-7F98-4024-1168B8A52520}"/>
                  </a:ext>
                </a:extLst>
              </p:cNvPr>
              <p:cNvSpPr txBox="1"/>
              <p:nvPr/>
            </p:nvSpPr>
            <p:spPr>
              <a:xfrm>
                <a:off x="457200" y="839972"/>
                <a:ext cx="11196084" cy="286232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IN"/>
                  <a:t>We can clearly observe, that as we go down the depth of the tree, the error probability of the split channels grows further and further apart. </a:t>
                </a:r>
              </a:p>
              <a:p>
                <a:pPr marL="285750" indent="-285750">
                  <a:buClr>
                    <a:schemeClr val="accent1"/>
                  </a:buClr>
                  <a:buFont typeface="Arial" panose="020B0604020202020204" pitchFamily="34" charset="0"/>
                  <a:buChar char="•"/>
                </a:pPr>
                <a:r>
                  <a:rPr lang="en-IN"/>
                  <a:t>Moreover, as the depth tends to infinity, the good channels have their erasure probability tending to 0, and the bad ones have theirs tending to 1. </a:t>
                </a:r>
              </a:p>
              <a:p>
                <a:pPr marL="285750" indent="-285750">
                  <a:buClr>
                    <a:schemeClr val="accent1"/>
                  </a:buClr>
                  <a:buFont typeface="Arial" panose="020B0604020202020204" pitchFamily="34" charset="0"/>
                  <a:buChar char="•"/>
                </a:pPr>
                <a:r>
                  <a:rPr lang="en-IN"/>
                  <a:t>This is the exact concept of the Matthew Effect. </a:t>
                </a:r>
                <a:r>
                  <a:rPr lang="en-US"/>
                  <a:t>The phenomenon where "good" channels become better and "bad" channels become worse as the polarization process progresses.</a:t>
                </a:r>
              </a:p>
              <a:p>
                <a:pPr marL="285750" indent="-285750">
                  <a:buClr>
                    <a:schemeClr val="accent1"/>
                  </a:buClr>
                  <a:buFont typeface="Arial" panose="020B0604020202020204" pitchFamily="34" charset="0"/>
                  <a:buChar char="•"/>
                </a:pPr>
                <a:r>
                  <a:rPr lang="en-US"/>
                  <a:t>After the tree has reached the depth of </a:t>
                </a:r>
                <a14:m>
                  <m:oMath xmlns:m="http://schemas.openxmlformats.org/officeDocument/2006/math">
                    <m:r>
                      <a:rPr lang="en-IN" b="0" i="1" smtClean="0">
                        <a:latin typeface="Cambria Math" panose="02040503050406030204" pitchFamily="18" charset="0"/>
                      </a:rPr>
                      <m:t>𝑛</m:t>
                    </m:r>
                  </m:oMath>
                </a14:m>
                <a:r>
                  <a:rPr lang="en-US"/>
                  <a:t>, we get </a:t>
                </a:r>
                <a14:m>
                  <m:oMath xmlns:m="http://schemas.openxmlformats.org/officeDocument/2006/math">
                    <m:r>
                      <m:rPr>
                        <m:sty m:val="p"/>
                      </m:rPr>
                      <a:rPr lang="en-IN" b="0" i="0" smtClean="0">
                        <a:latin typeface="Cambria Math" panose="02040503050406030204" pitchFamily="18" charset="0"/>
                      </a:rPr>
                      <m:t>N</m:t>
                    </m:r>
                    <m:r>
                      <a:rPr lang="en-IN" b="0" i="0" smtClean="0">
                        <a:latin typeface="Cambria Math" panose="02040503050406030204" pitchFamily="18" charset="0"/>
                      </a:rPr>
                      <m:t>=</m:t>
                    </m:r>
                    <m:r>
                      <a:rPr lang="en-IN" b="0" i="1" smtClean="0">
                        <a:latin typeface="Cambria Math" panose="02040503050406030204" pitchFamily="18" charset="0"/>
                      </a:rPr>
                      <m:t>2^</m:t>
                    </m:r>
                    <m:r>
                      <a:rPr lang="en-IN" b="0" i="1" smtClean="0">
                        <a:latin typeface="Cambria Math" panose="02040503050406030204" pitchFamily="18" charset="0"/>
                      </a:rPr>
                      <m:t>𝑛</m:t>
                    </m:r>
                  </m:oMath>
                </a14:m>
                <a:r>
                  <a:rPr lang="en-IN"/>
                  <a:t> channels with varying reliabilities. </a:t>
                </a:r>
              </a:p>
              <a:p>
                <a:pPr marL="285750" indent="-285750">
                  <a:buClr>
                    <a:schemeClr val="accent1"/>
                  </a:buClr>
                  <a:buFont typeface="Arial" panose="020B0604020202020204" pitchFamily="34" charset="0"/>
                  <a:buChar char="•"/>
                </a:pPr>
                <a:endParaRPr lang="en-IN"/>
              </a:p>
              <a:p>
                <a:pPr marL="285750" indent="-285750">
                  <a:buClr>
                    <a:schemeClr val="accent1"/>
                  </a:buClr>
                  <a:buFont typeface="Arial" panose="020B0604020202020204" pitchFamily="34" charset="0"/>
                  <a:buChar char="•"/>
                </a:pPr>
                <a:r>
                  <a:rPr lang="en-IN"/>
                  <a:t>For encoding, we will arrange these channels according to their reliabilities from worst to best giving us the Reliability Sequence. The reliability sequence for a few different N are given below:</a:t>
                </a:r>
              </a:p>
            </p:txBody>
          </p:sp>
        </mc:Choice>
        <mc:Fallback xmlns="">
          <p:sp>
            <p:nvSpPr>
              <p:cNvPr id="8" name="TextBox 7">
                <a:extLst>
                  <a:ext uri="{FF2B5EF4-FFF2-40B4-BE49-F238E27FC236}">
                    <a16:creationId xmlns:a16="http://schemas.microsoft.com/office/drawing/2014/main" id="{176FA1BF-69F9-7F98-4024-1168B8A52520}"/>
                  </a:ext>
                </a:extLst>
              </p:cNvPr>
              <p:cNvSpPr txBox="1">
                <a:spLocks noRot="1" noChangeAspect="1" noMove="1" noResize="1" noEditPoints="1" noAdjustHandles="1" noChangeArrowheads="1" noChangeShapeType="1" noTextEdit="1"/>
              </p:cNvSpPr>
              <p:nvPr/>
            </p:nvSpPr>
            <p:spPr>
              <a:xfrm>
                <a:off x="457200" y="839972"/>
                <a:ext cx="11196084" cy="2862322"/>
              </a:xfrm>
              <a:prstGeom prst="rect">
                <a:avLst/>
              </a:prstGeom>
              <a:blipFill>
                <a:blip r:embed="rId2"/>
                <a:stretch>
                  <a:fillRect l="-327" t="-1279" r="-599" b="-255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1EBD6EC-EBBE-2307-7F8F-4A65DE0C3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16" y="3702294"/>
            <a:ext cx="7650236" cy="2454189"/>
          </a:xfrm>
          <a:prstGeom prst="rect">
            <a:avLst/>
          </a:prstGeom>
        </p:spPr>
      </p:pic>
      <p:grpSp>
        <p:nvGrpSpPr>
          <p:cNvPr id="17" name="Group 16">
            <a:extLst>
              <a:ext uri="{FF2B5EF4-FFF2-40B4-BE49-F238E27FC236}">
                <a16:creationId xmlns:a16="http://schemas.microsoft.com/office/drawing/2014/main" id="{27BEB29E-0231-9922-DDE7-688DF66B7260}"/>
              </a:ext>
            </a:extLst>
          </p:cNvPr>
          <p:cNvGrpSpPr/>
          <p:nvPr/>
        </p:nvGrpSpPr>
        <p:grpSpPr>
          <a:xfrm>
            <a:off x="0" y="-14438"/>
            <a:ext cx="12842450" cy="934911"/>
            <a:chOff x="0" y="-14438"/>
            <a:chExt cx="12842450" cy="934911"/>
          </a:xfrm>
        </p:grpSpPr>
        <p:sp>
          <p:nvSpPr>
            <p:cNvPr id="18" name="Right Triangle 17">
              <a:extLst>
                <a:ext uri="{FF2B5EF4-FFF2-40B4-BE49-F238E27FC236}">
                  <a16:creationId xmlns:a16="http://schemas.microsoft.com/office/drawing/2014/main" id="{19E4002F-B252-B6BA-D135-5404E3957E12}"/>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7CEFE18B-6A81-2CA7-9352-6D788AC160DA}"/>
                </a:ext>
              </a:extLst>
            </p:cNvPr>
            <p:cNvGrpSpPr/>
            <p:nvPr/>
          </p:nvGrpSpPr>
          <p:grpSpPr>
            <a:xfrm>
              <a:off x="0" y="-14438"/>
              <a:ext cx="12842450" cy="739011"/>
              <a:chOff x="0" y="-14438"/>
              <a:chExt cx="12842450" cy="739011"/>
            </a:xfrm>
          </p:grpSpPr>
          <p:sp>
            <p:nvSpPr>
              <p:cNvPr id="20" name="Rectangle 19">
                <a:extLst>
                  <a:ext uri="{FF2B5EF4-FFF2-40B4-BE49-F238E27FC236}">
                    <a16:creationId xmlns:a16="http://schemas.microsoft.com/office/drawing/2014/main" id="{68AC1410-3C74-9847-8BF8-C971E7A61622}"/>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62870DCC-5153-7CED-860B-3909FBFD6A7D}"/>
                  </a:ext>
                </a:extLst>
              </p:cNvPr>
              <p:cNvSpPr txBox="1"/>
              <p:nvPr/>
            </p:nvSpPr>
            <p:spPr>
              <a:xfrm>
                <a:off x="719580" y="78242"/>
                <a:ext cx="12122870" cy="646331"/>
              </a:xfrm>
              <a:prstGeom prst="rect">
                <a:avLst/>
              </a:prstGeom>
              <a:noFill/>
            </p:spPr>
            <p:txBody>
              <a:bodyPr wrap="square" rtlCol="0">
                <a:spAutoFit/>
              </a:bodyPr>
              <a:lstStyle/>
              <a:p>
                <a:r>
                  <a:rPr lang="en-IN"/>
                  <a:t>2.Encoding/</a:t>
                </a:r>
                <a:r>
                  <a:rPr lang="en-IN" sz="1800"/>
                  <a:t>Channel Splitting and Reliability Sequence    </a:t>
                </a:r>
              </a:p>
              <a:p>
                <a:endParaRPr lang="en-IN"/>
              </a:p>
            </p:txBody>
          </p:sp>
        </p:grpSp>
      </p:grpSp>
    </p:spTree>
    <p:extLst>
      <p:ext uri="{BB962C8B-B14F-4D97-AF65-F5344CB8AC3E}">
        <p14:creationId xmlns:p14="http://schemas.microsoft.com/office/powerpoint/2010/main" val="1438221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25DD-53B8-7BCE-BE71-F61B16BB91B8}"/>
              </a:ext>
            </a:extLst>
          </p:cNvPr>
          <p:cNvSpPr>
            <a:spLocks noGrp="1"/>
          </p:cNvSpPr>
          <p:nvPr>
            <p:ph type="title"/>
          </p:nvPr>
        </p:nvSpPr>
        <p:spPr/>
        <p:txBody>
          <a:bodyPr/>
          <a:lstStyle/>
          <a:p>
            <a:r>
              <a:rPr lang="en-IN"/>
              <a:t>Honour Code</a:t>
            </a:r>
          </a:p>
        </p:txBody>
      </p:sp>
      <p:sp>
        <p:nvSpPr>
          <p:cNvPr id="3" name="Content Placeholder 2">
            <a:extLst>
              <a:ext uri="{FF2B5EF4-FFF2-40B4-BE49-F238E27FC236}">
                <a16:creationId xmlns:a16="http://schemas.microsoft.com/office/drawing/2014/main" id="{1A8741A5-9472-ABCD-516C-5AABB9BEA235}"/>
              </a:ext>
            </a:extLst>
          </p:cNvPr>
          <p:cNvSpPr>
            <a:spLocks noGrp="1"/>
          </p:cNvSpPr>
          <p:nvPr>
            <p:ph idx="1"/>
          </p:nvPr>
        </p:nvSpPr>
        <p:spPr/>
        <p:txBody>
          <a:bodyPr vert="horz" lIns="0" tIns="45720" rIns="0" bIns="45720" rtlCol="0" anchor="t">
            <a:normAutofit/>
          </a:bodyPr>
          <a:lstStyle/>
          <a:p>
            <a:r>
              <a:rPr lang="en-US"/>
              <a:t>We declare that </a:t>
            </a:r>
          </a:p>
          <a:p>
            <a:r>
              <a:rPr lang="en-US"/>
              <a:t>~The work that we are presenting is our own work. </a:t>
            </a:r>
            <a:endParaRPr lang="en-US">
              <a:ea typeface="Calibri"/>
              <a:cs typeface="Calibri"/>
            </a:endParaRPr>
          </a:p>
          <a:p>
            <a:r>
              <a:rPr lang="en-US"/>
              <a:t>~ We have not copied the work (the code, the results, etc.) that someone else has done. </a:t>
            </a:r>
            <a:endParaRPr lang="en-US">
              <a:ea typeface="Calibri"/>
              <a:cs typeface="Calibri"/>
            </a:endParaRPr>
          </a:p>
          <a:p>
            <a:r>
              <a:rPr lang="en-US"/>
              <a:t>~ Concepts, understanding and insights we will be describing are our own. </a:t>
            </a:r>
            <a:endParaRPr lang="en-US">
              <a:ea typeface="Calibri"/>
              <a:cs typeface="Calibri"/>
            </a:endParaRPr>
          </a:p>
          <a:p>
            <a:r>
              <a:rPr lang="en-US"/>
              <a:t>~ We make this pledge truthfully. We know that violation of this solemn pledge can carry grave consequences.</a:t>
            </a:r>
            <a:endParaRPr lang="en-IN"/>
          </a:p>
        </p:txBody>
      </p:sp>
      <p:sp>
        <p:nvSpPr>
          <p:cNvPr id="5" name="Slide Number Placeholder 4">
            <a:extLst>
              <a:ext uri="{FF2B5EF4-FFF2-40B4-BE49-F238E27FC236}">
                <a16:creationId xmlns:a16="http://schemas.microsoft.com/office/drawing/2014/main" id="{8ECF8155-5217-4276-8760-2DE0084E55D5}"/>
              </a:ext>
            </a:extLst>
          </p:cNvPr>
          <p:cNvSpPr>
            <a:spLocks noGrp="1"/>
          </p:cNvSpPr>
          <p:nvPr>
            <p:ph type="sldNum" sz="quarter" idx="12"/>
          </p:nvPr>
        </p:nvSpPr>
        <p:spPr/>
        <p:txBody>
          <a:bodyPr/>
          <a:lstStyle/>
          <a:p>
            <a:fld id="{ABD4E5D1-8D28-4922-8246-9644D53432D9}" type="slidenum">
              <a:rPr lang="en-IN" smtClean="0"/>
              <a:t>2</a:t>
            </a:fld>
            <a:endParaRPr lang="en-IN"/>
          </a:p>
        </p:txBody>
      </p:sp>
      <p:sp>
        <p:nvSpPr>
          <p:cNvPr id="4" name="Right Triangle 3">
            <a:extLst>
              <a:ext uri="{FF2B5EF4-FFF2-40B4-BE49-F238E27FC236}">
                <a16:creationId xmlns:a16="http://schemas.microsoft.com/office/drawing/2014/main" id="{A74B718B-2298-687F-E537-EA29D0231513}"/>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1543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16DD83-37E2-B38C-5B68-2FC287C5B1C2}"/>
              </a:ext>
            </a:extLst>
          </p:cNvPr>
          <p:cNvSpPr>
            <a:spLocks noGrp="1"/>
          </p:cNvSpPr>
          <p:nvPr>
            <p:ph type="sldNum" sz="quarter" idx="12"/>
          </p:nvPr>
        </p:nvSpPr>
        <p:spPr/>
        <p:txBody>
          <a:bodyPr/>
          <a:lstStyle/>
          <a:p>
            <a:fld id="{ABD4E5D1-8D28-4922-8246-9644D53432D9}" type="slidenum">
              <a:rPr lang="en-IN" smtClean="0"/>
              <a:t>20</a:t>
            </a:fld>
            <a:endParaRPr lang="en-IN"/>
          </a:p>
        </p:txBody>
      </p:sp>
      <p:sp>
        <p:nvSpPr>
          <p:cNvPr id="4" name="Title 1">
            <a:extLst>
              <a:ext uri="{FF2B5EF4-FFF2-40B4-BE49-F238E27FC236}">
                <a16:creationId xmlns:a16="http://schemas.microsoft.com/office/drawing/2014/main" id="{4F1285D2-54AD-CCEE-17A7-5E4CCF10DFB7}"/>
              </a:ext>
            </a:extLst>
          </p:cNvPr>
          <p:cNvSpPr txBox="1">
            <a:spLocks/>
          </p:cNvSpPr>
          <p:nvPr/>
        </p:nvSpPr>
        <p:spPr>
          <a:xfrm>
            <a:off x="455596" y="781234"/>
            <a:ext cx="10111873" cy="929390"/>
          </a:xfrm>
          <a:prstGeom prst="rect">
            <a:avLst/>
          </a:prstGeom>
        </p:spPr>
        <p:txBody>
          <a:bodyPr lIns="91440" tIns="45720" rIns="91440" bIns="45720" anchor="t"/>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a:t>D)  </a:t>
            </a:r>
            <a:r>
              <a:rPr lang="en-IN" sz="4400">
                <a:latin typeface="Calibri"/>
                <a:ea typeface="Calibri"/>
                <a:cs typeface="Calibri"/>
              </a:rPr>
              <a:t>Bhattacharyya Parameter</a:t>
            </a:r>
            <a:r>
              <a:rPr lang="en-IN"/>
              <a:t>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E21604-1CC4-173A-8FC4-7A303EDCC897}"/>
                  </a:ext>
                </a:extLst>
              </p:cNvPr>
              <p:cNvSpPr txBox="1"/>
              <p:nvPr/>
            </p:nvSpPr>
            <p:spPr>
              <a:xfrm>
                <a:off x="1031891" y="1561728"/>
                <a:ext cx="9668042" cy="4476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In essence, the Bhattacharyya parameter is a "confusion" parameter and for it is defined as </a:t>
                </a:r>
                <a:endParaRPr lang="en-US"/>
              </a:p>
              <a:p>
                <a:r>
                  <a:rPr lang="en-US">
                    <a:ea typeface="Calibri"/>
                    <a:cs typeface="Calibri"/>
                  </a:rPr>
                  <a:t>         (For BEC) </a:t>
                </a:r>
                <a:endParaRPr lang="en-IN"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𝑍</m:t>
                      </m:r>
                      <m:d>
                        <m:dPr>
                          <m:ctrlPr>
                            <a:rPr lang="en-US" sz="2000" i="1" smtClean="0">
                              <a:solidFill>
                                <a:srgbClr val="836967"/>
                              </a:solidFill>
                              <a:latin typeface="Cambria Math" panose="02040503050406030204" pitchFamily="18" charset="0"/>
                            </a:rPr>
                          </m:ctrlPr>
                        </m:dPr>
                        <m:e>
                          <m:r>
                            <a:rPr lang="en-US" sz="2000" i="1" smtClean="0">
                              <a:latin typeface="Cambria Math" panose="02040503050406030204" pitchFamily="18" charset="0"/>
                            </a:rPr>
                            <m:t>𝑊</m:t>
                          </m:r>
                        </m:e>
                      </m:d>
                      <m:r>
                        <a:rPr lang="en-US" sz="2000" i="1" smtClean="0">
                          <a:latin typeface="Cambria Math" panose="02040503050406030204" pitchFamily="18" charset="0"/>
                        </a:rPr>
                        <m:t>=</m:t>
                      </m:r>
                      <m:nary>
                        <m:naryPr>
                          <m:chr m:val="∑"/>
                          <m:limLoc m:val="undOvr"/>
                          <m:grow m:val="on"/>
                          <m:supHide m:val="on"/>
                          <m:ctrlPr>
                            <a:rPr lang="en-US" sz="2000" i="1" smtClean="0">
                              <a:latin typeface="Cambria Math" panose="02040503050406030204" pitchFamily="18" charset="0"/>
                            </a:rPr>
                          </m:ctrlPr>
                        </m:naryPr>
                        <m:sub>
                          <m:r>
                            <a:rPr lang="en-US" sz="2000" i="1" smtClean="0">
                              <a:latin typeface="Cambria Math" panose="02040503050406030204" pitchFamily="18" charset="0"/>
                            </a:rPr>
                            <m:t>𝑦</m:t>
                          </m:r>
                          <m:r>
                            <a:rPr lang="en-US" sz="2000" i="1" smtClean="0">
                              <a:latin typeface="Cambria Math" panose="02040503050406030204" pitchFamily="18" charset="0"/>
                            </a:rPr>
                            <m:t>∈</m:t>
                          </m:r>
                          <m:d>
                            <m:dPr>
                              <m:begChr m:val="{"/>
                              <m:endChr m:val="}"/>
                              <m:ctrlPr>
                                <a:rPr lang="en-US" sz="2000" i="1" smtClean="0">
                                  <a:solidFill>
                                    <a:srgbClr val="836967"/>
                                  </a:solidFill>
                                  <a:latin typeface="Cambria Math" panose="02040503050406030204" pitchFamily="18" charset="0"/>
                                </a:rPr>
                              </m:ctrlPr>
                            </m:dPr>
                            <m:e>
                              <m:r>
                                <a:rPr lang="en-US" sz="2000" i="1" smtClean="0">
                                  <a:latin typeface="Cambria Math" panose="02040503050406030204" pitchFamily="18" charset="0"/>
                                </a:rPr>
                                <m:t>0,1,</m:t>
                              </m:r>
                              <m:r>
                                <a:rPr lang="en-US" sz="2000" i="1" smtClean="0">
                                  <a:latin typeface="Cambria Math" panose="02040503050406030204" pitchFamily="18" charset="0"/>
                                </a:rPr>
                                <m:t>𝑒</m:t>
                              </m:r>
                            </m:e>
                          </m:d>
                        </m:sub>
                        <m:sup/>
                        <m:e>
                          <m:rad>
                            <m:radPr>
                              <m:degHide m:val="on"/>
                              <m:ctrlPr>
                                <a:rPr lang="en-US" sz="2000" i="1" smtClean="0">
                                  <a:solidFill>
                                    <a:srgbClr val="836967"/>
                                  </a:solidFill>
                                  <a:latin typeface="Cambria Math" panose="02040503050406030204" pitchFamily="18" charset="0"/>
                                </a:rPr>
                              </m:ctrlPr>
                            </m:radPr>
                            <m:deg/>
                            <m:e>
                              <m:r>
                                <a:rPr lang="en-US" sz="2000" i="1" smtClean="0">
                                  <a:latin typeface="Cambria Math" panose="02040503050406030204" pitchFamily="18" charset="0"/>
                                </a:rPr>
                                <m:t>𝑊</m:t>
                              </m:r>
                              <m:d>
                                <m:dPr>
                                  <m:ctrlPr>
                                    <a:rPr lang="en-US" sz="2000" i="1" smtClean="0">
                                      <a:solidFill>
                                        <a:srgbClr val="836967"/>
                                      </a:solidFill>
                                      <a:latin typeface="Cambria Math" panose="02040503050406030204" pitchFamily="18" charset="0"/>
                                    </a:rPr>
                                  </m:ctrlPr>
                                </m:dPr>
                                <m:e>
                                  <m:d>
                                    <m:dPr>
                                      <m:begChr m:val=""/>
                                      <m:endChr m:val="|"/>
                                      <m:ctrlPr>
                                        <a:rPr lang="en-US" sz="2000" i="1" smtClean="0">
                                          <a:solidFill>
                                            <a:srgbClr val="836967"/>
                                          </a:solidFill>
                                          <a:latin typeface="Cambria Math" panose="02040503050406030204" pitchFamily="18" charset="0"/>
                                        </a:rPr>
                                      </m:ctrlPr>
                                    </m:dPr>
                                    <m:e>
                                      <m:r>
                                        <a:rPr lang="en-US" sz="2000" i="1" smtClean="0">
                                          <a:latin typeface="Cambria Math" panose="02040503050406030204" pitchFamily="18" charset="0"/>
                                        </a:rPr>
                                        <m:t>𝑦</m:t>
                                      </m:r>
                                    </m:e>
                                  </m:d>
                                  <m:r>
                                    <a:rPr lang="en-US" sz="2000" i="1" smtClean="0">
                                      <a:latin typeface="Cambria Math" panose="02040503050406030204" pitchFamily="18" charset="0"/>
                                    </a:rPr>
                                    <m:t>0</m:t>
                                  </m:r>
                                </m:e>
                              </m:d>
                              <m:r>
                                <a:rPr lang="en-US" sz="2000" i="1" smtClean="0">
                                  <a:latin typeface="Cambria Math" panose="02040503050406030204" pitchFamily="18" charset="0"/>
                                </a:rPr>
                                <m:t>⋅</m:t>
                              </m:r>
                              <m:r>
                                <a:rPr lang="en-US" sz="2000" i="1" smtClean="0">
                                  <a:latin typeface="Cambria Math" panose="02040503050406030204" pitchFamily="18" charset="0"/>
                                </a:rPr>
                                <m:t>𝑊</m:t>
                              </m:r>
                              <m:d>
                                <m:dPr>
                                  <m:ctrlPr>
                                    <a:rPr lang="en-US" sz="2000" i="1" smtClean="0">
                                      <a:solidFill>
                                        <a:srgbClr val="836967"/>
                                      </a:solidFill>
                                      <a:latin typeface="Cambria Math" panose="02040503050406030204" pitchFamily="18" charset="0"/>
                                    </a:rPr>
                                  </m:ctrlPr>
                                </m:dPr>
                                <m:e>
                                  <m:d>
                                    <m:dPr>
                                      <m:begChr m:val=""/>
                                      <m:endChr m:val="|"/>
                                      <m:ctrlPr>
                                        <a:rPr lang="en-US" sz="2000" i="1" smtClean="0">
                                          <a:solidFill>
                                            <a:srgbClr val="836967"/>
                                          </a:solidFill>
                                          <a:latin typeface="Cambria Math" panose="02040503050406030204" pitchFamily="18" charset="0"/>
                                        </a:rPr>
                                      </m:ctrlPr>
                                    </m:dPr>
                                    <m:e>
                                      <m:r>
                                        <a:rPr lang="en-US" sz="2000" i="1" smtClean="0">
                                          <a:latin typeface="Cambria Math" panose="02040503050406030204" pitchFamily="18" charset="0"/>
                                        </a:rPr>
                                        <m:t>𝑦</m:t>
                                      </m:r>
                                    </m:e>
                                  </m:d>
                                  <m:r>
                                    <a:rPr lang="en-US" sz="2000" i="1" smtClean="0">
                                      <a:latin typeface="Cambria Math" panose="02040503050406030204" pitchFamily="18" charset="0"/>
                                    </a:rPr>
                                    <m:t>1</m:t>
                                  </m:r>
                                </m:e>
                              </m:d>
                            </m:e>
                          </m:rad>
                        </m:e>
                      </m:nary>
                    </m:oMath>
                  </m:oMathPara>
                </a14:m>
                <a:endParaRPr lang="en-US">
                  <a:ea typeface="Calibri"/>
                  <a:cs typeface="Calibri"/>
                </a:endParaRPr>
              </a:p>
              <a:p>
                <a:endParaRPr lang="en-US">
                  <a:ea typeface="Calibri"/>
                  <a:cs typeface="Calibri"/>
                </a:endParaRPr>
              </a:p>
              <a:p>
                <a:pPr marL="285750" indent="-285750">
                  <a:buFont typeface="Arial"/>
                  <a:buChar char="•"/>
                </a:pPr>
                <a:r>
                  <a:rPr lang="en-US">
                    <a:ea typeface="Calibri"/>
                    <a:cs typeface="Calibri"/>
                  </a:rPr>
                  <a:t>Here, </a:t>
                </a:r>
                <a14:m>
                  <m:oMath xmlns:m="http://schemas.openxmlformats.org/officeDocument/2006/math">
                    <m:r>
                      <a:rPr lang="en-IN" i="1">
                        <a:latin typeface="Cambria Math" panose="02040503050406030204" pitchFamily="18" charset="0"/>
                        <a:ea typeface="Calibri"/>
                        <a:cs typeface="Calibri"/>
                      </a:rPr>
                      <m:t>𝑊</m:t>
                    </m:r>
                    <m:d>
                      <m:dPr>
                        <m:endChr m:val="|"/>
                        <m:ctrlPr>
                          <a:rPr lang="en-IN" i="1">
                            <a:latin typeface="Cambria Math" panose="02040503050406030204" pitchFamily="18" charset="0"/>
                            <a:ea typeface="Calibri"/>
                            <a:cs typeface="Calibri"/>
                          </a:rPr>
                        </m:ctrlPr>
                      </m:dPr>
                      <m:e>
                        <m:r>
                          <a:rPr lang="en-IN" i="1">
                            <a:latin typeface="Cambria Math" panose="02040503050406030204" pitchFamily="18" charset="0"/>
                            <a:ea typeface="Calibri"/>
                            <a:cs typeface="Calibri"/>
                          </a:rPr>
                          <m:t>𝑦</m:t>
                        </m:r>
                        <m:r>
                          <a:rPr lang="en-IN" i="1">
                            <a:latin typeface="Cambria Math" panose="02040503050406030204" pitchFamily="18" charset="0"/>
                            <a:ea typeface="Calibri"/>
                            <a:cs typeface="Calibri"/>
                          </a:rPr>
                          <m:t> </m:t>
                        </m:r>
                      </m:e>
                    </m:d>
                    <m:r>
                      <a:rPr lang="en-IN" i="1">
                        <a:latin typeface="Cambria Math" panose="02040503050406030204" pitchFamily="18" charset="0"/>
                        <a:ea typeface="Calibri"/>
                        <a:cs typeface="Calibri"/>
                      </a:rPr>
                      <m:t> </m:t>
                    </m:r>
                    <m:r>
                      <a:rPr lang="en-IN" b="0" i="1" smtClean="0">
                        <a:latin typeface="Cambria Math" panose="02040503050406030204" pitchFamily="18" charset="0"/>
                        <a:ea typeface="Calibri"/>
                        <a:cs typeface="Calibri"/>
                      </a:rPr>
                      <m:t>0</m:t>
                    </m:r>
                    <m:r>
                      <a:rPr lang="en-IN" i="1">
                        <a:latin typeface="Cambria Math" panose="02040503050406030204" pitchFamily="18" charset="0"/>
                        <a:ea typeface="Calibri"/>
                        <a:cs typeface="Calibri"/>
                      </a:rPr>
                      <m:t>)</m:t>
                    </m:r>
                  </m:oMath>
                </a14:m>
                <a:r>
                  <a:rPr lang="en-US">
                    <a:ea typeface="Calibri"/>
                    <a:cs typeface="Calibri"/>
                  </a:rPr>
                  <a:t> is the probability that the channel outputs y if the input was 0 and </a:t>
                </a:r>
                <a14:m>
                  <m:oMath xmlns:m="http://schemas.openxmlformats.org/officeDocument/2006/math">
                    <m:r>
                      <a:rPr lang="en-IN" b="0" i="1" smtClean="0">
                        <a:latin typeface="Cambria Math" panose="02040503050406030204" pitchFamily="18" charset="0"/>
                        <a:ea typeface="Calibri"/>
                        <a:cs typeface="Calibri"/>
                      </a:rPr>
                      <m:t>𝑊</m:t>
                    </m:r>
                    <m:d>
                      <m:dPr>
                        <m:endChr m:val="|"/>
                        <m:ctrlPr>
                          <a:rPr lang="en-IN" b="0" i="1" smtClean="0">
                            <a:latin typeface="Cambria Math" panose="02040503050406030204" pitchFamily="18" charset="0"/>
                            <a:ea typeface="Calibri"/>
                            <a:cs typeface="Calibri"/>
                          </a:rPr>
                        </m:ctrlPr>
                      </m:dPr>
                      <m:e>
                        <m:r>
                          <a:rPr lang="en-IN" b="0" i="1" smtClean="0">
                            <a:latin typeface="Cambria Math" panose="02040503050406030204" pitchFamily="18" charset="0"/>
                            <a:ea typeface="Calibri"/>
                            <a:cs typeface="Calibri"/>
                          </a:rPr>
                          <m:t>𝑦</m:t>
                        </m:r>
                        <m:r>
                          <a:rPr lang="en-IN" b="0" i="1" smtClean="0">
                            <a:latin typeface="Cambria Math" panose="02040503050406030204" pitchFamily="18" charset="0"/>
                            <a:ea typeface="Calibri"/>
                            <a:cs typeface="Calibri"/>
                          </a:rPr>
                          <m:t> </m:t>
                        </m:r>
                      </m:e>
                    </m:d>
                    <m:r>
                      <a:rPr lang="en-IN" b="0" i="1" smtClean="0">
                        <a:latin typeface="Cambria Math" panose="02040503050406030204" pitchFamily="18" charset="0"/>
                        <a:ea typeface="Calibri"/>
                        <a:cs typeface="Calibri"/>
                      </a:rPr>
                      <m:t> 1)</m:t>
                    </m:r>
                  </m:oMath>
                </a14:m>
                <a:r>
                  <a:rPr lang="en-US">
                    <a:ea typeface="Calibri"/>
                    <a:cs typeface="Calibri"/>
                  </a:rPr>
                  <a:t> is the probability that the channel outputs y if the input was 1.</a:t>
                </a:r>
              </a:p>
              <a:p>
                <a:pPr marL="285750" indent="-285750">
                  <a:buFont typeface="Arial"/>
                  <a:buChar char="•"/>
                </a:pPr>
                <a:r>
                  <a:rPr lang="en-US">
                    <a:ea typeface="Calibri"/>
                    <a:cs typeface="Calibri"/>
                  </a:rPr>
                  <a:t>If </a:t>
                </a:r>
                <a14:m>
                  <m:oMath xmlns:m="http://schemas.openxmlformats.org/officeDocument/2006/math">
                    <m:r>
                      <a:rPr lang="en-IN" i="1">
                        <a:latin typeface="Cambria Math" panose="02040503050406030204" pitchFamily="18" charset="0"/>
                        <a:ea typeface="Calibri"/>
                        <a:cs typeface="Calibri"/>
                      </a:rPr>
                      <m:t>𝑊</m:t>
                    </m:r>
                    <m:d>
                      <m:dPr>
                        <m:endChr m:val="|"/>
                        <m:ctrlPr>
                          <a:rPr lang="en-IN" i="1">
                            <a:latin typeface="Cambria Math" panose="02040503050406030204" pitchFamily="18" charset="0"/>
                            <a:ea typeface="Calibri"/>
                            <a:cs typeface="Calibri"/>
                          </a:rPr>
                        </m:ctrlPr>
                      </m:dPr>
                      <m:e>
                        <m:r>
                          <a:rPr lang="en-IN" i="1">
                            <a:latin typeface="Cambria Math" panose="02040503050406030204" pitchFamily="18" charset="0"/>
                            <a:ea typeface="Calibri"/>
                            <a:cs typeface="Calibri"/>
                          </a:rPr>
                          <m:t>𝑦</m:t>
                        </m:r>
                        <m:r>
                          <a:rPr lang="en-IN" i="1">
                            <a:latin typeface="Cambria Math" panose="02040503050406030204" pitchFamily="18" charset="0"/>
                            <a:ea typeface="Calibri"/>
                            <a:cs typeface="Calibri"/>
                          </a:rPr>
                          <m:t> </m:t>
                        </m:r>
                      </m:e>
                    </m:d>
                    <m:r>
                      <a:rPr lang="en-IN" i="1">
                        <a:latin typeface="Cambria Math" panose="02040503050406030204" pitchFamily="18" charset="0"/>
                        <a:ea typeface="Calibri"/>
                        <a:cs typeface="Calibri"/>
                      </a:rPr>
                      <m:t> 1)</m:t>
                    </m:r>
                  </m:oMath>
                </a14:m>
                <a:r>
                  <a:rPr lang="en-US">
                    <a:ea typeface="Calibri"/>
                    <a:cs typeface="Calibri"/>
                  </a:rPr>
                  <a:t> </a:t>
                </a:r>
                <a14:m>
                  <m:oMath xmlns:m="http://schemas.openxmlformats.org/officeDocument/2006/math">
                    <m:r>
                      <a:rPr lang="en-US" i="1" dirty="0" smtClean="0">
                        <a:latin typeface="Cambria Math" panose="02040503050406030204" pitchFamily="18" charset="0"/>
                        <a:ea typeface="Calibri"/>
                        <a:cs typeface="Calibri"/>
                      </a:rPr>
                      <m:t>=</m:t>
                    </m:r>
                  </m:oMath>
                </a14:m>
                <a:r>
                  <a:rPr lang="en-US">
                    <a:ea typeface="Calibri"/>
                    <a:cs typeface="Calibri"/>
                  </a:rPr>
                  <a:t> </a:t>
                </a:r>
                <a14:m>
                  <m:oMath xmlns:m="http://schemas.openxmlformats.org/officeDocument/2006/math">
                    <m:r>
                      <a:rPr lang="en-IN" i="1">
                        <a:latin typeface="Cambria Math" panose="02040503050406030204" pitchFamily="18" charset="0"/>
                        <a:ea typeface="Calibri"/>
                        <a:cs typeface="Calibri"/>
                      </a:rPr>
                      <m:t>𝑊</m:t>
                    </m:r>
                    <m:d>
                      <m:dPr>
                        <m:endChr m:val="|"/>
                        <m:ctrlPr>
                          <a:rPr lang="en-IN" i="1">
                            <a:latin typeface="Cambria Math" panose="02040503050406030204" pitchFamily="18" charset="0"/>
                            <a:ea typeface="Calibri"/>
                            <a:cs typeface="Calibri"/>
                          </a:rPr>
                        </m:ctrlPr>
                      </m:dPr>
                      <m:e>
                        <m:r>
                          <a:rPr lang="en-IN" i="1">
                            <a:latin typeface="Cambria Math" panose="02040503050406030204" pitchFamily="18" charset="0"/>
                            <a:ea typeface="Calibri"/>
                            <a:cs typeface="Calibri"/>
                          </a:rPr>
                          <m:t>𝑦</m:t>
                        </m:r>
                        <m:r>
                          <a:rPr lang="en-IN" i="1">
                            <a:latin typeface="Cambria Math" panose="02040503050406030204" pitchFamily="18" charset="0"/>
                            <a:ea typeface="Calibri"/>
                            <a:cs typeface="Calibri"/>
                          </a:rPr>
                          <m:t> </m:t>
                        </m:r>
                      </m:e>
                    </m:d>
                    <m:r>
                      <a:rPr lang="en-IN" i="1">
                        <a:latin typeface="Cambria Math" panose="02040503050406030204" pitchFamily="18" charset="0"/>
                        <a:ea typeface="Calibri"/>
                        <a:cs typeface="Calibri"/>
                      </a:rPr>
                      <m:t> </m:t>
                    </m:r>
                    <m:r>
                      <a:rPr lang="en-IN" b="0" i="1" smtClean="0">
                        <a:latin typeface="Cambria Math" panose="02040503050406030204" pitchFamily="18" charset="0"/>
                        <a:ea typeface="Calibri"/>
                        <a:cs typeface="Calibri"/>
                      </a:rPr>
                      <m:t>0</m:t>
                    </m:r>
                    <m:r>
                      <a:rPr lang="en-IN" i="1">
                        <a:latin typeface="Cambria Math" panose="02040503050406030204" pitchFamily="18" charset="0"/>
                        <a:ea typeface="Calibri"/>
                        <a:cs typeface="Calibri"/>
                      </a:rPr>
                      <m:t>)</m:t>
                    </m:r>
                  </m:oMath>
                </a14:m>
                <a:r>
                  <a:rPr lang="en-US">
                    <a:ea typeface="Calibri"/>
                    <a:cs typeface="Calibri"/>
                  </a:rPr>
                  <a:t> this means that the channel is "confused" because it doesn't know where did the output y come from 0 or 1? Hence it is less reliable and conversely, if </a:t>
                </a:r>
                <a14:m>
                  <m:oMath xmlns:m="http://schemas.openxmlformats.org/officeDocument/2006/math">
                    <m:r>
                      <a:rPr lang="en-IN" b="0" i="1" smtClean="0">
                        <a:latin typeface="Cambria Math" panose="02040503050406030204" pitchFamily="18" charset="0"/>
                        <a:ea typeface="Calibri"/>
                        <a:cs typeface="Calibri"/>
                      </a:rPr>
                      <m:t>𝑊</m:t>
                    </m:r>
                    <m:d>
                      <m:dPr>
                        <m:endChr m:val="|"/>
                        <m:ctrlPr>
                          <a:rPr lang="en-IN" b="0" i="1" smtClean="0">
                            <a:latin typeface="Cambria Math" panose="02040503050406030204" pitchFamily="18" charset="0"/>
                            <a:ea typeface="Calibri"/>
                            <a:cs typeface="Calibri"/>
                          </a:rPr>
                        </m:ctrlPr>
                      </m:dPr>
                      <m:e>
                        <m:r>
                          <a:rPr lang="en-IN" b="0" i="1" smtClean="0">
                            <a:latin typeface="Cambria Math" panose="02040503050406030204" pitchFamily="18" charset="0"/>
                            <a:ea typeface="Calibri"/>
                            <a:cs typeface="Calibri"/>
                          </a:rPr>
                          <m:t>𝑦</m:t>
                        </m:r>
                        <m:r>
                          <a:rPr lang="en-IN" b="0" i="1" smtClean="0">
                            <a:latin typeface="Cambria Math" panose="02040503050406030204" pitchFamily="18" charset="0"/>
                            <a:ea typeface="Calibri"/>
                            <a:cs typeface="Calibri"/>
                          </a:rPr>
                          <m:t> </m:t>
                        </m:r>
                      </m:e>
                    </m:d>
                    <m:r>
                      <a:rPr lang="en-IN" b="0" i="1" smtClean="0">
                        <a:latin typeface="Cambria Math" panose="02040503050406030204" pitchFamily="18" charset="0"/>
                        <a:ea typeface="Calibri"/>
                        <a:cs typeface="Calibri"/>
                      </a:rPr>
                      <m:t> 1)</m:t>
                    </m:r>
                  </m:oMath>
                </a14:m>
                <a:r>
                  <a:rPr lang="en-US">
                    <a:ea typeface="Calibri"/>
                    <a:cs typeface="Calibri"/>
                  </a:rPr>
                  <a:t>) </a:t>
                </a:r>
                <a14:m>
                  <m:oMath xmlns:m="http://schemas.openxmlformats.org/officeDocument/2006/math">
                    <m:r>
                      <a:rPr lang="en-US" i="1" smtClean="0">
                        <a:latin typeface="Cambria Math" panose="02040503050406030204" pitchFamily="18" charset="0"/>
                        <a:ea typeface="Cambria Math" panose="02040503050406030204" pitchFamily="18" charset="0"/>
                        <a:cs typeface="Calibri"/>
                      </a:rPr>
                      <m:t>≠</m:t>
                    </m:r>
                  </m:oMath>
                </a14:m>
                <a:r>
                  <a:rPr lang="en-IN">
                    <a:ea typeface="Calibri"/>
                    <a:cs typeface="Calibri"/>
                  </a:rPr>
                  <a:t> </a:t>
                </a:r>
                <a14:m>
                  <m:oMath xmlns:m="http://schemas.openxmlformats.org/officeDocument/2006/math">
                    <m:r>
                      <a:rPr lang="en-IN" i="1">
                        <a:latin typeface="Cambria Math" panose="02040503050406030204" pitchFamily="18" charset="0"/>
                        <a:ea typeface="Calibri"/>
                        <a:cs typeface="Calibri"/>
                      </a:rPr>
                      <m:t>𝑊</m:t>
                    </m:r>
                    <m:d>
                      <m:dPr>
                        <m:endChr m:val="|"/>
                        <m:ctrlPr>
                          <a:rPr lang="en-IN" i="1">
                            <a:latin typeface="Cambria Math" panose="02040503050406030204" pitchFamily="18" charset="0"/>
                            <a:ea typeface="Calibri"/>
                            <a:cs typeface="Calibri"/>
                          </a:rPr>
                        </m:ctrlPr>
                      </m:dPr>
                      <m:e>
                        <m:r>
                          <a:rPr lang="en-IN" i="1">
                            <a:latin typeface="Cambria Math" panose="02040503050406030204" pitchFamily="18" charset="0"/>
                            <a:ea typeface="Calibri"/>
                            <a:cs typeface="Calibri"/>
                          </a:rPr>
                          <m:t>𝑦</m:t>
                        </m:r>
                        <m:r>
                          <a:rPr lang="en-IN" i="1">
                            <a:latin typeface="Cambria Math" panose="02040503050406030204" pitchFamily="18" charset="0"/>
                            <a:ea typeface="Calibri"/>
                            <a:cs typeface="Calibri"/>
                          </a:rPr>
                          <m:t> </m:t>
                        </m:r>
                      </m:e>
                    </m:d>
                    <m:r>
                      <a:rPr lang="en-IN" b="0" i="1" smtClean="0">
                        <a:latin typeface="Cambria Math" panose="02040503050406030204" pitchFamily="18" charset="0"/>
                        <a:ea typeface="Calibri"/>
                        <a:cs typeface="Calibri"/>
                      </a:rPr>
                      <m:t> 0</m:t>
                    </m:r>
                    <m:r>
                      <a:rPr lang="en-IN" i="1">
                        <a:latin typeface="Cambria Math" panose="02040503050406030204" pitchFamily="18" charset="0"/>
                        <a:ea typeface="Calibri"/>
                        <a:cs typeface="Calibri"/>
                      </a:rPr>
                      <m:t>)</m:t>
                    </m:r>
                  </m:oMath>
                </a14:m>
                <a:r>
                  <a:rPr lang="en-US">
                    <a:ea typeface="Calibri"/>
                    <a:cs typeface="Calibri"/>
                  </a:rPr>
                  <a:t> this means there is no confusion and the output clearly tells us what the input was.</a:t>
                </a: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Hence, less confusion means more reliable. Now, in context of polarization this is the noiseless channel.</a:t>
                </a:r>
              </a:p>
              <a:p>
                <a:pPr marL="285750" indent="-285750">
                  <a:buFont typeface="Arial"/>
                  <a:buChar char="•"/>
                </a:pPr>
                <a:r>
                  <a:rPr lang="en-US">
                    <a:ea typeface="Calibri"/>
                    <a:cs typeface="Calibri"/>
                  </a:rPr>
                  <a:t>The Bhattacharyya Parameter </a:t>
                </a:r>
                <a14:m>
                  <m:oMath xmlns:m="http://schemas.openxmlformats.org/officeDocument/2006/math">
                    <m:r>
                      <a:rPr lang="en-US" i="1" dirty="0" smtClean="0">
                        <a:latin typeface="Cambria Math" panose="02040503050406030204" pitchFamily="18" charset="0"/>
                        <a:ea typeface="Calibri"/>
                        <a:cs typeface="Calibri"/>
                      </a:rPr>
                      <m:t>𝑍</m:t>
                    </m:r>
                    <m:r>
                      <a:rPr lang="en-US" i="1" dirty="0" smtClean="0">
                        <a:latin typeface="Cambria Math" panose="02040503050406030204" pitchFamily="18" charset="0"/>
                        <a:ea typeface="Calibri"/>
                        <a:cs typeface="Calibri"/>
                      </a:rPr>
                      <m:t>(</m:t>
                    </m:r>
                    <m:r>
                      <a:rPr lang="en-US" i="1" dirty="0" smtClean="0">
                        <a:latin typeface="Cambria Math" panose="02040503050406030204" pitchFamily="18" charset="0"/>
                        <a:ea typeface="Calibri"/>
                        <a:cs typeface="Calibri"/>
                      </a:rPr>
                      <m:t>𝑊</m:t>
                    </m:r>
                    <m:r>
                      <a:rPr lang="en-US" i="1" dirty="0" smtClean="0">
                        <a:latin typeface="Cambria Math" panose="02040503050406030204" pitchFamily="18" charset="0"/>
                        <a:ea typeface="Calibri"/>
                        <a:cs typeface="Calibri"/>
                      </a:rPr>
                      <m:t>) </m:t>
                    </m:r>
                  </m:oMath>
                </a14:m>
                <a:r>
                  <a:rPr lang="en-US">
                    <a:ea typeface="Calibri"/>
                    <a:cs typeface="Calibri"/>
                  </a:rPr>
                  <a:t>gives us a single number to measure how confused the channel output is (0 or 1?).</a:t>
                </a:r>
              </a:p>
            </p:txBody>
          </p:sp>
        </mc:Choice>
        <mc:Fallback xmlns="">
          <p:sp>
            <p:nvSpPr>
              <p:cNvPr id="12" name="TextBox 11">
                <a:extLst>
                  <a:ext uri="{FF2B5EF4-FFF2-40B4-BE49-F238E27FC236}">
                    <a16:creationId xmlns:a16="http://schemas.microsoft.com/office/drawing/2014/main" id="{DAE21604-1CC4-173A-8FC4-7A303EDCC897}"/>
                  </a:ext>
                </a:extLst>
              </p:cNvPr>
              <p:cNvSpPr txBox="1">
                <a:spLocks noRot="1" noChangeAspect="1" noMove="1" noResize="1" noEditPoints="1" noAdjustHandles="1" noChangeArrowheads="1" noChangeShapeType="1" noTextEdit="1"/>
              </p:cNvSpPr>
              <p:nvPr/>
            </p:nvSpPr>
            <p:spPr>
              <a:xfrm>
                <a:off x="1031891" y="1561728"/>
                <a:ext cx="9668042" cy="4476546"/>
              </a:xfrm>
              <a:prstGeom prst="rect">
                <a:avLst/>
              </a:prstGeom>
              <a:blipFill>
                <a:blip r:embed="rId2"/>
                <a:stretch>
                  <a:fillRect l="-378" t="-680" b="-108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ABAAA30C-7C2C-C1D9-0DC9-06D7DED81381}"/>
              </a:ext>
            </a:extLst>
          </p:cNvPr>
          <p:cNvGrpSpPr/>
          <p:nvPr/>
        </p:nvGrpSpPr>
        <p:grpSpPr>
          <a:xfrm>
            <a:off x="0" y="-148123"/>
            <a:ext cx="12842450" cy="934911"/>
            <a:chOff x="0" y="-14438"/>
            <a:chExt cx="12842450" cy="934911"/>
          </a:xfrm>
        </p:grpSpPr>
        <p:sp>
          <p:nvSpPr>
            <p:cNvPr id="5" name="Right Triangle 4">
              <a:extLst>
                <a:ext uri="{FF2B5EF4-FFF2-40B4-BE49-F238E27FC236}">
                  <a16:creationId xmlns:a16="http://schemas.microsoft.com/office/drawing/2014/main" id="{6D850B9A-EDA7-A5C8-FE32-2FC41D9F3E30}"/>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DFF5C6FC-8227-C388-7BE8-D24E33F21F07}"/>
                </a:ext>
              </a:extLst>
            </p:cNvPr>
            <p:cNvGrpSpPr/>
            <p:nvPr/>
          </p:nvGrpSpPr>
          <p:grpSpPr>
            <a:xfrm>
              <a:off x="0" y="-14438"/>
              <a:ext cx="12842450" cy="739011"/>
              <a:chOff x="0" y="-14438"/>
              <a:chExt cx="12842450" cy="739011"/>
            </a:xfrm>
          </p:grpSpPr>
          <p:sp>
            <p:nvSpPr>
              <p:cNvPr id="14" name="Rectangle 13">
                <a:extLst>
                  <a:ext uri="{FF2B5EF4-FFF2-40B4-BE49-F238E27FC236}">
                    <a16:creationId xmlns:a16="http://schemas.microsoft.com/office/drawing/2014/main" id="{0B960C4F-DA2E-7D08-E0CE-55B512C01726}"/>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52A6E32-9C40-A6EF-EBFA-FAAD5B2A4B08}"/>
                  </a:ext>
                </a:extLst>
              </p:cNvPr>
              <p:cNvSpPr txBox="1"/>
              <p:nvPr/>
            </p:nvSpPr>
            <p:spPr>
              <a:xfrm>
                <a:off x="719580" y="78242"/>
                <a:ext cx="12122870" cy="646331"/>
              </a:xfrm>
              <a:prstGeom prst="rect">
                <a:avLst/>
              </a:prstGeom>
              <a:noFill/>
            </p:spPr>
            <p:txBody>
              <a:bodyPr wrap="square" lIns="91440" tIns="45720" rIns="91440" bIns="45720" rtlCol="0" anchor="t">
                <a:spAutoFit/>
              </a:bodyPr>
              <a:lstStyle/>
              <a:p>
                <a:r>
                  <a:rPr lang="en-IN"/>
                  <a:t>2.Encoding/Bhattacharyya</a:t>
                </a:r>
                <a:r>
                  <a:rPr lang="en-IN" sz="1800"/>
                  <a:t> </a:t>
                </a:r>
                <a:r>
                  <a:rPr lang="en-IN"/>
                  <a:t>Parameter </a:t>
                </a:r>
                <a:r>
                  <a:rPr lang="en-IN" sz="1800"/>
                  <a:t>  </a:t>
                </a:r>
                <a:r>
                  <a:rPr lang="en-IN"/>
                  <a:t> </a:t>
                </a:r>
                <a:endParaRPr lang="en-IN" sz="1800"/>
              </a:p>
              <a:p>
                <a:endParaRPr lang="en-IN"/>
              </a:p>
            </p:txBody>
          </p:sp>
        </p:grpSp>
      </p:grpSp>
    </p:spTree>
    <p:extLst>
      <p:ext uri="{BB962C8B-B14F-4D97-AF65-F5344CB8AC3E}">
        <p14:creationId xmlns:p14="http://schemas.microsoft.com/office/powerpoint/2010/main" val="3107511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2C442EE-749F-A819-3218-147C15B728B8}"/>
              </a:ext>
            </a:extLst>
          </p:cNvPr>
          <p:cNvGrpSpPr/>
          <p:nvPr/>
        </p:nvGrpSpPr>
        <p:grpSpPr>
          <a:xfrm>
            <a:off x="0" y="-148123"/>
            <a:ext cx="12842450" cy="934911"/>
            <a:chOff x="0" y="-14438"/>
            <a:chExt cx="12842450" cy="934911"/>
          </a:xfrm>
        </p:grpSpPr>
        <p:sp>
          <p:nvSpPr>
            <p:cNvPr id="9" name="Right Triangle 8">
              <a:extLst>
                <a:ext uri="{FF2B5EF4-FFF2-40B4-BE49-F238E27FC236}">
                  <a16:creationId xmlns:a16="http://schemas.microsoft.com/office/drawing/2014/main" id="{2D1AEF16-6D30-8C7E-8666-AD9E4B12218F}"/>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5794DB33-8E55-6C20-3C3F-C5C2F232A91A}"/>
                </a:ext>
              </a:extLst>
            </p:cNvPr>
            <p:cNvGrpSpPr/>
            <p:nvPr/>
          </p:nvGrpSpPr>
          <p:grpSpPr>
            <a:xfrm>
              <a:off x="0" y="-14438"/>
              <a:ext cx="12842450" cy="739011"/>
              <a:chOff x="0" y="-14438"/>
              <a:chExt cx="12842450" cy="739011"/>
            </a:xfrm>
          </p:grpSpPr>
          <p:sp>
            <p:nvSpPr>
              <p:cNvPr id="11" name="Rectangle 10">
                <a:extLst>
                  <a:ext uri="{FF2B5EF4-FFF2-40B4-BE49-F238E27FC236}">
                    <a16:creationId xmlns:a16="http://schemas.microsoft.com/office/drawing/2014/main" id="{9E712FDC-5629-0581-4B92-8C14E74E08CF}"/>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0DF4D41-E539-7565-6DF2-1D87B8DBEBDC}"/>
                  </a:ext>
                </a:extLst>
              </p:cNvPr>
              <p:cNvSpPr txBox="1"/>
              <p:nvPr/>
            </p:nvSpPr>
            <p:spPr>
              <a:xfrm>
                <a:off x="719580" y="78242"/>
                <a:ext cx="12122870" cy="646331"/>
              </a:xfrm>
              <a:prstGeom prst="rect">
                <a:avLst/>
              </a:prstGeom>
              <a:noFill/>
            </p:spPr>
            <p:txBody>
              <a:bodyPr wrap="square" lIns="91440" tIns="45720" rIns="91440" bIns="45720" rtlCol="0" anchor="t">
                <a:spAutoFit/>
              </a:bodyPr>
              <a:lstStyle/>
              <a:p>
                <a:r>
                  <a:rPr lang="en-IN"/>
                  <a:t>2.Encoding/Bhattacharyya</a:t>
                </a:r>
                <a:r>
                  <a:rPr lang="en-IN" sz="1800"/>
                  <a:t> </a:t>
                </a:r>
                <a:r>
                  <a:rPr lang="en-IN"/>
                  <a:t>Parameter </a:t>
                </a:r>
                <a:r>
                  <a:rPr lang="en-IN" sz="1800"/>
                  <a:t>  </a:t>
                </a:r>
                <a:r>
                  <a:rPr lang="en-IN"/>
                  <a:t> </a:t>
                </a:r>
                <a:endParaRPr lang="en-IN" sz="1800"/>
              </a:p>
              <a:p>
                <a:endParaRPr lang="en-IN"/>
              </a:p>
            </p:txBody>
          </p:sp>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2589AA5-DF90-9312-EAEE-58F3A0A84CFB}"/>
                  </a:ext>
                </a:extLst>
              </p:cNvPr>
              <p:cNvSpPr txBox="1"/>
              <p:nvPr/>
            </p:nvSpPr>
            <p:spPr>
              <a:xfrm>
                <a:off x="653144" y="945633"/>
                <a:ext cx="10055726" cy="40059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In terms of formula : if </a:t>
                </a:r>
                <a14:m>
                  <m:oMath xmlns:m="http://schemas.openxmlformats.org/officeDocument/2006/math">
                    <m:r>
                      <a:rPr lang="en-US" i="1" dirty="0" smtClean="0">
                        <a:latin typeface="Cambria Math" panose="02040503050406030204" pitchFamily="18" charset="0"/>
                        <a:ea typeface="Calibri"/>
                        <a:cs typeface="Calibri"/>
                      </a:rPr>
                      <m:t>𝑊</m:t>
                    </m:r>
                    <m:d>
                      <m:dPr>
                        <m:endChr m:val="|"/>
                        <m:ctrlPr>
                          <a:rPr lang="en-US" i="1" dirty="0" smtClean="0">
                            <a:latin typeface="Cambria Math" panose="02040503050406030204" pitchFamily="18" charset="0"/>
                            <a:ea typeface="Calibri"/>
                            <a:cs typeface="Calibri"/>
                          </a:rPr>
                        </m:ctrlPr>
                      </m:dPr>
                      <m:e>
                        <m:r>
                          <a:rPr lang="en-US" i="1" dirty="0" smtClean="0">
                            <a:latin typeface="Cambria Math" panose="02040503050406030204" pitchFamily="18" charset="0"/>
                            <a:ea typeface="Calibri"/>
                            <a:cs typeface="Calibri"/>
                          </a:rPr>
                          <m:t>𝑦</m:t>
                        </m:r>
                        <m:r>
                          <a:rPr lang="en-IN" b="0" i="1" dirty="0" smtClean="0">
                            <a:latin typeface="Cambria Math" panose="02040503050406030204" pitchFamily="18" charset="0"/>
                            <a:ea typeface="Calibri"/>
                            <a:cs typeface="Calibri"/>
                          </a:rPr>
                          <m:t> </m:t>
                        </m:r>
                      </m:e>
                    </m:d>
                    <m:r>
                      <a:rPr lang="en-IN" b="0" i="1" dirty="0" smtClean="0">
                        <a:latin typeface="Cambria Math" panose="02040503050406030204" pitchFamily="18" charset="0"/>
                        <a:ea typeface="Calibri"/>
                        <a:cs typeface="Calibri"/>
                      </a:rPr>
                      <m:t> </m:t>
                    </m:r>
                    <m:r>
                      <a:rPr lang="en-US" i="1" dirty="0" smtClean="0">
                        <a:latin typeface="Cambria Math" panose="02040503050406030204" pitchFamily="18" charset="0"/>
                        <a:ea typeface="Calibri"/>
                        <a:cs typeface="Calibri"/>
                      </a:rPr>
                      <m:t>0) = </m:t>
                    </m:r>
                    <m:r>
                      <a:rPr lang="en-US" i="1" dirty="0" smtClean="0">
                        <a:latin typeface="Cambria Math" panose="02040503050406030204" pitchFamily="18" charset="0"/>
                        <a:ea typeface="Calibri"/>
                        <a:cs typeface="Calibri"/>
                      </a:rPr>
                      <m:t>𝑊</m:t>
                    </m:r>
                    <m:d>
                      <m:dPr>
                        <m:endChr m:val="|"/>
                        <m:ctrlPr>
                          <a:rPr lang="en-US" i="1" dirty="0" smtClean="0">
                            <a:latin typeface="Cambria Math" panose="02040503050406030204" pitchFamily="18" charset="0"/>
                            <a:ea typeface="Calibri"/>
                            <a:cs typeface="Calibri"/>
                          </a:rPr>
                        </m:ctrlPr>
                      </m:dPr>
                      <m:e>
                        <m:r>
                          <a:rPr lang="en-US" i="1" dirty="0" smtClean="0">
                            <a:latin typeface="Cambria Math" panose="02040503050406030204" pitchFamily="18" charset="0"/>
                            <a:ea typeface="Calibri"/>
                            <a:cs typeface="Calibri"/>
                          </a:rPr>
                          <m:t>𝑦</m:t>
                        </m:r>
                        <m:r>
                          <a:rPr lang="en-IN" b="0" i="1" dirty="0" smtClean="0">
                            <a:latin typeface="Cambria Math" panose="02040503050406030204" pitchFamily="18" charset="0"/>
                            <a:ea typeface="Calibri"/>
                            <a:cs typeface="Calibri"/>
                          </a:rPr>
                          <m:t> </m:t>
                        </m:r>
                      </m:e>
                    </m:d>
                    <m:r>
                      <a:rPr lang="en-IN" b="0" i="1" dirty="0" smtClean="0">
                        <a:latin typeface="Cambria Math" panose="02040503050406030204" pitchFamily="18" charset="0"/>
                        <a:ea typeface="Calibri"/>
                        <a:cs typeface="Calibri"/>
                      </a:rPr>
                      <m:t> </m:t>
                    </m:r>
                    <m:r>
                      <a:rPr lang="en-US" i="1" dirty="0" smtClean="0">
                        <a:latin typeface="Cambria Math" panose="02040503050406030204" pitchFamily="18" charset="0"/>
                        <a:ea typeface="Calibri"/>
                        <a:cs typeface="Calibri"/>
                      </a:rPr>
                      <m:t>1) </m:t>
                    </m:r>
                  </m:oMath>
                </a14:m>
                <a:r>
                  <a:rPr lang="en-US" dirty="0">
                    <a:ea typeface="Calibri"/>
                    <a:cs typeface="Calibri"/>
                  </a:rPr>
                  <a:t>then the square root is high which means more overlap otherwise square root is 0 which means no confusion.</a:t>
                </a:r>
              </a:p>
              <a:p>
                <a:pPr marL="285750" indent="-285750">
                  <a:buFont typeface="Arial"/>
                  <a:buChar char="•"/>
                </a:pPr>
                <a:r>
                  <a:rPr lang="en-US" dirty="0">
                    <a:ea typeface="Calibri"/>
                    <a:cs typeface="Calibri"/>
                  </a:rPr>
                  <a:t>In simple words high </a:t>
                </a:r>
                <a14:m>
                  <m:oMath xmlns:m="http://schemas.openxmlformats.org/officeDocument/2006/math">
                    <m:r>
                      <a:rPr lang="en-US" i="1" dirty="0" smtClean="0">
                        <a:latin typeface="Cambria Math" panose="02040503050406030204" pitchFamily="18" charset="0"/>
                        <a:ea typeface="Calibri"/>
                        <a:cs typeface="Calibri"/>
                      </a:rPr>
                      <m:t>𝑍</m:t>
                    </m:r>
                    <m:r>
                      <a:rPr lang="en-US" i="1" dirty="0" smtClean="0">
                        <a:latin typeface="Cambria Math" panose="02040503050406030204" pitchFamily="18" charset="0"/>
                        <a:ea typeface="Calibri"/>
                        <a:cs typeface="Calibri"/>
                      </a:rPr>
                      <m:t>(</m:t>
                    </m:r>
                    <m:r>
                      <a:rPr lang="en-US" i="1" dirty="0" smtClean="0">
                        <a:latin typeface="Cambria Math" panose="02040503050406030204" pitchFamily="18" charset="0"/>
                        <a:ea typeface="Calibri"/>
                        <a:cs typeface="Calibri"/>
                      </a:rPr>
                      <m:t>𝑊</m:t>
                    </m:r>
                    <m:r>
                      <a:rPr lang="en-US" i="1" dirty="0" smtClean="0">
                        <a:latin typeface="Cambria Math" panose="02040503050406030204" pitchFamily="18" charset="0"/>
                        <a:ea typeface="Calibri"/>
                        <a:cs typeface="Calibri"/>
                      </a:rPr>
                      <m:t>) </m:t>
                    </m:r>
                  </m:oMath>
                </a14:m>
                <a:r>
                  <a:rPr lang="en-US" dirty="0">
                    <a:ea typeface="Calibri"/>
                    <a:cs typeface="Calibri"/>
                  </a:rPr>
                  <a:t>means high confusion(bad channel) and low </a:t>
                </a:r>
                <a14:m>
                  <m:oMath xmlns:m="http://schemas.openxmlformats.org/officeDocument/2006/math">
                    <m:r>
                      <a:rPr lang="en-US" i="1" dirty="0" smtClean="0">
                        <a:latin typeface="Cambria Math" panose="02040503050406030204" pitchFamily="18" charset="0"/>
                        <a:ea typeface="Calibri"/>
                        <a:cs typeface="Calibri"/>
                      </a:rPr>
                      <m:t>𝑍</m:t>
                    </m:r>
                    <m:r>
                      <a:rPr lang="en-US" i="1" dirty="0" smtClean="0">
                        <a:latin typeface="Cambria Math" panose="02040503050406030204" pitchFamily="18" charset="0"/>
                        <a:ea typeface="Calibri"/>
                        <a:cs typeface="Calibri"/>
                      </a:rPr>
                      <m:t>(</m:t>
                    </m:r>
                    <m:r>
                      <a:rPr lang="en-US" i="1" dirty="0" smtClean="0">
                        <a:latin typeface="Cambria Math" panose="02040503050406030204" pitchFamily="18" charset="0"/>
                        <a:ea typeface="Calibri"/>
                        <a:cs typeface="Calibri"/>
                      </a:rPr>
                      <m:t>𝑊</m:t>
                    </m:r>
                    <m:r>
                      <a:rPr lang="en-US" i="1" dirty="0" smtClean="0">
                        <a:latin typeface="Cambria Math" panose="02040503050406030204" pitchFamily="18" charset="0"/>
                        <a:ea typeface="Calibri"/>
                        <a:cs typeface="Calibri"/>
                      </a:rPr>
                      <m:t>) </m:t>
                    </m:r>
                  </m:oMath>
                </a14:m>
                <a:r>
                  <a:rPr lang="en-US" dirty="0">
                    <a:ea typeface="Calibri"/>
                    <a:cs typeface="Calibri"/>
                  </a:rPr>
                  <a:t>means low confusion(good channel).</a:t>
                </a:r>
              </a:p>
              <a:p>
                <a:pPr marL="285750" indent="-285750">
                  <a:buFont typeface="Arial"/>
                  <a:buChar char="•"/>
                </a:pPr>
                <a:r>
                  <a:rPr lang="en-US" dirty="0">
                    <a:ea typeface="Calibri"/>
                    <a:cs typeface="Calibri"/>
                  </a:rPr>
                  <a:t>For BEC </a:t>
                </a:r>
                <a14:m>
                  <m:oMath xmlns:m="http://schemas.openxmlformats.org/officeDocument/2006/math">
                    <m:r>
                      <a:rPr lang="en-US" i="1" dirty="0" smtClean="0">
                        <a:latin typeface="Cambria Math" panose="02040503050406030204" pitchFamily="18" charset="0"/>
                        <a:ea typeface="Calibri"/>
                        <a:cs typeface="Calibri"/>
                      </a:rPr>
                      <m:t>𝑍</m:t>
                    </m:r>
                    <m:r>
                      <a:rPr lang="en-US" i="1" dirty="0" smtClean="0">
                        <a:latin typeface="Cambria Math" panose="02040503050406030204" pitchFamily="18" charset="0"/>
                        <a:ea typeface="Calibri"/>
                        <a:cs typeface="Calibri"/>
                      </a:rPr>
                      <m:t>(</m:t>
                    </m:r>
                    <m:r>
                      <a:rPr lang="en-US" i="1" dirty="0" smtClean="0">
                        <a:latin typeface="Cambria Math" panose="02040503050406030204" pitchFamily="18" charset="0"/>
                        <a:ea typeface="Calibri"/>
                        <a:cs typeface="Calibri"/>
                      </a:rPr>
                      <m:t>𝑊</m:t>
                    </m:r>
                    <m:r>
                      <a:rPr lang="en-US" i="1" dirty="0" smtClean="0">
                        <a:latin typeface="Cambria Math" panose="02040503050406030204" pitchFamily="18" charset="0"/>
                        <a:ea typeface="Calibri"/>
                        <a:cs typeface="Calibri"/>
                      </a:rPr>
                      <m:t>)=</m:t>
                    </m:r>
                    <m:r>
                      <a:rPr lang="en-US" i="1" dirty="0" smtClean="0">
                        <a:latin typeface="Cambria Math" panose="02040503050406030204" pitchFamily="18" charset="0"/>
                        <a:ea typeface="Calibri"/>
                        <a:cs typeface="Calibri"/>
                      </a:rPr>
                      <m:t>𝑝</m:t>
                    </m:r>
                    <m:r>
                      <a:rPr lang="en-US" i="1" dirty="0" smtClean="0">
                        <a:latin typeface="Cambria Math" panose="02040503050406030204" pitchFamily="18" charset="0"/>
                        <a:ea typeface="Calibri"/>
                        <a:cs typeface="Calibri"/>
                      </a:rPr>
                      <m:t> </m:t>
                    </m:r>
                  </m:oMath>
                </a14:m>
                <a:r>
                  <a:rPr lang="en-US" dirty="0">
                    <a:ea typeface="Calibri"/>
                    <a:cs typeface="Calibri"/>
                  </a:rPr>
                  <a:t>where </a:t>
                </a:r>
                <a14:m>
                  <m:oMath xmlns:m="http://schemas.openxmlformats.org/officeDocument/2006/math">
                    <m:r>
                      <a:rPr lang="en-US" i="1" dirty="0" smtClean="0">
                        <a:latin typeface="Cambria Math" panose="02040503050406030204" pitchFamily="18" charset="0"/>
                        <a:ea typeface="Calibri"/>
                        <a:cs typeface="Calibri"/>
                      </a:rPr>
                      <m:t>𝑝</m:t>
                    </m:r>
                  </m:oMath>
                </a14:m>
                <a:r>
                  <a:rPr lang="en-US" dirty="0">
                    <a:ea typeface="Calibri"/>
                    <a:cs typeface="Calibri"/>
                  </a:rPr>
                  <a:t> is the probability of erasure for BEC.</a:t>
                </a:r>
              </a:p>
              <a:p>
                <a:pPr marL="285750" indent="-285750">
                  <a:buFont typeface="Arial"/>
                  <a:buChar char="•"/>
                </a:pPr>
                <a:r>
                  <a:rPr lang="en-US" dirty="0">
                    <a:ea typeface="Calibri"/>
                    <a:cs typeface="Calibri"/>
                  </a:rPr>
                  <a:t>Now from the tree as we have seen earlier, we can get to this conclusion that </a:t>
                </a:r>
              </a:p>
              <a:p>
                <a:r>
                  <a:rPr lang="en-US" dirty="0">
                    <a:ea typeface="Calibri"/>
                    <a:cs typeface="Calibri"/>
                  </a:rPr>
                  <a:t>             Bad channel:</a:t>
                </a:r>
                <a14:m>
                  <m:oMath xmlns:m="http://schemas.openxmlformats.org/officeDocument/2006/math">
                    <m:r>
                      <a:rPr lang="en-IN" b="0" i="0" smtClean="0">
                        <a:latin typeface="Cambria Math" panose="02040503050406030204" pitchFamily="18" charset="0"/>
                      </a:rPr>
                      <m:t>         </m:t>
                    </m:r>
                    <m:r>
                      <a:rPr lang="en-US" i="1" smtClean="0">
                        <a:latin typeface="Cambria Math" panose="02040503050406030204" pitchFamily="18" charset="0"/>
                      </a:rPr>
                      <m:t>𝑍</m:t>
                    </m:r>
                    <m:d>
                      <m:dPr>
                        <m:ctrlPr>
                          <a:rPr lang="en-US" i="1" smtClean="0">
                            <a:solidFill>
                              <a:srgbClr val="836967"/>
                            </a:solidFill>
                            <a:latin typeface="Cambria Math" panose="02040503050406030204" pitchFamily="18" charset="0"/>
                          </a:rPr>
                        </m:ctrlPr>
                      </m:dPr>
                      <m:e>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𝑊</m:t>
                            </m:r>
                          </m:e>
                          <m:sup>
                            <m:r>
                              <a:rPr lang="en-US" i="1" smtClean="0">
                                <a:latin typeface="Cambria Math" panose="02040503050406030204" pitchFamily="18" charset="0"/>
                              </a:rPr>
                              <m:t>−</m:t>
                            </m:r>
                          </m:sup>
                        </m:sSup>
                      </m:e>
                    </m:d>
                    <m:r>
                      <a:rPr lang="en-US" i="1" smtClean="0">
                        <a:latin typeface="Cambria Math" panose="02040503050406030204" pitchFamily="18" charset="0"/>
                      </a:rPr>
                      <m:t>=2</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𝑍</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𝑊</m:t>
                            </m:r>
                          </m:e>
                        </m:d>
                      </m:e>
                    </m:d>
                    <m:r>
                      <a:rPr lang="en-US" i="1" smtClean="0">
                        <a:latin typeface="Cambria Math" panose="02040503050406030204" pitchFamily="18" charset="0"/>
                      </a:rPr>
                      <m:t>−</m:t>
                    </m:r>
                    <m:r>
                      <a:rPr lang="en-US" i="1" smtClean="0">
                        <a:latin typeface="Cambria Math" panose="02040503050406030204" pitchFamily="18" charset="0"/>
                      </a:rPr>
                      <m:t>𝑍</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𝑊</m:t>
                            </m:r>
                          </m:e>
                        </m:d>
                      </m:e>
                      <m:sup>
                        <m:r>
                          <a:rPr lang="en-US" i="1" smtClean="0">
                            <a:latin typeface="Cambria Math" panose="02040503050406030204" pitchFamily="18" charset="0"/>
                          </a:rPr>
                          <m:t>2</m:t>
                        </m:r>
                      </m:sup>
                    </m:sSup>
                  </m:oMath>
                </a14:m>
                <a:endParaRPr lang="en-US" dirty="0">
                  <a:ea typeface="Calibri"/>
                  <a:cs typeface="Calibri"/>
                </a:endParaRPr>
              </a:p>
              <a:p>
                <a:r>
                  <a:rPr lang="en-US" dirty="0">
                    <a:ea typeface="Calibri"/>
                    <a:cs typeface="Calibri"/>
                  </a:rPr>
                  <a:t>             Good channel:  </a:t>
                </a:r>
                <a14:m>
                  <m:oMath xmlns:m="http://schemas.openxmlformats.org/officeDocument/2006/math">
                    <m:r>
                      <a:rPr lang="en-IN" b="0" i="0" smtClean="0">
                        <a:latin typeface="Cambria Math" panose="02040503050406030204" pitchFamily="18" charset="0"/>
                      </a:rPr>
                      <m:t>    </m:t>
                    </m:r>
                    <m:r>
                      <a:rPr lang="en-US" i="1" smtClean="0">
                        <a:latin typeface="Cambria Math" panose="02040503050406030204" pitchFamily="18" charset="0"/>
                      </a:rPr>
                      <m:t>𝑍</m:t>
                    </m:r>
                    <m:d>
                      <m:dPr>
                        <m:ctrlPr>
                          <a:rPr lang="en-US" i="1" smtClean="0">
                            <a:solidFill>
                              <a:srgbClr val="836967"/>
                            </a:solidFill>
                            <a:latin typeface="Cambria Math" panose="02040503050406030204" pitchFamily="18" charset="0"/>
                          </a:rPr>
                        </m:ctrlPr>
                      </m:dPr>
                      <m:e>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𝑊</m:t>
                            </m:r>
                          </m:e>
                          <m:sup>
                            <m:r>
                              <a:rPr lang="en-US" i="1" smtClean="0">
                                <a:latin typeface="Cambria Math" panose="02040503050406030204" pitchFamily="18" charset="0"/>
                              </a:rPr>
                              <m:t>+</m:t>
                            </m:r>
                          </m:sup>
                        </m:sSup>
                      </m:e>
                    </m:d>
                    <m:r>
                      <a:rPr lang="en-US" i="1" smtClean="0">
                        <a:latin typeface="Cambria Math" panose="02040503050406030204" pitchFamily="18" charset="0"/>
                      </a:rPr>
                      <m:t>=</m:t>
                    </m:r>
                    <m:r>
                      <a:rPr lang="en-US" i="1" smtClean="0">
                        <a:latin typeface="Cambria Math" panose="02040503050406030204" pitchFamily="18" charset="0"/>
                      </a:rPr>
                      <m:t>𝑍</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𝑊</m:t>
                            </m:r>
                          </m:e>
                        </m:d>
                      </m:e>
                      <m:sup>
                        <m:r>
                          <a:rPr lang="en-US" i="1" smtClean="0">
                            <a:latin typeface="Cambria Math" panose="02040503050406030204" pitchFamily="18" charset="0"/>
                          </a:rPr>
                          <m:t>2</m:t>
                        </m:r>
                      </m:sup>
                    </m:sSup>
                  </m:oMath>
                </a14:m>
                <a:endParaRPr lang="en-US" dirty="0">
                  <a:ea typeface="Calibri"/>
                  <a:cs typeface="Calibri"/>
                </a:endParaRPr>
              </a:p>
              <a:p>
                <a:pPr marL="285750" indent="-285750">
                  <a:buFont typeface="Arial"/>
                  <a:buChar char="•"/>
                </a:pPr>
                <a:r>
                  <a:rPr lang="en-US" dirty="0">
                    <a:ea typeface="Calibri"/>
                    <a:cs typeface="Calibri"/>
                  </a:rPr>
                  <a:t>We know that for original channel </a:t>
                </a:r>
                <a14:m>
                  <m:oMath xmlns:m="http://schemas.openxmlformats.org/officeDocument/2006/math">
                    <m:r>
                      <a:rPr lang="en-US" i="1" dirty="0" smtClean="0">
                        <a:latin typeface="Cambria Math" panose="02040503050406030204" pitchFamily="18" charset="0"/>
                        <a:ea typeface="Calibri"/>
                        <a:cs typeface="Calibri"/>
                      </a:rPr>
                      <m:t>𝑍</m:t>
                    </m:r>
                    <m:r>
                      <a:rPr lang="en-US" i="1" dirty="0" smtClean="0">
                        <a:latin typeface="Cambria Math" panose="02040503050406030204" pitchFamily="18" charset="0"/>
                        <a:ea typeface="Calibri"/>
                        <a:cs typeface="Calibri"/>
                      </a:rPr>
                      <m:t>(</m:t>
                    </m:r>
                    <m:r>
                      <a:rPr lang="en-US" i="1" dirty="0" smtClean="0">
                        <a:latin typeface="Cambria Math" panose="02040503050406030204" pitchFamily="18" charset="0"/>
                        <a:ea typeface="Calibri"/>
                        <a:cs typeface="Calibri"/>
                      </a:rPr>
                      <m:t>𝑊</m:t>
                    </m:r>
                    <m:r>
                      <a:rPr lang="en-US" i="1" dirty="0" smtClean="0">
                        <a:latin typeface="Cambria Math" panose="02040503050406030204" pitchFamily="18" charset="0"/>
                        <a:ea typeface="Calibri"/>
                        <a:cs typeface="Calibri"/>
                      </a:rPr>
                      <m:t>)=</m:t>
                    </m:r>
                    <m:r>
                      <a:rPr lang="en-US" i="1" dirty="0" smtClean="0">
                        <a:latin typeface="Cambria Math" panose="02040503050406030204" pitchFamily="18" charset="0"/>
                        <a:ea typeface="Calibri"/>
                        <a:cs typeface="Calibri"/>
                      </a:rPr>
                      <m:t>𝑝</m:t>
                    </m:r>
                    <m:r>
                      <a:rPr lang="en-US" i="1" dirty="0" smtClean="0">
                        <a:latin typeface="Cambria Math" panose="02040503050406030204" pitchFamily="18" charset="0"/>
                        <a:ea typeface="Calibri"/>
                        <a:cs typeface="Calibri"/>
                      </a:rPr>
                      <m:t>  </m:t>
                    </m:r>
                  </m:oMath>
                </a14:m>
                <a:r>
                  <a:rPr lang="en-US" dirty="0">
                    <a:ea typeface="Calibri"/>
                    <a:cs typeface="Calibri"/>
                  </a:rPr>
                  <a:t>and once when we polarize and split the channel </a:t>
                </a:r>
                <a:r>
                  <a:rPr lang="en-US" dirty="0">
                    <a:ea typeface="Calibri"/>
                    <a:cs typeface="Calibri"/>
                    <a:hlinkClick r:id="rId2" action="ppaction://hlinksldjump"/>
                  </a:rPr>
                  <a:t>(as also mentioned in probability tree)</a:t>
                </a:r>
                <a:r>
                  <a:rPr lang="en-US" dirty="0">
                    <a:ea typeface="Calibri"/>
                    <a:cs typeface="Calibri"/>
                  </a:rPr>
                  <a:t> </a:t>
                </a:r>
              </a:p>
              <a:p>
                <a:pPr lvl="3"/>
                <a:r>
                  <a:rPr lang="en-US" dirty="0">
                    <a:ea typeface="Calibri"/>
                    <a:cs typeface="Calibri"/>
                  </a:rPr>
                  <a:t> 				 </a:t>
                </a:r>
                <a14:m>
                  <m:oMath xmlns:m="http://schemas.openxmlformats.org/officeDocument/2006/math">
                    <m:r>
                      <a:rPr lang="en-US" i="1" smtClean="0">
                        <a:latin typeface="Cambria Math" panose="02040503050406030204" pitchFamily="18" charset="0"/>
                      </a:rPr>
                      <m:t>𝑍</m:t>
                    </m:r>
                    <m:d>
                      <m:dPr>
                        <m:ctrlPr>
                          <a:rPr lang="en-US" i="1" smtClean="0">
                            <a:solidFill>
                              <a:srgbClr val="836967"/>
                            </a:solidFill>
                            <a:latin typeface="Cambria Math" panose="02040503050406030204" pitchFamily="18" charset="0"/>
                          </a:rPr>
                        </m:ctrlPr>
                      </m:dPr>
                      <m:e>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𝑊</m:t>
                            </m:r>
                          </m:e>
                          <m:sup>
                            <m:r>
                              <a:rPr lang="en-US" i="1" smtClean="0">
                                <a:latin typeface="Cambria Math" panose="02040503050406030204" pitchFamily="18" charset="0"/>
                              </a:rPr>
                              <m:t>−</m:t>
                            </m:r>
                          </m:sup>
                        </m:sSup>
                      </m:e>
                    </m:d>
                    <m:r>
                      <a:rPr lang="en-US" i="1" smtClean="0">
                        <a:latin typeface="Cambria Math" panose="02040503050406030204" pitchFamily="18" charset="0"/>
                      </a:rPr>
                      <m:t>=2</m:t>
                    </m:r>
                    <m:r>
                      <a:rPr lang="en-US" i="1" smtClean="0">
                        <a:latin typeface="Cambria Math" panose="02040503050406030204" pitchFamily="18" charset="0"/>
                      </a:rPr>
                      <m:t>𝑝</m:t>
                    </m:r>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𝑝</m:t>
                        </m:r>
                      </m:e>
                      <m:sup>
                        <m:r>
                          <a:rPr lang="en-US" i="1" smtClean="0">
                            <a:latin typeface="Cambria Math" panose="02040503050406030204" pitchFamily="18" charset="0"/>
                          </a:rPr>
                          <m:t>2</m:t>
                        </m:r>
                      </m:sup>
                    </m:sSup>
                  </m:oMath>
                </a14:m>
                <a:endParaRPr lang="en-US" dirty="0">
                  <a:ea typeface="Calibri"/>
                  <a:cs typeface="Calibri"/>
                </a:endParaRPr>
              </a:p>
              <a:p>
                <a:pPr lvl="3"/>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𝑍</m:t>
                      </m:r>
                      <m:d>
                        <m:dPr>
                          <m:ctrlPr>
                            <a:rPr lang="en-US" i="1" smtClean="0">
                              <a:solidFill>
                                <a:srgbClr val="836967"/>
                              </a:solidFill>
                              <a:latin typeface="Cambria Math" panose="02040503050406030204" pitchFamily="18" charset="0"/>
                            </a:rPr>
                          </m:ctrlPr>
                        </m:dPr>
                        <m:e>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𝑊</m:t>
                              </m:r>
                            </m:e>
                            <m:sup>
                              <m:r>
                                <a:rPr lang="en-US" i="1" smtClean="0">
                                  <a:latin typeface="Cambria Math" panose="02040503050406030204" pitchFamily="18" charset="0"/>
                                </a:rPr>
                                <m:t>+</m:t>
                              </m:r>
                            </m:sup>
                          </m:sSup>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𝑝</m:t>
                          </m:r>
                        </m:e>
                        <m:sup>
                          <m:r>
                            <a:rPr lang="en-US" i="1" smtClean="0">
                              <a:latin typeface="Cambria Math" panose="02040503050406030204" pitchFamily="18" charset="0"/>
                            </a:rPr>
                            <m:t>2</m:t>
                          </m:r>
                        </m:sup>
                      </m:sSup>
                    </m:oMath>
                  </m:oMathPara>
                </a14:m>
                <a:endParaRPr lang="en-US" dirty="0">
                  <a:ea typeface="Calibri"/>
                  <a:cs typeface="Calibri"/>
                </a:endParaRPr>
              </a:p>
              <a:p>
                <a:r>
                  <a:rPr lang="en-US" dirty="0">
                    <a:ea typeface="Calibri"/>
                    <a:cs typeface="Calibri"/>
                  </a:rPr>
                  <a:t>And recursively we can find the Bhattacharyya Parameter for more channels as we keep splitting them.</a:t>
                </a:r>
              </a:p>
              <a:p>
                <a:endParaRPr lang="en-US" dirty="0">
                  <a:ea typeface="Calibri"/>
                  <a:cs typeface="Calibri"/>
                </a:endParaRPr>
              </a:p>
            </p:txBody>
          </p:sp>
        </mc:Choice>
        <mc:Fallback xmlns="">
          <p:sp>
            <p:nvSpPr>
              <p:cNvPr id="15" name="TextBox 14">
                <a:extLst>
                  <a:ext uri="{FF2B5EF4-FFF2-40B4-BE49-F238E27FC236}">
                    <a16:creationId xmlns:a16="http://schemas.microsoft.com/office/drawing/2014/main" id="{52589AA5-DF90-9312-EAEE-58F3A0A84CFB}"/>
                  </a:ext>
                </a:extLst>
              </p:cNvPr>
              <p:cNvSpPr txBox="1">
                <a:spLocks noRot="1" noChangeAspect="1" noMove="1" noResize="1" noEditPoints="1" noAdjustHandles="1" noChangeArrowheads="1" noChangeShapeType="1" noTextEdit="1"/>
              </p:cNvSpPr>
              <p:nvPr/>
            </p:nvSpPr>
            <p:spPr>
              <a:xfrm>
                <a:off x="653144" y="945633"/>
                <a:ext cx="10055726" cy="4005968"/>
              </a:xfrm>
              <a:prstGeom prst="rect">
                <a:avLst/>
              </a:prstGeom>
              <a:blipFill>
                <a:blip r:embed="rId3"/>
                <a:stretch>
                  <a:fillRect l="-485" t="-761" r="-909"/>
                </a:stretch>
              </a:blipFill>
            </p:spPr>
            <p:txBody>
              <a:bodyPr/>
              <a:lstStyle/>
              <a:p>
                <a:r>
                  <a:rPr lang="en-US">
                    <a:noFill/>
                  </a:rPr>
                  <a:t> </a:t>
                </a:r>
              </a:p>
            </p:txBody>
          </p:sp>
        </mc:Fallback>
      </mc:AlternateContent>
      <p:sp>
        <p:nvSpPr>
          <p:cNvPr id="6" name="Slide Number Placeholder 1">
            <a:extLst>
              <a:ext uri="{FF2B5EF4-FFF2-40B4-BE49-F238E27FC236}">
                <a16:creationId xmlns:a16="http://schemas.microsoft.com/office/drawing/2014/main" id="{B7BC8D76-DFEE-9D44-485A-C4466A890D2D}"/>
              </a:ext>
            </a:extLst>
          </p:cNvPr>
          <p:cNvSpPr>
            <a:spLocks noGrp="1"/>
          </p:cNvSpPr>
          <p:nvPr>
            <p:ph type="sldNum" sz="quarter" idx="12"/>
          </p:nvPr>
        </p:nvSpPr>
        <p:spPr>
          <a:xfrm>
            <a:off x="9900458" y="6459785"/>
            <a:ext cx="1312025" cy="365125"/>
          </a:xfrm>
        </p:spPr>
        <p:txBody>
          <a:bodyPr/>
          <a:lstStyle/>
          <a:p>
            <a:r>
              <a:rPr lang="en-IN"/>
              <a:t>21</a:t>
            </a:r>
          </a:p>
        </p:txBody>
      </p:sp>
    </p:spTree>
    <p:extLst>
      <p:ext uri="{BB962C8B-B14F-4D97-AF65-F5344CB8AC3E}">
        <p14:creationId xmlns:p14="http://schemas.microsoft.com/office/powerpoint/2010/main" val="2638029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20A8A-4808-6DEF-2808-EB82F3C2A6F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CE98A5-87EB-907D-B09F-7D7EE6162CD7}"/>
              </a:ext>
            </a:extLst>
          </p:cNvPr>
          <p:cNvSpPr>
            <a:spLocks noGrp="1"/>
          </p:cNvSpPr>
          <p:nvPr>
            <p:ph type="sldNum" sz="quarter" idx="12"/>
          </p:nvPr>
        </p:nvSpPr>
        <p:spPr/>
        <p:txBody>
          <a:bodyPr/>
          <a:lstStyle/>
          <a:p>
            <a:fld id="{ABD4E5D1-8D28-4922-8246-9644D53432D9}" type="slidenum">
              <a:rPr lang="en-IN" smtClean="0"/>
              <a:t>22</a:t>
            </a:fld>
            <a:endParaRPr lang="en-IN"/>
          </a:p>
        </p:txBody>
      </p:sp>
      <p:pic>
        <p:nvPicPr>
          <p:cNvPr id="10" name="Picture 9">
            <a:extLst>
              <a:ext uri="{FF2B5EF4-FFF2-40B4-BE49-F238E27FC236}">
                <a16:creationId xmlns:a16="http://schemas.microsoft.com/office/drawing/2014/main" id="{CCE33242-6063-88FC-9802-C216D767D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90" y="1337504"/>
            <a:ext cx="6056875" cy="4509349"/>
          </a:xfrm>
          <a:prstGeom prst="rect">
            <a:avLst/>
          </a:prstGeom>
        </p:spPr>
      </p:pic>
      <p:pic>
        <p:nvPicPr>
          <p:cNvPr id="4" name="Picture 3">
            <a:extLst>
              <a:ext uri="{FF2B5EF4-FFF2-40B4-BE49-F238E27FC236}">
                <a16:creationId xmlns:a16="http://schemas.microsoft.com/office/drawing/2014/main" id="{73B53DAA-DACB-3721-8873-7A6E9ECAD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505" y="1337504"/>
            <a:ext cx="6015905" cy="4509349"/>
          </a:xfrm>
          <a:prstGeom prst="rect">
            <a:avLst/>
          </a:prstGeom>
        </p:spPr>
      </p:pic>
      <p:grpSp>
        <p:nvGrpSpPr>
          <p:cNvPr id="17" name="Group 16">
            <a:extLst>
              <a:ext uri="{FF2B5EF4-FFF2-40B4-BE49-F238E27FC236}">
                <a16:creationId xmlns:a16="http://schemas.microsoft.com/office/drawing/2014/main" id="{C2F0B192-5C39-3744-EA35-9F8B6EF2B982}"/>
              </a:ext>
            </a:extLst>
          </p:cNvPr>
          <p:cNvGrpSpPr/>
          <p:nvPr/>
        </p:nvGrpSpPr>
        <p:grpSpPr>
          <a:xfrm>
            <a:off x="0" y="-148123"/>
            <a:ext cx="12842450" cy="934911"/>
            <a:chOff x="0" y="-14438"/>
            <a:chExt cx="12842450" cy="934911"/>
          </a:xfrm>
        </p:grpSpPr>
        <p:sp>
          <p:nvSpPr>
            <p:cNvPr id="18" name="Right Triangle 17">
              <a:extLst>
                <a:ext uri="{FF2B5EF4-FFF2-40B4-BE49-F238E27FC236}">
                  <a16:creationId xmlns:a16="http://schemas.microsoft.com/office/drawing/2014/main" id="{44093AD9-8C05-127D-28FF-8EF8DB904C11}"/>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E2E89D99-56E4-F1A4-A503-76E16B66989C}"/>
                </a:ext>
              </a:extLst>
            </p:cNvPr>
            <p:cNvGrpSpPr/>
            <p:nvPr/>
          </p:nvGrpSpPr>
          <p:grpSpPr>
            <a:xfrm>
              <a:off x="0" y="-14438"/>
              <a:ext cx="12842450" cy="739011"/>
              <a:chOff x="0" y="-14438"/>
              <a:chExt cx="12842450" cy="739011"/>
            </a:xfrm>
          </p:grpSpPr>
          <p:sp>
            <p:nvSpPr>
              <p:cNvPr id="20" name="Rectangle 19">
                <a:extLst>
                  <a:ext uri="{FF2B5EF4-FFF2-40B4-BE49-F238E27FC236}">
                    <a16:creationId xmlns:a16="http://schemas.microsoft.com/office/drawing/2014/main" id="{34F5037D-28AB-FAA4-4875-9C05634833CB}"/>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F64C3D9C-4889-D5DC-691C-4FBB3D4BB63D}"/>
                  </a:ext>
                </a:extLst>
              </p:cNvPr>
              <p:cNvSpPr txBox="1"/>
              <p:nvPr/>
            </p:nvSpPr>
            <p:spPr>
              <a:xfrm>
                <a:off x="719580" y="78242"/>
                <a:ext cx="12122870" cy="646331"/>
              </a:xfrm>
              <a:prstGeom prst="rect">
                <a:avLst/>
              </a:prstGeom>
              <a:noFill/>
            </p:spPr>
            <p:txBody>
              <a:bodyPr wrap="square" lIns="91440" tIns="45720" rIns="91440" bIns="45720" rtlCol="0" anchor="t">
                <a:spAutoFit/>
              </a:bodyPr>
              <a:lstStyle/>
              <a:p>
                <a:r>
                  <a:rPr lang="en-IN"/>
                  <a:t>2.Encoding/Bhattacharyya</a:t>
                </a:r>
                <a:r>
                  <a:rPr lang="en-IN" sz="1800"/>
                  <a:t> </a:t>
                </a:r>
                <a:r>
                  <a:rPr lang="en-IN"/>
                  <a:t>Parameter </a:t>
                </a:r>
                <a:r>
                  <a:rPr lang="en-IN" sz="1800"/>
                  <a:t>  </a:t>
                </a:r>
                <a:r>
                  <a:rPr lang="en-IN"/>
                  <a:t> </a:t>
                </a:r>
                <a:endParaRPr lang="en-IN" sz="1800"/>
              </a:p>
              <a:p>
                <a:endParaRPr lang="en-IN"/>
              </a:p>
            </p:txBody>
          </p:sp>
        </p:grpSp>
      </p:grpSp>
    </p:spTree>
    <p:extLst>
      <p:ext uri="{BB962C8B-B14F-4D97-AF65-F5344CB8AC3E}">
        <p14:creationId xmlns:p14="http://schemas.microsoft.com/office/powerpoint/2010/main" val="1210251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DB73F-1938-FAAB-4357-A622C6BFB978}"/>
              </a:ext>
            </a:extLst>
          </p:cNvPr>
          <p:cNvSpPr>
            <a:spLocks noGrp="1"/>
          </p:cNvSpPr>
          <p:nvPr>
            <p:ph type="title"/>
          </p:nvPr>
        </p:nvSpPr>
        <p:spPr/>
        <p:txBody>
          <a:bodyPr/>
          <a:lstStyle/>
          <a:p>
            <a:r>
              <a:rPr lang="en-IN"/>
              <a:t>E) Encoding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FF8786-D819-6DAC-BBA0-BAA92663FF74}"/>
                  </a:ext>
                </a:extLst>
              </p:cNvPr>
              <p:cNvSpPr>
                <a:spLocks noGrp="1"/>
              </p:cNvSpPr>
              <p:nvPr>
                <p:ph idx="1"/>
              </p:nvPr>
            </p:nvSpPr>
            <p:spPr/>
            <p:txBody>
              <a:bodyPr>
                <a:normAutofit fontScale="92500"/>
              </a:bodyPr>
              <a:lstStyle/>
              <a:p>
                <a:pPr>
                  <a:buFont typeface="Arial" panose="020B0604020202020204" pitchFamily="34" charset="0"/>
                  <a:buChar char="•"/>
                </a:pPr>
                <a:r>
                  <a:rPr lang="en-IN"/>
                  <a:t>Now the question arises why did we find out the reliability sequence ??</a:t>
                </a:r>
              </a:p>
              <a:p>
                <a:pPr lvl="1">
                  <a:buFont typeface="Wingdings" panose="05000000000000000000" pitchFamily="2" charset="2"/>
                  <a:buChar char="Ø"/>
                </a:pPr>
                <a:r>
                  <a:rPr lang="en-IN"/>
                  <a:t>We need it to find the noisy useless channels to successful perform encoding. </a:t>
                </a:r>
              </a:p>
              <a:p>
                <a:pPr>
                  <a:buFont typeface="Arial" panose="020B0604020202020204" pitchFamily="34" charset="0"/>
                  <a:buChar char="•"/>
                </a:pPr>
                <a:r>
                  <a:rPr lang="en-IN" b="1" u="sng"/>
                  <a:t>Algorithm :</a:t>
                </a:r>
              </a:p>
              <a:p>
                <a:pPr marL="0" indent="0">
                  <a:buNone/>
                </a:pPr>
                <a:r>
                  <a:rPr lang="en-IN" b="1"/>
                  <a:t>	</a:t>
                </a:r>
                <a:r>
                  <a:rPr lang="en-IN"/>
                  <a:t> To Encode (N,K) Polar Code [K information bits] and [N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𝑛</m:t>
                        </m:r>
                      </m:sup>
                    </m:sSup>
                  </m:oMath>
                </a14:m>
                <a:r>
                  <a:rPr lang="en-IN"/>
                  <a:t> message bits]</a:t>
                </a:r>
              </a:p>
              <a:p>
                <a:pPr marL="457200" indent="-457200">
                  <a:buFont typeface="+mj-lt"/>
                  <a:buAutoNum type="arabicPeriod"/>
                </a:pPr>
                <a:r>
                  <a:rPr lang="en-IN" i="1">
                    <a:latin typeface="Cambria Math" panose="02040503050406030204" pitchFamily="18" charset="0"/>
                  </a:rPr>
                  <a:t>Compute the Bhattacharyya Parameter for all N channels and rank them form worst to best</a:t>
                </a:r>
              </a:p>
              <a:p>
                <a:pPr marL="457200" indent="-457200">
                  <a:buFont typeface="+mj-lt"/>
                  <a:buAutoNum type="arabicPeriod"/>
                </a:pPr>
                <a:r>
                  <a:rPr lang="en-IN" b="0" i="1">
                    <a:latin typeface="Cambria Math" panose="02040503050406030204" pitchFamily="18" charset="0"/>
                  </a:rPr>
                  <a:t>Choose the K most reliable channels</a:t>
                </a:r>
                <a:endParaRPr lang="en-IN" i="1">
                  <a:latin typeface="Cambria Math" panose="02040503050406030204" pitchFamily="18" charset="0"/>
                </a:endParaRPr>
              </a:p>
              <a:p>
                <a:pPr marL="457200" indent="-457200">
                  <a:buFont typeface="+mj-lt"/>
                  <a:buAutoNum type="arabicPeriod"/>
                </a:pPr>
                <a:r>
                  <a:rPr lang="en-IN" b="0" i="1">
                    <a:latin typeface="Cambria Math" panose="02040503050406030204" pitchFamily="18" charset="0"/>
                  </a:rPr>
                  <a:t>Assign the K information bits, to the chosen channels and assign 0 to the rest (frozen) channels</a:t>
                </a:r>
              </a:p>
              <a:p>
                <a:pPr marL="457200" indent="-457200">
                  <a:buFont typeface="+mj-lt"/>
                  <a:buAutoNum type="arabicPeriod"/>
                </a:pPr>
                <a:r>
                  <a:rPr lang="en-IN" b="0" i="1">
                    <a:latin typeface="Cambria Math" panose="02040503050406030204" pitchFamily="18" charset="0"/>
                  </a:rPr>
                  <a:t>Now compute  </a:t>
                </a:r>
                <a:r>
                  <a:rPr lang="en-IN" b="1" i="1">
                    <a:latin typeface="Cambria Math" panose="02040503050406030204" pitchFamily="18" charset="0"/>
                  </a:rPr>
                  <a:t>x</a:t>
                </a:r>
                <a:r>
                  <a:rPr lang="en-IN" b="0" i="1">
                    <a:latin typeface="Cambria Math" panose="02040503050406030204" pitchFamily="18" charset="0"/>
                  </a:rPr>
                  <a:t> </a:t>
                </a:r>
                <a14:m>
                  <m:oMath xmlns:m="http://schemas.openxmlformats.org/officeDocument/2006/math">
                    <m:r>
                      <a:rPr lang="en-IN" b="0" i="1" smtClean="0">
                        <a:latin typeface="Cambria Math" panose="02040503050406030204" pitchFamily="18" charset="0"/>
                      </a:rPr>
                      <m:t>=</m:t>
                    </m:r>
                    <m:r>
                      <a:rPr lang="en-IN" b="1" i="1" smtClean="0">
                        <a:latin typeface="Cambria Math" panose="02040503050406030204" pitchFamily="18" charset="0"/>
                      </a:rPr>
                      <m:t>𝒖</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𝐺</m:t>
                        </m:r>
                      </m:e>
                      <m:sub>
                        <m:r>
                          <a:rPr lang="en-IN" b="0" i="1" smtClean="0">
                            <a:latin typeface="Cambria Math" panose="02040503050406030204" pitchFamily="18" charset="0"/>
                            <a:ea typeface="Cambria Math" panose="02040503050406030204" pitchFamily="18" charset="0"/>
                          </a:rPr>
                          <m:t>𝑁</m:t>
                        </m:r>
                      </m:sub>
                    </m:sSub>
                    <m:r>
                      <a:rPr lang="en-IN" b="0" i="1" smtClean="0">
                        <a:latin typeface="Cambria Math" panose="02040503050406030204" pitchFamily="18" charset="0"/>
                        <a:ea typeface="Cambria Math" panose="02040503050406030204" pitchFamily="18" charset="0"/>
                      </a:rPr>
                      <m:t> </m:t>
                    </m:r>
                  </m:oMath>
                </a14:m>
                <a:endParaRPr lang="en-IN" b="0" i="1">
                  <a:latin typeface="Cambria Math" panose="02040503050406030204" pitchFamily="18" charset="0"/>
                  <a:ea typeface="Cambria Math" panose="02040503050406030204" pitchFamily="18" charset="0"/>
                </a:endParaRPr>
              </a:p>
              <a:p>
                <a:pPr marL="0" indent="0">
                  <a:buNone/>
                </a:pPr>
                <a:r>
                  <a:rPr lang="en-IN" b="0"/>
                  <a:t>Hence the Encoding Time Complexity is </a:t>
                </a:r>
                <a14:m>
                  <m:oMath xmlns:m="http://schemas.openxmlformats.org/officeDocument/2006/math">
                    <m:r>
                      <a:rPr lang="en-US" i="1" dirty="0" smtClean="0">
                        <a:latin typeface="Cambria Math" panose="02040503050406030204" pitchFamily="18" charset="0"/>
                      </a:rPr>
                      <m:t>𝑂</m:t>
                    </m:r>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𝑁</m:t>
                        </m:r>
                        <m:func>
                          <m:funcPr>
                            <m:ctrlPr>
                              <a:rPr lang="en-US" i="1" dirty="0" smtClean="0">
                                <a:latin typeface="Cambria Math" panose="02040503050406030204" pitchFamily="18" charset="0"/>
                              </a:rPr>
                            </m:ctrlPr>
                          </m:funcPr>
                          <m:fName>
                            <m:r>
                              <m:rPr>
                                <m:sty m:val="p"/>
                              </m:rPr>
                              <a:rPr lang="en-US" i="1" dirty="0" smtClean="0">
                                <a:latin typeface="Cambria Math" panose="02040503050406030204" pitchFamily="18" charset="0"/>
                              </a:rPr>
                              <m:t>log</m:t>
                            </m:r>
                          </m:fName>
                          <m:e>
                            <m:r>
                              <a:rPr lang="en-US" i="1" dirty="0" smtClean="0">
                                <a:latin typeface="Cambria Math" panose="02040503050406030204" pitchFamily="18" charset="0"/>
                              </a:rPr>
                              <m:t>𝑁</m:t>
                            </m:r>
                          </m:e>
                        </m:func>
                      </m:e>
                    </m:d>
                  </m:oMath>
                </a14:m>
                <a:r>
                  <a:rPr lang="en-US"/>
                  <a:t>.</a:t>
                </a:r>
              </a:p>
              <a:p>
                <a:pPr marL="0" indent="0">
                  <a:buNone/>
                </a:pPr>
                <a:endParaRPr lang="en-IN"/>
              </a:p>
            </p:txBody>
          </p:sp>
        </mc:Choice>
        <mc:Fallback xmlns="">
          <p:sp>
            <p:nvSpPr>
              <p:cNvPr id="3" name="Content Placeholder 2">
                <a:extLst>
                  <a:ext uri="{FF2B5EF4-FFF2-40B4-BE49-F238E27FC236}">
                    <a16:creationId xmlns:a16="http://schemas.microsoft.com/office/drawing/2014/main" id="{BAFF8786-D819-6DAC-BBA0-BAA92663FF74}"/>
                  </a:ext>
                </a:extLst>
              </p:cNvPr>
              <p:cNvSpPr>
                <a:spLocks noGrp="1" noRot="1" noChangeAspect="1" noMove="1" noResize="1" noEditPoints="1" noAdjustHandles="1" noChangeArrowheads="1" noChangeShapeType="1" noTextEdit="1"/>
              </p:cNvSpPr>
              <p:nvPr>
                <p:ph idx="1"/>
              </p:nvPr>
            </p:nvSpPr>
            <p:spPr>
              <a:blipFill>
                <a:blip r:embed="rId2"/>
                <a:stretch>
                  <a:fillRect l="-1455" t="-1515" b="-18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9E492FB-8F3E-28A0-CEC2-9CBD4EBCB668}"/>
              </a:ext>
            </a:extLst>
          </p:cNvPr>
          <p:cNvSpPr>
            <a:spLocks noGrp="1"/>
          </p:cNvSpPr>
          <p:nvPr>
            <p:ph type="sldNum" sz="quarter" idx="12"/>
          </p:nvPr>
        </p:nvSpPr>
        <p:spPr/>
        <p:txBody>
          <a:bodyPr/>
          <a:lstStyle/>
          <a:p>
            <a:fld id="{ABD4E5D1-8D28-4922-8246-9644D53432D9}" type="slidenum">
              <a:rPr lang="en-IN" smtClean="0"/>
              <a:t>23</a:t>
            </a:fld>
            <a:endParaRPr lang="en-IN"/>
          </a:p>
        </p:txBody>
      </p:sp>
      <p:grpSp>
        <p:nvGrpSpPr>
          <p:cNvPr id="5" name="Group 4">
            <a:extLst>
              <a:ext uri="{FF2B5EF4-FFF2-40B4-BE49-F238E27FC236}">
                <a16:creationId xmlns:a16="http://schemas.microsoft.com/office/drawing/2014/main" id="{24C19C3F-55C1-C4B4-A948-60BCF9621D04}"/>
              </a:ext>
            </a:extLst>
          </p:cNvPr>
          <p:cNvGrpSpPr/>
          <p:nvPr/>
        </p:nvGrpSpPr>
        <p:grpSpPr>
          <a:xfrm>
            <a:off x="0" y="-1070"/>
            <a:ext cx="12842450" cy="934911"/>
            <a:chOff x="0" y="-14438"/>
            <a:chExt cx="12842450" cy="934911"/>
          </a:xfrm>
        </p:grpSpPr>
        <p:sp>
          <p:nvSpPr>
            <p:cNvPr id="6" name="Right Triangle 5">
              <a:extLst>
                <a:ext uri="{FF2B5EF4-FFF2-40B4-BE49-F238E27FC236}">
                  <a16:creationId xmlns:a16="http://schemas.microsoft.com/office/drawing/2014/main" id="{B7444A01-4AD2-592C-CD5C-45515B2BB060}"/>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E1E5EB55-08EA-80FA-60BE-29830D5E8162}"/>
                </a:ext>
              </a:extLst>
            </p:cNvPr>
            <p:cNvGrpSpPr/>
            <p:nvPr/>
          </p:nvGrpSpPr>
          <p:grpSpPr>
            <a:xfrm>
              <a:off x="0" y="-14438"/>
              <a:ext cx="12842450" cy="739011"/>
              <a:chOff x="0" y="-14438"/>
              <a:chExt cx="12842450" cy="739011"/>
            </a:xfrm>
          </p:grpSpPr>
          <p:sp>
            <p:nvSpPr>
              <p:cNvPr id="8" name="Rectangle 7">
                <a:extLst>
                  <a:ext uri="{FF2B5EF4-FFF2-40B4-BE49-F238E27FC236}">
                    <a16:creationId xmlns:a16="http://schemas.microsoft.com/office/drawing/2014/main" id="{4025E4C6-815E-7A1C-7CE3-4C96044626E5}"/>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68B10008-9D34-644D-7A98-3FF1B2D20B07}"/>
                  </a:ext>
                </a:extLst>
              </p:cNvPr>
              <p:cNvSpPr txBox="1"/>
              <p:nvPr/>
            </p:nvSpPr>
            <p:spPr>
              <a:xfrm>
                <a:off x="719580" y="78242"/>
                <a:ext cx="12122870" cy="646331"/>
              </a:xfrm>
              <a:prstGeom prst="rect">
                <a:avLst/>
              </a:prstGeom>
              <a:noFill/>
            </p:spPr>
            <p:txBody>
              <a:bodyPr wrap="square" rtlCol="0">
                <a:spAutoFit/>
              </a:bodyPr>
              <a:lstStyle/>
              <a:p>
                <a:r>
                  <a:rPr lang="en-IN"/>
                  <a:t>2.Encoding/Encoding Algorithm</a:t>
                </a:r>
                <a:r>
                  <a:rPr lang="en-IN" sz="1800"/>
                  <a:t>     </a:t>
                </a:r>
              </a:p>
              <a:p>
                <a:endParaRPr lang="en-IN"/>
              </a:p>
            </p:txBody>
          </p:sp>
        </p:grpSp>
      </p:grpSp>
    </p:spTree>
    <p:extLst>
      <p:ext uri="{BB962C8B-B14F-4D97-AF65-F5344CB8AC3E}">
        <p14:creationId xmlns:p14="http://schemas.microsoft.com/office/powerpoint/2010/main" val="1792989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4BD6-C70C-285E-0B02-5231B83A2919}"/>
              </a:ext>
            </a:extLst>
          </p:cNvPr>
          <p:cNvSpPr>
            <a:spLocks noGrp="1"/>
          </p:cNvSpPr>
          <p:nvPr>
            <p:ph type="title"/>
          </p:nvPr>
        </p:nvSpPr>
        <p:spPr>
          <a:xfrm>
            <a:off x="5185805" y="896203"/>
            <a:ext cx="10058400" cy="1450757"/>
          </a:xfrm>
        </p:spPr>
        <p:txBody>
          <a:bodyPr>
            <a:normAutofit fontScale="90000"/>
          </a:bodyPr>
          <a:lstStyle/>
          <a:p>
            <a:r>
              <a:rPr lang="en-IN" sz="11600" b="1"/>
              <a:t>3.</a:t>
            </a:r>
            <a:br>
              <a:rPr lang="en-IN" sz="4800" b="1"/>
            </a:br>
            <a:endParaRPr lang="en-IN"/>
          </a:p>
        </p:txBody>
      </p:sp>
      <p:sp>
        <p:nvSpPr>
          <p:cNvPr id="7" name="Slide Number Placeholder 6">
            <a:extLst>
              <a:ext uri="{FF2B5EF4-FFF2-40B4-BE49-F238E27FC236}">
                <a16:creationId xmlns:a16="http://schemas.microsoft.com/office/drawing/2014/main" id="{00250EEB-A224-A124-8986-1485ACFC8728}"/>
              </a:ext>
            </a:extLst>
          </p:cNvPr>
          <p:cNvSpPr>
            <a:spLocks noGrp="1"/>
          </p:cNvSpPr>
          <p:nvPr>
            <p:ph type="sldNum" sz="quarter" idx="12"/>
          </p:nvPr>
        </p:nvSpPr>
        <p:spPr/>
        <p:txBody>
          <a:bodyPr/>
          <a:lstStyle/>
          <a:p>
            <a:fld id="{ABD4E5D1-8D28-4922-8246-9644D53432D9}" type="slidenum">
              <a:rPr lang="en-IN" smtClean="0"/>
              <a:t>24</a:t>
            </a:fld>
            <a:endParaRPr lang="en-IN"/>
          </a:p>
        </p:txBody>
      </p:sp>
      <p:sp>
        <p:nvSpPr>
          <p:cNvPr id="4" name="Title 1">
            <a:extLst>
              <a:ext uri="{FF2B5EF4-FFF2-40B4-BE49-F238E27FC236}">
                <a16:creationId xmlns:a16="http://schemas.microsoft.com/office/drawing/2014/main" id="{09447849-64D1-1FC2-C052-7F06B3A1BDD9}"/>
              </a:ext>
            </a:extLst>
          </p:cNvPr>
          <p:cNvSpPr txBox="1">
            <a:spLocks/>
          </p:cNvSpPr>
          <p:nvPr/>
        </p:nvSpPr>
        <p:spPr>
          <a:xfrm>
            <a:off x="1097280" y="1737360"/>
            <a:ext cx="10621754" cy="4505785"/>
          </a:xfrm>
          <a:prstGeom prst="rect">
            <a:avLst/>
          </a:prstGeom>
        </p:spPr>
        <p:txBody>
          <a:bodyPr vert="horz" lIns="91440" tIns="45720" rIns="91440" bIns="45720" rtlCol="0" anchor="b">
            <a:normAutofit fontScale="85000"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17300" b="1"/>
              <a:t>BPSK + AWGN</a:t>
            </a:r>
            <a:br>
              <a:rPr lang="en-IN" sz="17300" b="1"/>
            </a:br>
            <a:endParaRPr lang="en-IN" sz="17300"/>
          </a:p>
        </p:txBody>
      </p:sp>
      <p:sp>
        <p:nvSpPr>
          <p:cNvPr id="5" name="Right Triangle 4">
            <a:extLst>
              <a:ext uri="{FF2B5EF4-FFF2-40B4-BE49-F238E27FC236}">
                <a16:creationId xmlns:a16="http://schemas.microsoft.com/office/drawing/2014/main" id="{457F5856-8F18-DF9A-2670-F22298D7717E}"/>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22C6B2F0-E13D-FB19-2D6C-5955A24C04BF}"/>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79228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4BD6-C70C-285E-0B02-5231B83A2919}"/>
              </a:ext>
            </a:extLst>
          </p:cNvPr>
          <p:cNvSpPr>
            <a:spLocks noGrp="1"/>
          </p:cNvSpPr>
          <p:nvPr>
            <p:ph type="title"/>
          </p:nvPr>
        </p:nvSpPr>
        <p:spPr>
          <a:xfrm>
            <a:off x="5185805" y="896203"/>
            <a:ext cx="10058400" cy="1450757"/>
          </a:xfrm>
        </p:spPr>
        <p:txBody>
          <a:bodyPr>
            <a:normAutofit fontScale="90000"/>
          </a:bodyPr>
          <a:lstStyle/>
          <a:p>
            <a:r>
              <a:rPr lang="en-IN" sz="11600" b="1"/>
              <a:t>3.</a:t>
            </a:r>
            <a:br>
              <a:rPr lang="en-IN" sz="4800" b="1"/>
            </a:br>
            <a:endParaRPr lang="en-IN"/>
          </a:p>
        </p:txBody>
      </p:sp>
      <p:sp>
        <p:nvSpPr>
          <p:cNvPr id="7" name="Slide Number Placeholder 6">
            <a:extLst>
              <a:ext uri="{FF2B5EF4-FFF2-40B4-BE49-F238E27FC236}">
                <a16:creationId xmlns:a16="http://schemas.microsoft.com/office/drawing/2014/main" id="{00250EEB-A224-A124-8986-1485ACFC8728}"/>
              </a:ext>
            </a:extLst>
          </p:cNvPr>
          <p:cNvSpPr>
            <a:spLocks noGrp="1"/>
          </p:cNvSpPr>
          <p:nvPr>
            <p:ph type="sldNum" sz="quarter" idx="12"/>
          </p:nvPr>
        </p:nvSpPr>
        <p:spPr/>
        <p:txBody>
          <a:bodyPr/>
          <a:lstStyle/>
          <a:p>
            <a:fld id="{ABD4E5D1-8D28-4922-8246-9644D53432D9}" type="slidenum">
              <a:rPr lang="en-IN" smtClean="0"/>
              <a:t>24</a:t>
            </a:fld>
            <a:endParaRPr lang="en-IN"/>
          </a:p>
        </p:txBody>
      </p:sp>
      <p:sp>
        <p:nvSpPr>
          <p:cNvPr id="4" name="Title 1">
            <a:extLst>
              <a:ext uri="{FF2B5EF4-FFF2-40B4-BE49-F238E27FC236}">
                <a16:creationId xmlns:a16="http://schemas.microsoft.com/office/drawing/2014/main" id="{09447849-64D1-1FC2-C052-7F06B3A1BDD9}"/>
              </a:ext>
            </a:extLst>
          </p:cNvPr>
          <p:cNvSpPr txBox="1">
            <a:spLocks/>
          </p:cNvSpPr>
          <p:nvPr/>
        </p:nvSpPr>
        <p:spPr>
          <a:xfrm>
            <a:off x="1097280" y="1737360"/>
            <a:ext cx="10621754" cy="4505785"/>
          </a:xfrm>
          <a:prstGeom prst="rect">
            <a:avLst/>
          </a:prstGeom>
        </p:spPr>
        <p:txBody>
          <a:bodyPr vert="horz" lIns="91440" tIns="45720" rIns="91440" bIns="45720" rtlCol="0" anchor="b">
            <a:normAutofit fontScale="85000"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17300" b="1"/>
              <a:t>BPSK + AWGN</a:t>
            </a:r>
            <a:br>
              <a:rPr lang="en-IN" sz="17300" b="1"/>
            </a:br>
            <a:endParaRPr lang="en-IN" sz="17300"/>
          </a:p>
        </p:txBody>
      </p:sp>
      <p:sp>
        <p:nvSpPr>
          <p:cNvPr id="5" name="Right Triangle 4">
            <a:extLst>
              <a:ext uri="{FF2B5EF4-FFF2-40B4-BE49-F238E27FC236}">
                <a16:creationId xmlns:a16="http://schemas.microsoft.com/office/drawing/2014/main" id="{457F5856-8F18-DF9A-2670-F22298D7717E}"/>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22C6B2F0-E13D-FB19-2D6C-5955A24C04BF}"/>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7922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5C358-A9C2-1B31-95BE-9F5CC7EF93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6D329-851D-B103-111A-14AB0276D387}"/>
              </a:ext>
            </a:extLst>
          </p:cNvPr>
          <p:cNvSpPr>
            <a:spLocks noGrp="1"/>
          </p:cNvSpPr>
          <p:nvPr>
            <p:ph type="title"/>
          </p:nvPr>
        </p:nvSpPr>
        <p:spPr/>
        <p:txBody>
          <a:bodyPr/>
          <a:lstStyle/>
          <a:p>
            <a:r>
              <a:rPr lang="en-IN" dirty="0"/>
              <a:t>BPSK </a:t>
            </a:r>
            <a:r>
              <a:rPr lang="en-IN" sz="5400" dirty="0"/>
              <a:t>Modulation</a:t>
            </a:r>
          </a:p>
        </p:txBody>
      </p:sp>
      <p:sp>
        <p:nvSpPr>
          <p:cNvPr id="4" name="Slide Number Placeholder 3">
            <a:extLst>
              <a:ext uri="{FF2B5EF4-FFF2-40B4-BE49-F238E27FC236}">
                <a16:creationId xmlns:a16="http://schemas.microsoft.com/office/drawing/2014/main" id="{7DE5102C-2BD0-33EC-FF1C-780AF7887EB6}"/>
              </a:ext>
            </a:extLst>
          </p:cNvPr>
          <p:cNvSpPr>
            <a:spLocks noGrp="1"/>
          </p:cNvSpPr>
          <p:nvPr>
            <p:ph type="sldNum" sz="quarter" idx="12"/>
          </p:nvPr>
        </p:nvSpPr>
        <p:spPr/>
        <p:txBody>
          <a:bodyPr/>
          <a:lstStyle/>
          <a:p>
            <a:fld id="{ABD4E5D1-8D28-4922-8246-9644D53432D9}" type="slidenum">
              <a:rPr lang="en-IN" smtClean="0"/>
              <a:t>25</a:t>
            </a:fld>
            <a:endParaRPr lang="en-IN"/>
          </a:p>
        </p:txBody>
      </p:sp>
      <p:grpSp>
        <p:nvGrpSpPr>
          <p:cNvPr id="5" name="Group 4">
            <a:extLst>
              <a:ext uri="{FF2B5EF4-FFF2-40B4-BE49-F238E27FC236}">
                <a16:creationId xmlns:a16="http://schemas.microsoft.com/office/drawing/2014/main" id="{AAF9D60C-AEA0-45AC-420E-C5E379F591D6}"/>
              </a:ext>
            </a:extLst>
          </p:cNvPr>
          <p:cNvGrpSpPr/>
          <p:nvPr/>
        </p:nvGrpSpPr>
        <p:grpSpPr>
          <a:xfrm>
            <a:off x="0" y="-1070"/>
            <a:ext cx="12842450" cy="1016010"/>
            <a:chOff x="0" y="-14438"/>
            <a:chExt cx="12842450" cy="1016010"/>
          </a:xfrm>
        </p:grpSpPr>
        <p:sp>
          <p:nvSpPr>
            <p:cNvPr id="6" name="Right Triangle 5">
              <a:extLst>
                <a:ext uri="{FF2B5EF4-FFF2-40B4-BE49-F238E27FC236}">
                  <a16:creationId xmlns:a16="http://schemas.microsoft.com/office/drawing/2014/main" id="{1BAEC48C-A517-E786-CFD2-848946941856}"/>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15BEC19-5D1A-2993-FC17-CF036BAE30FF}"/>
                </a:ext>
              </a:extLst>
            </p:cNvPr>
            <p:cNvGrpSpPr/>
            <p:nvPr/>
          </p:nvGrpSpPr>
          <p:grpSpPr>
            <a:xfrm>
              <a:off x="0" y="-14438"/>
              <a:ext cx="12842450" cy="1016010"/>
              <a:chOff x="0" y="-14438"/>
              <a:chExt cx="12842450" cy="1016010"/>
            </a:xfrm>
          </p:grpSpPr>
          <p:sp>
            <p:nvSpPr>
              <p:cNvPr id="8" name="Rectangle 7">
                <a:extLst>
                  <a:ext uri="{FF2B5EF4-FFF2-40B4-BE49-F238E27FC236}">
                    <a16:creationId xmlns:a16="http://schemas.microsoft.com/office/drawing/2014/main" id="{A98FF43F-5626-8698-52A9-AA31951EEFDC}"/>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9A77327-33EF-1B70-C2BE-F3B176F84AAA}"/>
                  </a:ext>
                </a:extLst>
              </p:cNvPr>
              <p:cNvSpPr txBox="1"/>
              <p:nvPr/>
            </p:nvSpPr>
            <p:spPr>
              <a:xfrm>
                <a:off x="719580" y="78242"/>
                <a:ext cx="12122870" cy="923330"/>
              </a:xfrm>
              <a:prstGeom prst="rect">
                <a:avLst/>
              </a:prstGeom>
              <a:noFill/>
            </p:spPr>
            <p:txBody>
              <a:bodyPr wrap="square" lIns="91440" tIns="45720" rIns="91440" bIns="45720" rtlCol="0" anchor="t">
                <a:spAutoFit/>
              </a:bodyPr>
              <a:lstStyle/>
              <a:p>
                <a:r>
                  <a:rPr lang="en-IN" dirty="0"/>
                  <a:t>3. BPSK + AWGN </a:t>
                </a:r>
                <a:endParaRPr lang="en-US" dirty="0"/>
              </a:p>
              <a:p>
                <a:endParaRPr lang="en-IN" sz="1800" dirty="0">
                  <a:ea typeface="Calibri"/>
                  <a:cs typeface="Calibri"/>
                </a:endParaRPr>
              </a:p>
              <a:p>
                <a:endParaRPr lang="en-IN" dirty="0">
                  <a:ea typeface="Calibri"/>
                  <a:cs typeface="Calibri"/>
                </a:endParaRPr>
              </a:p>
            </p:txBody>
          </p:sp>
        </p:grpSp>
      </p:grpSp>
      <p:sp>
        <p:nvSpPr>
          <p:cNvPr id="11" name="Content Placeholder 10">
            <a:extLst>
              <a:ext uri="{FF2B5EF4-FFF2-40B4-BE49-F238E27FC236}">
                <a16:creationId xmlns:a16="http://schemas.microsoft.com/office/drawing/2014/main" id="{98286BC3-E609-3AF4-BCE8-3CAC47264EA9}"/>
              </a:ext>
            </a:extLst>
          </p:cNvPr>
          <p:cNvSpPr>
            <a:spLocks noGrp="1"/>
          </p:cNvSpPr>
          <p:nvPr>
            <p:ph idx="1"/>
          </p:nvPr>
        </p:nvSpPr>
        <p:spPr/>
        <p:txBody>
          <a:bodyPr vert="horz" lIns="0" tIns="45720" rIns="0" bIns="45720" rtlCol="0" anchor="t">
            <a:normAutofit/>
          </a:bodyPr>
          <a:lstStyle/>
          <a:p>
            <a:r>
              <a:rPr lang="en-US" sz="2400" dirty="0">
                <a:solidFill>
                  <a:srgbClr val="404040"/>
                </a:solidFill>
                <a:ea typeface="Calibri"/>
                <a:cs typeface="Calibri"/>
              </a:rPr>
              <a:t>Within a Phase Shift Key modulator, each individual bit in the codeword being encoded is mapped to a corresponding phase value. </a:t>
            </a:r>
            <a:endParaRPr lang="en-US" sz="2400" dirty="0">
              <a:ea typeface="Calibri"/>
              <a:cs typeface="Calibri"/>
            </a:endParaRPr>
          </a:p>
          <a:p>
            <a:r>
              <a:rPr lang="en-US" sz="2400" dirty="0">
                <a:solidFill>
                  <a:srgbClr val="404040"/>
                </a:solidFill>
                <a:ea typeface="Calibri"/>
                <a:cs typeface="Calibri"/>
              </a:rPr>
              <a:t>In a BPSK, we have two separate phases at </a:t>
            </a:r>
            <a:r>
              <a:rPr lang="en-US" sz="2400" dirty="0">
                <a:solidFill>
                  <a:srgbClr val="404040"/>
                </a:solidFill>
                <a:ea typeface="+mn-lt"/>
                <a:cs typeface="+mn-lt"/>
              </a:rPr>
              <a:t>0° and 180° to maximize the gap between both bits and reduce the effect of noise. </a:t>
            </a:r>
          </a:p>
          <a:p>
            <a:r>
              <a:rPr lang="en-US" sz="2400" dirty="0">
                <a:solidFill>
                  <a:srgbClr val="404040"/>
                </a:solidFill>
                <a:ea typeface="Calibri"/>
                <a:cs typeface="Calibri"/>
              </a:rPr>
              <a:t>Mapping: </a:t>
            </a:r>
            <a:endParaRPr lang="en-US" sz="2400" dirty="0">
              <a:solidFill>
                <a:srgbClr val="000000"/>
              </a:solidFill>
              <a:ea typeface="Calibri"/>
              <a:cs typeface="Calibri"/>
            </a:endParaRPr>
          </a:p>
          <a:p>
            <a:pPr marL="383540" lvl="1">
              <a:buFont typeface="Arial,Sans-Serif" panose="020F0502020204030204" pitchFamily="34" charset="0"/>
              <a:buChar char="•"/>
            </a:pPr>
            <a:r>
              <a:rPr lang="en-US" sz="2000" dirty="0">
                <a:solidFill>
                  <a:srgbClr val="404040"/>
                </a:solidFill>
                <a:ea typeface="Calibri"/>
                <a:cs typeface="Calibri"/>
              </a:rPr>
              <a:t>Bit b=0 </a:t>
            </a:r>
            <a:r>
              <a:rPr lang="en-US" sz="2000" dirty="0">
                <a:solidFill>
                  <a:srgbClr val="404040"/>
                </a:solidFill>
                <a:ea typeface="+mn-lt"/>
                <a:cs typeface="+mn-lt"/>
              </a:rPr>
              <a:t>has ϕ=0 thus having a signal of +1 volts</a:t>
            </a:r>
            <a:endParaRPr lang="en-US" sz="2000" dirty="0">
              <a:solidFill>
                <a:srgbClr val="000000"/>
              </a:solidFill>
              <a:ea typeface="+mn-lt"/>
              <a:cs typeface="+mn-lt"/>
            </a:endParaRPr>
          </a:p>
          <a:p>
            <a:pPr marL="383540" lvl="1">
              <a:buFont typeface="Arial,Sans-Serif" panose="020F0502020204030204" pitchFamily="34" charset="0"/>
              <a:buChar char="•"/>
            </a:pPr>
            <a:r>
              <a:rPr lang="en-US" sz="2000" dirty="0">
                <a:solidFill>
                  <a:srgbClr val="404040"/>
                </a:solidFill>
                <a:ea typeface="Calibri"/>
                <a:cs typeface="Calibri"/>
              </a:rPr>
              <a:t>Bit</a:t>
            </a:r>
            <a:r>
              <a:rPr lang="en-US" sz="2000" dirty="0">
                <a:solidFill>
                  <a:srgbClr val="404040"/>
                </a:solidFill>
                <a:ea typeface="+mn-lt"/>
                <a:cs typeface="+mn-lt"/>
              </a:rPr>
              <a:t> b=1 has ϕ=π  thus having a signal of -1 volts</a:t>
            </a:r>
            <a:endParaRPr lang="en-US" sz="2000" dirty="0">
              <a:ea typeface="Calibri"/>
              <a:cs typeface="Calibri"/>
            </a:endParaRPr>
          </a:p>
        </p:txBody>
      </p:sp>
    </p:spTree>
    <p:extLst>
      <p:ext uri="{BB962C8B-B14F-4D97-AF65-F5344CB8AC3E}">
        <p14:creationId xmlns:p14="http://schemas.microsoft.com/office/powerpoint/2010/main" val="193929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C8894-13FF-7BCD-E2D5-5E902C58B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07499-4845-F04D-87A8-0B2C96495742}"/>
              </a:ext>
            </a:extLst>
          </p:cNvPr>
          <p:cNvSpPr>
            <a:spLocks noGrp="1"/>
          </p:cNvSpPr>
          <p:nvPr>
            <p:ph type="title"/>
          </p:nvPr>
        </p:nvSpPr>
        <p:spPr/>
        <p:txBody>
          <a:bodyPr/>
          <a:lstStyle/>
          <a:p>
            <a:r>
              <a:rPr lang="en-IN" dirty="0"/>
              <a:t>AWGN </a:t>
            </a:r>
            <a:r>
              <a:rPr lang="en-IN" sz="5400" dirty="0"/>
              <a:t>Channel</a:t>
            </a:r>
          </a:p>
        </p:txBody>
      </p:sp>
      <p:sp>
        <p:nvSpPr>
          <p:cNvPr id="4" name="Slide Number Placeholder 3">
            <a:extLst>
              <a:ext uri="{FF2B5EF4-FFF2-40B4-BE49-F238E27FC236}">
                <a16:creationId xmlns:a16="http://schemas.microsoft.com/office/drawing/2014/main" id="{76CD5B64-D672-434E-7550-5C1540F36DE6}"/>
              </a:ext>
            </a:extLst>
          </p:cNvPr>
          <p:cNvSpPr>
            <a:spLocks noGrp="1"/>
          </p:cNvSpPr>
          <p:nvPr>
            <p:ph type="sldNum" sz="quarter" idx="12"/>
          </p:nvPr>
        </p:nvSpPr>
        <p:spPr/>
        <p:txBody>
          <a:bodyPr/>
          <a:lstStyle/>
          <a:p>
            <a:fld id="{ABD4E5D1-8D28-4922-8246-9644D53432D9}" type="slidenum">
              <a:rPr lang="en-IN" smtClean="0"/>
              <a:t>26</a:t>
            </a:fld>
            <a:endParaRPr lang="en-IN"/>
          </a:p>
        </p:txBody>
      </p:sp>
      <p:grpSp>
        <p:nvGrpSpPr>
          <p:cNvPr id="5" name="Group 4">
            <a:extLst>
              <a:ext uri="{FF2B5EF4-FFF2-40B4-BE49-F238E27FC236}">
                <a16:creationId xmlns:a16="http://schemas.microsoft.com/office/drawing/2014/main" id="{46440C16-1E07-00B7-247F-5E0EF6BAB824}"/>
              </a:ext>
            </a:extLst>
          </p:cNvPr>
          <p:cNvGrpSpPr/>
          <p:nvPr/>
        </p:nvGrpSpPr>
        <p:grpSpPr>
          <a:xfrm>
            <a:off x="0" y="-1070"/>
            <a:ext cx="12842450" cy="1016010"/>
            <a:chOff x="0" y="-14438"/>
            <a:chExt cx="12842450" cy="1016010"/>
          </a:xfrm>
        </p:grpSpPr>
        <p:sp>
          <p:nvSpPr>
            <p:cNvPr id="6" name="Right Triangle 5">
              <a:extLst>
                <a:ext uri="{FF2B5EF4-FFF2-40B4-BE49-F238E27FC236}">
                  <a16:creationId xmlns:a16="http://schemas.microsoft.com/office/drawing/2014/main" id="{5C3B720D-C1ED-9007-04C4-11ACDECA550A}"/>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84B2953F-6D1E-1D62-8405-E6BCB649CC7C}"/>
                </a:ext>
              </a:extLst>
            </p:cNvPr>
            <p:cNvGrpSpPr/>
            <p:nvPr/>
          </p:nvGrpSpPr>
          <p:grpSpPr>
            <a:xfrm>
              <a:off x="0" y="-14438"/>
              <a:ext cx="12842450" cy="1016010"/>
              <a:chOff x="0" y="-14438"/>
              <a:chExt cx="12842450" cy="1016010"/>
            </a:xfrm>
          </p:grpSpPr>
          <p:sp>
            <p:nvSpPr>
              <p:cNvPr id="8" name="Rectangle 7">
                <a:extLst>
                  <a:ext uri="{FF2B5EF4-FFF2-40B4-BE49-F238E27FC236}">
                    <a16:creationId xmlns:a16="http://schemas.microsoft.com/office/drawing/2014/main" id="{8326803D-B25B-86B6-71A1-E4D3E13203C8}"/>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24A8C75-A3D7-0F73-6B1D-19B1FD63F0A1}"/>
                  </a:ext>
                </a:extLst>
              </p:cNvPr>
              <p:cNvSpPr txBox="1"/>
              <p:nvPr/>
            </p:nvSpPr>
            <p:spPr>
              <a:xfrm>
                <a:off x="719580" y="78242"/>
                <a:ext cx="12122870" cy="923330"/>
              </a:xfrm>
              <a:prstGeom prst="rect">
                <a:avLst/>
              </a:prstGeom>
              <a:noFill/>
            </p:spPr>
            <p:txBody>
              <a:bodyPr wrap="square" lIns="91440" tIns="45720" rIns="91440" bIns="45720" rtlCol="0" anchor="t">
                <a:spAutoFit/>
              </a:bodyPr>
              <a:lstStyle/>
              <a:p>
                <a:r>
                  <a:rPr lang="en-IN" dirty="0"/>
                  <a:t>3. BPSK + AWGN </a:t>
                </a:r>
                <a:endParaRPr lang="en-US" dirty="0"/>
              </a:p>
              <a:p>
                <a:endParaRPr lang="en-IN" sz="1800" dirty="0">
                  <a:ea typeface="Calibri"/>
                  <a:cs typeface="Calibri"/>
                </a:endParaRPr>
              </a:p>
              <a:p>
                <a:endParaRPr lang="en-IN" dirty="0">
                  <a:ea typeface="Calibri"/>
                  <a:cs typeface="Calibri"/>
                </a:endParaRPr>
              </a:p>
            </p:txBody>
          </p:sp>
        </p:grpSp>
      </p:grpSp>
      <p:sp>
        <p:nvSpPr>
          <p:cNvPr id="11" name="Content Placeholder 10">
            <a:extLst>
              <a:ext uri="{FF2B5EF4-FFF2-40B4-BE49-F238E27FC236}">
                <a16:creationId xmlns:a16="http://schemas.microsoft.com/office/drawing/2014/main" id="{C2118EA6-FB5E-B242-7697-47E59C158911}"/>
              </a:ext>
            </a:extLst>
          </p:cNvPr>
          <p:cNvSpPr>
            <a:spLocks noGrp="1"/>
          </p:cNvSpPr>
          <p:nvPr>
            <p:ph idx="1"/>
          </p:nvPr>
        </p:nvSpPr>
        <p:spPr/>
        <p:txBody>
          <a:bodyPr vert="horz" lIns="0" tIns="45720" rIns="0" bIns="45720" rtlCol="0" anchor="t">
            <a:normAutofit/>
          </a:bodyPr>
          <a:lstStyle/>
          <a:p>
            <a:r>
              <a:rPr lang="en-US" sz="2400" dirty="0">
                <a:ea typeface="Calibri"/>
                <a:cs typeface="Calibri"/>
              </a:rPr>
              <a:t>Once the encoded codeword has passed through the BPSK modulation, transmission occurs and it is passed from the sender to the receiver. Due to the imperfect nature of the transmission, Additive White Gaussian Noise (AWGN) is introduced and affects our signal. </a:t>
            </a:r>
            <a:endParaRPr lang="en-US" sz="2400" dirty="0">
              <a:ea typeface="+mn-lt"/>
              <a:cs typeface="+mn-lt"/>
            </a:endParaRPr>
          </a:p>
          <a:p>
            <a:r>
              <a:rPr lang="en-US" sz="2400" dirty="0">
                <a:ea typeface="Calibri"/>
                <a:cs typeface="Calibri"/>
              </a:rPr>
              <a:t>  Since the noise is additive:</a:t>
            </a:r>
            <a:endParaRPr lang="en-US" sz="2400" dirty="0">
              <a:solidFill>
                <a:srgbClr val="404040"/>
              </a:solidFill>
              <a:ea typeface="Calibri"/>
              <a:cs typeface="Calibri"/>
            </a:endParaRPr>
          </a:p>
          <a:p>
            <a:pPr marL="383540" lvl="1" algn="ctr">
              <a:buFont typeface="Wingdings" panose="020F0502020204030204" pitchFamily="34" charset="0"/>
              <a:buChar char="Ø"/>
            </a:pPr>
            <a:r>
              <a:rPr lang="en-US" sz="2400" dirty="0">
                <a:ea typeface="+mn-lt"/>
                <a:cs typeface="+mn-lt"/>
              </a:rPr>
              <a:t>r(t)=s(t)+n(t)</a:t>
            </a:r>
          </a:p>
          <a:p>
            <a:pPr marL="200660" lvl="1" indent="0">
              <a:buNone/>
            </a:pPr>
            <a:endParaRPr lang="en-US" sz="2400" dirty="0">
              <a:ea typeface="+mn-lt"/>
              <a:cs typeface="+mn-lt"/>
            </a:endParaRPr>
          </a:p>
          <a:p>
            <a:pPr marL="200660" lvl="1" indent="0">
              <a:buNone/>
            </a:pPr>
            <a:r>
              <a:rPr lang="en-US" sz="2400" dirty="0">
                <a:ea typeface="Calibri"/>
                <a:cs typeface="Calibri"/>
              </a:rPr>
              <a:t>Since the noise is follows a gaussian distribution:</a:t>
            </a:r>
            <a:endParaRPr lang="en-US" sz="2000" dirty="0">
              <a:ea typeface="Calibri"/>
              <a:cs typeface="Calibri"/>
            </a:endParaRPr>
          </a:p>
          <a:p>
            <a:pPr marL="383540" lvl="1">
              <a:buFont typeface="Wingdings" panose="020F0502020204030204" pitchFamily="34" charset="0"/>
              <a:buChar char="Ø"/>
            </a:pPr>
            <a:endParaRPr lang="en-US" sz="2000" dirty="0">
              <a:ea typeface="Calibri"/>
              <a:cs typeface="Calibri"/>
            </a:endParaRPr>
          </a:p>
          <a:p>
            <a:pPr marL="543560" lvl="1" indent="-342900" algn="ctr">
              <a:buFont typeface="Wingdings" pitchFamily="34" charset="0"/>
              <a:buChar char="Ø"/>
            </a:pPr>
            <a:r>
              <a:rPr lang="en-US" sz="2400" dirty="0">
                <a:ea typeface="Calibri"/>
                <a:cs typeface="Calibri"/>
              </a:rPr>
              <a:t>n(t)∼N(0,σ^2)</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888151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D4AD-0F25-617F-C51D-0B9EDB4EDE10}"/>
              </a:ext>
            </a:extLst>
          </p:cNvPr>
          <p:cNvSpPr>
            <a:spLocks noGrp="1"/>
          </p:cNvSpPr>
          <p:nvPr>
            <p:ph type="title"/>
          </p:nvPr>
        </p:nvSpPr>
        <p:spPr/>
        <p:txBody>
          <a:bodyPr>
            <a:normAutofit/>
          </a:bodyPr>
          <a:lstStyle/>
          <a:p>
            <a:r>
              <a:rPr lang="en-IN" sz="4400"/>
              <a:t>Combined Noise: AWGN + Laplace + Uniform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62CACB-7FDB-D9E1-097C-D2F538C80A2F}"/>
                  </a:ext>
                </a:extLst>
              </p:cNvPr>
              <p:cNvSpPr>
                <a:spLocks noGrp="1"/>
              </p:cNvSpPr>
              <p:nvPr>
                <p:ph idx="1"/>
              </p:nvPr>
            </p:nvSpPr>
            <p:spPr>
              <a:xfrm>
                <a:off x="895149" y="1836497"/>
                <a:ext cx="10260531" cy="4542189"/>
              </a:xfrm>
            </p:spPr>
            <p:txBody>
              <a:bodyPr>
                <a:normAutofit lnSpcReduction="10000"/>
              </a:bodyPr>
              <a:lstStyle/>
              <a:p>
                <a:pPr lvl="1">
                  <a:buFont typeface="Arial" panose="020B0604020202020204" pitchFamily="34" charset="0"/>
                  <a:buChar char="•"/>
                </a:pPr>
                <a:r>
                  <a:rPr lang="pt-BR" sz="2400"/>
                  <a:t>Three noise components are generated independently:	</a:t>
                </a:r>
              </a:p>
              <a:p>
                <a:pPr marL="726948" lvl="2" indent="-342900">
                  <a:buFont typeface="+mj-lt"/>
                  <a:buAutoNum type="arabicPeriod"/>
                </a:pPr>
                <a:r>
                  <a:rPr lang="pt-BR" sz="2000"/>
                  <a:t>Gaussian Noise (</a:t>
                </a:r>
                <a14:m>
                  <m:oMath xmlns:m="http://schemas.openxmlformats.org/officeDocument/2006/math">
                    <m:sSub>
                      <m:sSubPr>
                        <m:ctrlPr>
                          <a:rPr lang="pt-BR" sz="2000" i="1">
                            <a:latin typeface="Cambria Math" panose="02040503050406030204" pitchFamily="18" charset="0"/>
                          </a:rPr>
                        </m:ctrlPr>
                      </m:sSubPr>
                      <m:e>
                        <m:r>
                          <a:rPr lang="en-IN" sz="2000" i="1">
                            <a:latin typeface="Cambria Math" panose="02040503050406030204" pitchFamily="18" charset="0"/>
                          </a:rPr>
                          <m:t>𝑛</m:t>
                        </m:r>
                      </m:e>
                      <m:sub>
                        <m:r>
                          <a:rPr lang="en-IN" sz="2000" i="1">
                            <a:latin typeface="Cambria Math" panose="02040503050406030204" pitchFamily="18" charset="0"/>
                          </a:rPr>
                          <m:t>1</m:t>
                        </m:r>
                      </m:sub>
                    </m:sSub>
                  </m:oMath>
                </a14:m>
                <a:r>
                  <a:rPr lang="pt-BR" sz="2000"/>
                  <a:t>)  </a:t>
                </a:r>
                <a14:m>
                  <m:oMath xmlns:m="http://schemas.openxmlformats.org/officeDocument/2006/math">
                    <m:sSub>
                      <m:sSubPr>
                        <m:ctrlPr>
                          <a:rPr lang="pt-BR" sz="2000" i="1" smtClean="0">
                            <a:latin typeface="Cambria Math" panose="02040503050406030204" pitchFamily="18" charset="0"/>
                          </a:rPr>
                        </m:ctrlPr>
                      </m:sSubPr>
                      <m:e>
                        <m:r>
                          <a:rPr lang="en-IN" sz="2000" b="0" i="1" smtClean="0">
                            <a:latin typeface="Cambria Math" panose="02040503050406030204" pitchFamily="18" charset="0"/>
                          </a:rPr>
                          <m:t>𝑛</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 </m:t>
                    </m:r>
                    <m:rad>
                      <m:radPr>
                        <m:degHide m:val="on"/>
                        <m:ctrlPr>
                          <a:rPr lang="en-IN" sz="2000" b="0" i="1" smtClean="0">
                            <a:latin typeface="Cambria Math" panose="02040503050406030204" pitchFamily="18" charset="0"/>
                          </a:rPr>
                        </m:ctrlPr>
                      </m:radPr>
                      <m:deg/>
                      <m:e>
                        <m:r>
                          <a:rPr lang="en-IN" sz="2000" b="0" i="1" smtClean="0">
                            <a:latin typeface="Cambria Math" panose="02040503050406030204" pitchFamily="18" charset="0"/>
                          </a:rPr>
                          <m:t>𝑣</m:t>
                        </m:r>
                      </m:e>
                    </m:rad>
                    <m:r>
                      <a:rPr lang="en-IN" sz="2000" b="0" i="1" smtClean="0">
                        <a:latin typeface="Cambria Math" panose="02040503050406030204" pitchFamily="18" charset="0"/>
                      </a:rPr>
                      <m:t> </m:t>
                    </m:r>
                    <m:r>
                      <a:rPr lang="en-IN" sz="2000" b="0" i="1" smtClean="0">
                        <a:latin typeface="Cambria Math" panose="02040503050406030204" pitchFamily="18" charset="0"/>
                        <a:ea typeface="Cambria Math" panose="02040503050406030204" pitchFamily="18" charset="0"/>
                      </a:rPr>
                      <m:t>×</m:t>
                    </m:r>
                    <m:r>
                      <a:rPr lang="en-IN" sz="2000" b="0" i="1" smtClean="0">
                        <a:latin typeface="Cambria Math" panose="02040503050406030204" pitchFamily="18" charset="0"/>
                        <a:ea typeface="Cambria Math" panose="02040503050406030204" pitchFamily="18" charset="0"/>
                      </a:rPr>
                      <m:t>𝑟𝑎𝑛𝑑𝑛</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1,</m:t>
                        </m:r>
                        <m:r>
                          <a:rPr lang="en-IN" sz="2000" b="0" i="1" smtClean="0">
                            <a:latin typeface="Cambria Math" panose="02040503050406030204" pitchFamily="18" charset="0"/>
                            <a:ea typeface="Cambria Math" panose="02040503050406030204" pitchFamily="18" charset="0"/>
                          </a:rPr>
                          <m:t>𝑁</m:t>
                        </m:r>
                      </m:e>
                    </m:d>
                  </m:oMath>
                </a14:m>
                <a:r>
                  <a:rPr lang="pt-BR" sz="2000"/>
                  <a:t>	</a:t>
                </a:r>
                <a:br>
                  <a:rPr lang="pt-BR" sz="2000"/>
                </a:br>
                <a:endParaRPr lang="pt-BR" sz="2000"/>
              </a:p>
              <a:p>
                <a:pPr marL="726948" lvl="2" indent="-342900">
                  <a:buFont typeface="+mj-lt"/>
                  <a:buAutoNum type="arabicPeriod"/>
                </a:pPr>
                <a:r>
                  <a:rPr lang="pt-BR" sz="2000"/>
                  <a:t>Laplace Noise (</a:t>
                </a:r>
                <a14:m>
                  <m:oMath xmlns:m="http://schemas.openxmlformats.org/officeDocument/2006/math">
                    <m:sSub>
                      <m:sSubPr>
                        <m:ctrlPr>
                          <a:rPr lang="pt-BR" sz="2000" i="1">
                            <a:latin typeface="Cambria Math" panose="02040503050406030204" pitchFamily="18" charset="0"/>
                          </a:rPr>
                        </m:ctrlPr>
                      </m:sSubPr>
                      <m:e>
                        <m:r>
                          <a:rPr lang="en-IN" sz="2000" i="1">
                            <a:latin typeface="Cambria Math" panose="02040503050406030204" pitchFamily="18" charset="0"/>
                          </a:rPr>
                          <m:t>𝑛</m:t>
                        </m:r>
                      </m:e>
                      <m:sub>
                        <m:r>
                          <a:rPr lang="en-IN" sz="2000" b="0" i="1" smtClean="0">
                            <a:latin typeface="Cambria Math" panose="02040503050406030204" pitchFamily="18" charset="0"/>
                          </a:rPr>
                          <m:t>2</m:t>
                        </m:r>
                      </m:sub>
                    </m:sSub>
                  </m:oMath>
                </a14:m>
                <a:r>
                  <a:rPr lang="pt-BR" sz="2000"/>
                  <a:t>)    </a:t>
                </a:r>
                <a14:m>
                  <m:oMath xmlns:m="http://schemas.openxmlformats.org/officeDocument/2006/math">
                    <m:sSub>
                      <m:sSubPr>
                        <m:ctrlPr>
                          <a:rPr lang="pt-BR" sz="2000" i="1" smtClean="0">
                            <a:latin typeface="Cambria Math" panose="02040503050406030204" pitchFamily="18" charset="0"/>
                          </a:rPr>
                        </m:ctrlPr>
                      </m:sSubPr>
                      <m:e>
                        <m:r>
                          <a:rPr lang="en-IN" sz="2000" b="0" i="1" smtClean="0">
                            <a:latin typeface="Cambria Math" panose="02040503050406030204" pitchFamily="18" charset="0"/>
                          </a:rPr>
                          <m:t>𝑛</m:t>
                        </m:r>
                      </m:e>
                      <m:sub>
                        <m:r>
                          <a:rPr lang="en-IN" sz="2000" b="0" i="1" smtClean="0">
                            <a:latin typeface="Cambria Math" panose="02040503050406030204" pitchFamily="18" charset="0"/>
                          </a:rPr>
                          <m:t>2</m:t>
                        </m:r>
                      </m:sub>
                    </m:sSub>
                    <m:r>
                      <a:rPr lang="en-IN" sz="2000" b="0" i="1" smtClean="0">
                        <a:latin typeface="Cambria Math" panose="02040503050406030204" pitchFamily="18" charset="0"/>
                      </a:rPr>
                      <m:t>=</m:t>
                    </m:r>
                    <m:r>
                      <a:rPr lang="en-IN" sz="2000" b="0" i="1" smtClean="0">
                        <a:latin typeface="Cambria Math" panose="02040503050406030204" pitchFamily="18" charset="0"/>
                      </a:rPr>
                      <m:t>𝑏</m:t>
                    </m:r>
                    <m:r>
                      <a:rPr lang="en-IN" sz="2000" b="0" i="1" smtClean="0">
                        <a:latin typeface="Cambria Math" panose="02040503050406030204" pitchFamily="18" charset="0"/>
                        <a:ea typeface="Cambria Math" panose="02040503050406030204" pitchFamily="18" charset="0"/>
                      </a:rPr>
                      <m:t>×</m:t>
                    </m:r>
                    <m:d>
                      <m:dPr>
                        <m:begChr m:val="{"/>
                        <m:endChr m:val=""/>
                        <m:ctrlPr>
                          <a:rPr lang="en-IN" sz="2000" b="0" i="1" smtClean="0">
                            <a:latin typeface="Cambria Math" panose="02040503050406030204" pitchFamily="18" charset="0"/>
                          </a:rPr>
                        </m:ctrlPr>
                      </m:dPr>
                      <m:e>
                        <m:eqArr>
                          <m:eqArrPr>
                            <m:ctrlPr>
                              <a:rPr lang="en-IN" sz="2000" b="0" i="1" smtClean="0">
                                <a:latin typeface="Cambria Math" panose="02040503050406030204" pitchFamily="18" charset="0"/>
                              </a:rPr>
                            </m:ctrlPr>
                          </m:eqArrPr>
                          <m:e>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d>
                                  <m:dPr>
                                    <m:ctrlPr>
                                      <a:rPr lang="en-IN" sz="2000" b="0" i="1" smtClean="0">
                                        <a:latin typeface="Cambria Math" panose="02040503050406030204" pitchFamily="18" charset="0"/>
                                      </a:rPr>
                                    </m:ctrlPr>
                                  </m:dPr>
                                  <m:e>
                                    <m:r>
                                      <a:rPr lang="en-IN" sz="2000" b="0" i="1" smtClean="0">
                                        <a:latin typeface="Cambria Math" panose="02040503050406030204" pitchFamily="18" charset="0"/>
                                      </a:rPr>
                                      <m:t>2</m:t>
                                    </m:r>
                                    <m:r>
                                      <a:rPr lang="en-IN" sz="2000" b="0" i="1" smtClean="0">
                                        <a:latin typeface="Cambria Math" panose="02040503050406030204" pitchFamily="18" charset="0"/>
                                      </a:rPr>
                                      <m:t>𝑈</m:t>
                                    </m:r>
                                  </m:e>
                                </m:d>
                              </m:e>
                            </m:func>
                            <m:r>
                              <a:rPr lang="en-IN" sz="2000" b="0" i="1" smtClean="0">
                                <a:latin typeface="Cambria Math" panose="02040503050406030204" pitchFamily="18" charset="0"/>
                              </a:rPr>
                              <m:t>       </m:t>
                            </m:r>
                            <m:r>
                              <a:rPr lang="en-IN" sz="2000" b="0" i="1" smtClean="0">
                                <a:latin typeface="Cambria Math" panose="02040503050406030204" pitchFamily="18" charset="0"/>
                              </a:rPr>
                              <m:t>𝑖𝑓</m:t>
                            </m:r>
                            <m:r>
                              <a:rPr lang="en-IN" sz="2000" b="0" i="1" smtClean="0">
                                <a:latin typeface="Cambria Math" panose="02040503050406030204" pitchFamily="18" charset="0"/>
                              </a:rPr>
                              <m:t> </m:t>
                            </m:r>
                            <m:r>
                              <a:rPr lang="en-IN" sz="2000" b="0" i="1" smtClean="0">
                                <a:latin typeface="Cambria Math" panose="02040503050406030204" pitchFamily="18" charset="0"/>
                              </a:rPr>
                              <m:t>𝑈</m:t>
                            </m:r>
                            <m:r>
                              <a:rPr lang="en-IN" sz="2000" b="0" i="1" smtClean="0">
                                <a:latin typeface="Cambria Math" panose="02040503050406030204" pitchFamily="18" charset="0"/>
                              </a:rPr>
                              <m:t>&lt;0.5</m:t>
                            </m:r>
                          </m:e>
                          <m:e>
                            <m:r>
                              <a:rPr lang="en-IN" sz="2000" b="0" i="1" smtClean="0">
                                <a:latin typeface="Cambria Math" panose="02040503050406030204" pitchFamily="18" charset="0"/>
                              </a:rPr>
                              <m:t>−</m:t>
                            </m:r>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log</m:t>
                                </m:r>
                              </m:fName>
                              <m:e>
                                <m:d>
                                  <m:dPr>
                                    <m:ctrlPr>
                                      <a:rPr lang="en-IN" sz="2000" b="0" i="1" smtClean="0">
                                        <a:latin typeface="Cambria Math" panose="02040503050406030204" pitchFamily="18" charset="0"/>
                                      </a:rPr>
                                    </m:ctrlPr>
                                  </m:dPr>
                                  <m:e>
                                    <m:r>
                                      <a:rPr lang="en-IN" sz="2000" b="0" i="1" smtClean="0">
                                        <a:latin typeface="Cambria Math" panose="02040503050406030204" pitchFamily="18" charset="0"/>
                                      </a:rPr>
                                      <m:t>2</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1−</m:t>
                                        </m:r>
                                        <m:r>
                                          <a:rPr lang="en-IN" sz="2000" b="0" i="1" smtClean="0">
                                            <a:latin typeface="Cambria Math" panose="02040503050406030204" pitchFamily="18" charset="0"/>
                                          </a:rPr>
                                          <m:t>𝑈</m:t>
                                        </m:r>
                                      </m:e>
                                    </m:d>
                                  </m:e>
                                </m:d>
                              </m:e>
                            </m:func>
                            <m:r>
                              <a:rPr lang="en-IN" sz="2000" b="0" i="1" smtClean="0">
                                <a:latin typeface="Cambria Math" panose="02040503050406030204" pitchFamily="18" charset="0"/>
                              </a:rPr>
                              <m:t> </m:t>
                            </m:r>
                            <m:r>
                              <a:rPr lang="en-IN" sz="2000" b="0" i="1" smtClean="0">
                                <a:latin typeface="Cambria Math" panose="02040503050406030204" pitchFamily="18" charset="0"/>
                              </a:rPr>
                              <m:t>𝑖𝑓</m:t>
                            </m:r>
                            <m:r>
                              <a:rPr lang="en-IN" sz="2000" b="0" i="1" smtClean="0">
                                <a:latin typeface="Cambria Math" panose="02040503050406030204" pitchFamily="18" charset="0"/>
                              </a:rPr>
                              <m:t> </m:t>
                            </m:r>
                            <m:r>
                              <a:rPr lang="en-IN" sz="2000" b="0" i="1" smtClean="0">
                                <a:latin typeface="Cambria Math" panose="02040503050406030204" pitchFamily="18" charset="0"/>
                              </a:rPr>
                              <m:t>𝑈</m:t>
                            </m:r>
                            <m:r>
                              <a:rPr lang="en-IN" sz="2000" b="0" i="1" smtClean="0">
                                <a:latin typeface="Cambria Math" panose="02040503050406030204" pitchFamily="18" charset="0"/>
                              </a:rPr>
                              <m:t>≥0.5</m:t>
                            </m:r>
                          </m:e>
                        </m:eqArr>
                        <m:r>
                          <a:rPr lang="en-IN" sz="2000" b="0" i="1" smtClean="0">
                            <a:latin typeface="Cambria Math" panose="02040503050406030204" pitchFamily="18" charset="0"/>
                          </a:rPr>
                          <m:t>       </m:t>
                        </m:r>
                        <m:r>
                          <a:rPr lang="en-IN" sz="2000" b="0" i="1" smtClean="0">
                            <a:latin typeface="Cambria Math" panose="02040503050406030204" pitchFamily="18" charset="0"/>
                          </a:rPr>
                          <m:t>𝑈</m:t>
                        </m:r>
                        <m:r>
                          <a:rPr lang="en-IN" sz="2000" b="0" i="1" smtClean="0">
                            <a:latin typeface="Cambria Math" panose="02040503050406030204" pitchFamily="18" charset="0"/>
                          </a:rPr>
                          <m:t> ~ </m:t>
                        </m:r>
                        <m:r>
                          <a:rPr lang="en-IN" sz="2000" b="0" i="1" smtClean="0">
                            <a:latin typeface="Cambria Math" panose="02040503050406030204" pitchFamily="18" charset="0"/>
                          </a:rPr>
                          <m:t>𝑈𝑛𝑖𝑓𝑜𝑟𝑚</m:t>
                        </m:r>
                        <m:r>
                          <a:rPr lang="en-IN" sz="2000" b="0" i="1" smtClean="0">
                            <a:latin typeface="Cambria Math" panose="02040503050406030204" pitchFamily="18" charset="0"/>
                          </a:rPr>
                          <m:t>(0,1)</m:t>
                        </m:r>
                      </m:e>
                    </m:d>
                  </m:oMath>
                </a14:m>
                <a:br>
                  <a:rPr lang="en-IN" sz="2000" b="0"/>
                </a:br>
                <a:endParaRPr lang="pt-BR" sz="2000"/>
              </a:p>
              <a:p>
                <a:pPr marL="726948" lvl="2" indent="-342900">
                  <a:buFont typeface="+mj-lt"/>
                  <a:buAutoNum type="arabicPeriod"/>
                </a:pPr>
                <a:r>
                  <a:rPr lang="pt-BR" sz="2000"/>
                  <a:t>Uniform Noise (</a:t>
                </a:r>
                <a14:m>
                  <m:oMath xmlns:m="http://schemas.openxmlformats.org/officeDocument/2006/math">
                    <m:sSub>
                      <m:sSubPr>
                        <m:ctrlPr>
                          <a:rPr lang="pt-BR" sz="2000" i="1">
                            <a:latin typeface="Cambria Math" panose="02040503050406030204" pitchFamily="18" charset="0"/>
                          </a:rPr>
                        </m:ctrlPr>
                      </m:sSubPr>
                      <m:e>
                        <m:r>
                          <a:rPr lang="en-IN" sz="2000" i="1">
                            <a:latin typeface="Cambria Math" panose="02040503050406030204" pitchFamily="18" charset="0"/>
                          </a:rPr>
                          <m:t>𝑛</m:t>
                        </m:r>
                      </m:e>
                      <m:sub>
                        <m:r>
                          <a:rPr lang="en-IN" sz="2000" b="0" i="1" smtClean="0">
                            <a:latin typeface="Cambria Math" panose="02040503050406030204" pitchFamily="18" charset="0"/>
                          </a:rPr>
                          <m:t>3</m:t>
                        </m:r>
                      </m:sub>
                    </m:sSub>
                  </m:oMath>
                </a14:m>
                <a:r>
                  <a:rPr lang="pt-BR" sz="2000"/>
                  <a:t>)  </a:t>
                </a:r>
                <a14:m>
                  <m:oMath xmlns:m="http://schemas.openxmlformats.org/officeDocument/2006/math">
                    <m:sSub>
                      <m:sSubPr>
                        <m:ctrlPr>
                          <a:rPr lang="pt-BR" sz="2000" i="1" smtClean="0">
                            <a:latin typeface="Cambria Math" panose="02040503050406030204" pitchFamily="18" charset="0"/>
                          </a:rPr>
                        </m:ctrlPr>
                      </m:sSubPr>
                      <m:e>
                        <m:r>
                          <a:rPr lang="en-IN" sz="2000" b="0" i="1" smtClean="0">
                            <a:latin typeface="Cambria Math" panose="02040503050406030204" pitchFamily="18" charset="0"/>
                          </a:rPr>
                          <m:t>𝑛</m:t>
                        </m:r>
                      </m:e>
                      <m:sub>
                        <m:r>
                          <a:rPr lang="en-IN" sz="2000" b="0" i="1" smtClean="0">
                            <a:latin typeface="Cambria Math" panose="02040503050406030204" pitchFamily="18" charset="0"/>
                          </a:rPr>
                          <m:t>3</m:t>
                        </m:r>
                      </m:sub>
                    </m:sSub>
                    <m:r>
                      <a:rPr lang="en-IN" sz="2000" b="0" i="1" smtClean="0">
                        <a:latin typeface="Cambria Math" panose="02040503050406030204" pitchFamily="18" charset="0"/>
                      </a:rPr>
                      <m:t>=</m:t>
                    </m:r>
                    <m:r>
                      <a:rPr lang="en-IN" sz="2000" b="0" i="1" smtClean="0">
                        <a:latin typeface="Cambria Math" panose="02040503050406030204" pitchFamily="18" charset="0"/>
                      </a:rPr>
                      <m:t>𝑎</m:t>
                    </m:r>
                    <m:r>
                      <a:rPr lang="en-IN" sz="2000" b="0" i="1" smtClean="0">
                        <a:latin typeface="Cambria Math" panose="02040503050406030204" pitchFamily="18" charset="0"/>
                      </a:rPr>
                      <m:t> ×</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2 ×</m:t>
                        </m:r>
                        <m:r>
                          <a:rPr lang="en-IN" sz="2000" b="0" i="1" smtClean="0">
                            <a:latin typeface="Cambria Math" panose="02040503050406030204" pitchFamily="18" charset="0"/>
                            <a:ea typeface="Cambria Math" panose="02040503050406030204" pitchFamily="18" charset="0"/>
                          </a:rPr>
                          <m:t>𝑟𝑎𝑛𝑑</m:t>
                        </m:r>
                        <m:d>
                          <m:dPr>
                            <m:ctrlPr>
                              <a:rPr lang="en-IN" sz="2000" b="0" i="1" smtClean="0">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1,</m:t>
                            </m:r>
                            <m:r>
                              <a:rPr lang="en-IN" sz="2000" b="0" i="1" smtClean="0">
                                <a:latin typeface="Cambria Math" panose="02040503050406030204" pitchFamily="18" charset="0"/>
                                <a:ea typeface="Cambria Math" panose="02040503050406030204" pitchFamily="18" charset="0"/>
                              </a:rPr>
                              <m:t>𝑁</m:t>
                            </m:r>
                          </m:e>
                        </m:d>
                        <m:r>
                          <a:rPr lang="en-IN" sz="2000" b="0" i="1" smtClean="0">
                            <a:latin typeface="Cambria Math" panose="02040503050406030204" pitchFamily="18" charset="0"/>
                            <a:ea typeface="Cambria Math" panose="02040503050406030204" pitchFamily="18" charset="0"/>
                          </a:rPr>
                          <m:t>−1</m:t>
                        </m:r>
                      </m:e>
                    </m:d>
                  </m:oMath>
                </a14:m>
                <a:endParaRPr lang="pt-BR" sz="2000"/>
              </a:p>
              <a:p>
                <a:pPr lvl="1">
                  <a:buFont typeface="Arial" panose="020B0604020202020204" pitchFamily="34" charset="0"/>
                  <a:buChar char="•"/>
                </a:pPr>
                <a:r>
                  <a:rPr lang="pt-BR" sz="2400"/>
                  <a:t>Total Noise:  n = </a:t>
                </a:r>
                <a14:m>
                  <m:oMath xmlns:m="http://schemas.openxmlformats.org/officeDocument/2006/math">
                    <m:sSub>
                      <m:sSubPr>
                        <m:ctrlPr>
                          <a:rPr lang="pt-BR" sz="2400" i="1" smtClean="0">
                            <a:latin typeface="Cambria Math" panose="02040503050406030204" pitchFamily="18" charset="0"/>
                          </a:rPr>
                        </m:ctrlPr>
                      </m:sSubPr>
                      <m:e>
                        <m:r>
                          <a:rPr lang="en-IN" sz="2400" b="0" i="1" smtClean="0">
                            <a:latin typeface="Cambria Math" panose="02040503050406030204" pitchFamily="18" charset="0"/>
                          </a:rPr>
                          <m:t>𝑛</m:t>
                        </m:r>
                      </m:e>
                      <m:sub>
                        <m:r>
                          <a:rPr lang="en-IN" sz="2400" b="0" i="1" smtClean="0">
                            <a:latin typeface="Cambria Math" panose="02040503050406030204" pitchFamily="18" charset="0"/>
                          </a:rPr>
                          <m:t>1</m:t>
                        </m:r>
                      </m:sub>
                    </m:sSub>
                  </m:oMath>
                </a14:m>
                <a:r>
                  <a:rPr lang="pt-BR" sz="2400"/>
                  <a:t> + </a:t>
                </a:r>
                <a14:m>
                  <m:oMath xmlns:m="http://schemas.openxmlformats.org/officeDocument/2006/math">
                    <m:sSub>
                      <m:sSubPr>
                        <m:ctrlPr>
                          <a:rPr lang="pt-BR" sz="2400" i="1">
                            <a:latin typeface="Cambria Math" panose="02040503050406030204" pitchFamily="18" charset="0"/>
                          </a:rPr>
                        </m:ctrlPr>
                      </m:sSubPr>
                      <m:e>
                        <m:r>
                          <a:rPr lang="en-IN" sz="2400" i="1">
                            <a:latin typeface="Cambria Math" panose="02040503050406030204" pitchFamily="18" charset="0"/>
                          </a:rPr>
                          <m:t>𝑛</m:t>
                        </m:r>
                      </m:e>
                      <m:sub>
                        <m:r>
                          <a:rPr lang="en-IN" sz="2400" b="0" i="1" smtClean="0">
                            <a:latin typeface="Cambria Math" panose="02040503050406030204" pitchFamily="18" charset="0"/>
                          </a:rPr>
                          <m:t>2</m:t>
                        </m:r>
                      </m:sub>
                    </m:sSub>
                  </m:oMath>
                </a14:m>
                <a:r>
                  <a:rPr lang="pt-BR" sz="2400"/>
                  <a:t> + </a:t>
                </a:r>
                <a14:m>
                  <m:oMath xmlns:m="http://schemas.openxmlformats.org/officeDocument/2006/math">
                    <m:sSub>
                      <m:sSubPr>
                        <m:ctrlPr>
                          <a:rPr lang="pt-BR" sz="2400" i="1">
                            <a:latin typeface="Cambria Math" panose="02040503050406030204" pitchFamily="18" charset="0"/>
                          </a:rPr>
                        </m:ctrlPr>
                      </m:sSubPr>
                      <m:e>
                        <m:r>
                          <a:rPr lang="en-IN" sz="2400" i="1">
                            <a:latin typeface="Cambria Math" panose="02040503050406030204" pitchFamily="18" charset="0"/>
                          </a:rPr>
                          <m:t>𝑛</m:t>
                        </m:r>
                      </m:e>
                      <m:sub>
                        <m:r>
                          <a:rPr lang="en-IN" sz="2400" b="0" i="1" smtClean="0">
                            <a:latin typeface="Cambria Math" panose="02040503050406030204" pitchFamily="18" charset="0"/>
                          </a:rPr>
                          <m:t>3</m:t>
                        </m:r>
                      </m:sub>
                    </m:sSub>
                    <m:r>
                      <a:rPr lang="en-IN" sz="2400" i="1">
                        <a:latin typeface="Cambria Math" panose="02040503050406030204" pitchFamily="18" charset="0"/>
                      </a:rPr>
                      <m:t> </m:t>
                    </m:r>
                  </m:oMath>
                </a14:m>
                <a:endParaRPr lang="en-IN" sz="2400"/>
              </a:p>
              <a:p>
                <a:pPr lvl="1">
                  <a:buFont typeface="Arial" panose="020B0604020202020204" pitchFamily="34" charset="0"/>
                  <a:buChar char="•"/>
                </a:pPr>
                <a:r>
                  <a:rPr lang="pt-BR" sz="2400"/>
                  <a:t>Gaussian noise </a:t>
                </a:r>
                <a14:m>
                  <m:oMath xmlns:m="http://schemas.openxmlformats.org/officeDocument/2006/math">
                    <m:sSub>
                      <m:sSubPr>
                        <m:ctrlPr>
                          <a:rPr lang="pt-BR" sz="2400" i="1">
                            <a:latin typeface="Cambria Math" panose="02040503050406030204" pitchFamily="18" charset="0"/>
                          </a:rPr>
                        </m:ctrlPr>
                      </m:sSubPr>
                      <m:e>
                        <m:r>
                          <a:rPr lang="en-IN" sz="2400" i="1">
                            <a:latin typeface="Cambria Math" panose="02040503050406030204" pitchFamily="18" charset="0"/>
                          </a:rPr>
                          <m:t>𝑛</m:t>
                        </m:r>
                      </m:e>
                      <m:sub>
                        <m:r>
                          <a:rPr lang="en-IN" sz="2400" i="1">
                            <a:latin typeface="Cambria Math" panose="02040503050406030204" pitchFamily="18" charset="0"/>
                          </a:rPr>
                          <m:t>1</m:t>
                        </m:r>
                      </m:sub>
                    </m:sSub>
                  </m:oMath>
                </a14:m>
                <a:r>
                  <a:rPr lang="pt-BR" sz="2400"/>
                  <a:t>, has mean 0 and variance </a:t>
                </a:r>
                <a14:m>
                  <m:oMath xmlns:m="http://schemas.openxmlformats.org/officeDocument/2006/math">
                    <m:r>
                      <a:rPr lang="en-IN" sz="2400" b="0" i="1" smtClean="0">
                        <a:latin typeface="Cambria Math" panose="02040503050406030204" pitchFamily="18" charset="0"/>
                      </a:rPr>
                      <m:t>𝑣</m:t>
                    </m:r>
                  </m:oMath>
                </a14:m>
                <a:endParaRPr lang="en-IN" sz="2400" b="0"/>
              </a:p>
              <a:p>
                <a:pPr lvl="1">
                  <a:buFont typeface="Arial" panose="020B0604020202020204" pitchFamily="34" charset="0"/>
                  <a:buChar char="•"/>
                </a:pPr>
                <a:r>
                  <a:rPr lang="pt-BR" sz="2400"/>
                  <a:t>Laplce noise </a:t>
                </a:r>
                <a14:m>
                  <m:oMath xmlns:m="http://schemas.openxmlformats.org/officeDocument/2006/math">
                    <m:sSub>
                      <m:sSubPr>
                        <m:ctrlPr>
                          <a:rPr lang="pt-BR" sz="2400" i="1" smtClean="0">
                            <a:latin typeface="Cambria Math" panose="02040503050406030204" pitchFamily="18" charset="0"/>
                          </a:rPr>
                        </m:ctrlPr>
                      </m:sSubPr>
                      <m:e>
                        <m:r>
                          <a:rPr lang="en-IN" sz="2400" b="0" i="1" smtClean="0">
                            <a:latin typeface="Cambria Math" panose="02040503050406030204" pitchFamily="18" charset="0"/>
                          </a:rPr>
                          <m:t>𝑛</m:t>
                        </m:r>
                      </m:e>
                      <m:sub>
                        <m:r>
                          <a:rPr lang="en-IN" sz="2400" b="0" i="1" smtClean="0">
                            <a:latin typeface="Cambria Math" panose="02040503050406030204" pitchFamily="18" charset="0"/>
                          </a:rPr>
                          <m:t>2</m:t>
                        </m:r>
                      </m:sub>
                    </m:sSub>
                  </m:oMath>
                </a14:m>
                <a:r>
                  <a:rPr lang="pt-BR" sz="2400"/>
                  <a:t>, has mean 0 and variance </a:t>
                </a:r>
                <a14:m>
                  <m:oMath xmlns:m="http://schemas.openxmlformats.org/officeDocument/2006/math">
                    <m:r>
                      <a:rPr lang="en-IN" sz="2400" b="0" i="1" smtClean="0">
                        <a:latin typeface="Cambria Math" panose="02040503050406030204" pitchFamily="18" charset="0"/>
                      </a:rPr>
                      <m:t>2</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𝑏</m:t>
                        </m:r>
                      </m:e>
                      <m:sup>
                        <m:r>
                          <a:rPr lang="en-IN" sz="2400" b="0" i="1" smtClean="0">
                            <a:latin typeface="Cambria Math" panose="02040503050406030204" pitchFamily="18" charset="0"/>
                          </a:rPr>
                          <m:t>2</m:t>
                        </m:r>
                      </m:sup>
                    </m:sSup>
                  </m:oMath>
                </a14:m>
                <a:endParaRPr lang="en-IN" sz="2400" b="0"/>
              </a:p>
              <a:p>
                <a:pPr lvl="1">
                  <a:buFont typeface="Arial" panose="020B0604020202020204" pitchFamily="34" charset="0"/>
                  <a:buChar char="•"/>
                </a:pPr>
                <a:r>
                  <a:rPr lang="pt-BR" sz="2400"/>
                  <a:t>Uniform noise </a:t>
                </a:r>
                <a14:m>
                  <m:oMath xmlns:m="http://schemas.openxmlformats.org/officeDocument/2006/math">
                    <m:sSub>
                      <m:sSubPr>
                        <m:ctrlPr>
                          <a:rPr lang="pt-BR" sz="2400" i="1" smtClean="0">
                            <a:latin typeface="Cambria Math" panose="02040503050406030204" pitchFamily="18" charset="0"/>
                          </a:rPr>
                        </m:ctrlPr>
                      </m:sSubPr>
                      <m:e>
                        <m:r>
                          <a:rPr lang="en-IN" sz="2400" b="0" i="1" smtClean="0">
                            <a:latin typeface="Cambria Math" panose="02040503050406030204" pitchFamily="18" charset="0"/>
                          </a:rPr>
                          <m:t>𝑛</m:t>
                        </m:r>
                      </m:e>
                      <m:sub>
                        <m:r>
                          <a:rPr lang="en-IN" sz="2400" b="0" i="1" smtClean="0">
                            <a:latin typeface="Cambria Math" panose="02040503050406030204" pitchFamily="18" charset="0"/>
                          </a:rPr>
                          <m:t>3</m:t>
                        </m:r>
                      </m:sub>
                    </m:sSub>
                  </m:oMath>
                </a14:m>
                <a:r>
                  <a:rPr lang="pt-BR" sz="2400"/>
                  <a:t>, has mean 0  and variance </a:t>
                </a:r>
                <a14:m>
                  <m:oMath xmlns:m="http://schemas.openxmlformats.org/officeDocument/2006/math">
                    <m:f>
                      <m:fPr>
                        <m:ctrlPr>
                          <a:rPr lang="en-IN" sz="2400" b="0" i="1" smtClean="0">
                            <a:latin typeface="Cambria Math" panose="02040503050406030204" pitchFamily="18" charset="0"/>
                          </a:rPr>
                        </m:ctrlPr>
                      </m:fPr>
                      <m:num>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𝑎</m:t>
                            </m:r>
                          </m:e>
                          <m:sup>
                            <m:r>
                              <a:rPr lang="en-IN" sz="2400" b="0" i="1" smtClean="0">
                                <a:latin typeface="Cambria Math" panose="02040503050406030204" pitchFamily="18" charset="0"/>
                              </a:rPr>
                              <m:t>2</m:t>
                            </m:r>
                          </m:sup>
                        </m:sSup>
                      </m:num>
                      <m:den>
                        <m:r>
                          <a:rPr lang="en-IN" sz="2400" b="0" i="1" smtClean="0">
                            <a:latin typeface="Cambria Math" panose="02040503050406030204" pitchFamily="18" charset="0"/>
                          </a:rPr>
                          <m:t>3</m:t>
                        </m:r>
                      </m:den>
                    </m:f>
                  </m:oMath>
                </a14:m>
                <a:endParaRPr lang="en-IN" sz="2400" b="0"/>
              </a:p>
              <a:p>
                <a:pPr lvl="1">
                  <a:buFont typeface="Arial" panose="020B0604020202020204" pitchFamily="34" charset="0"/>
                  <a:buChar char="•"/>
                </a:pPr>
                <a:r>
                  <a:rPr lang="pt-BR" sz="2400"/>
                  <a:t>Total Noise will have, mean 0 and </a:t>
                </a:r>
                <a:r>
                  <a:rPr lang="en-IN" sz="2400"/>
                  <a:t>variance  =</a:t>
                </a:r>
                <a14:m>
                  <m:oMath xmlns:m="http://schemas.openxmlformats.org/officeDocument/2006/math">
                    <m:r>
                      <a:rPr lang="en-IN" sz="2400" b="0" i="0" smtClean="0">
                        <a:latin typeface="Cambria Math" panose="02040503050406030204" pitchFamily="18" charset="0"/>
                      </a:rPr>
                      <m:t> </m:t>
                    </m:r>
                    <m:r>
                      <a:rPr lang="en-IN" sz="2400" i="1">
                        <a:latin typeface="Cambria Math" panose="02040503050406030204" pitchFamily="18" charset="0"/>
                      </a:rPr>
                      <m:t>𝑣</m:t>
                    </m:r>
                  </m:oMath>
                </a14:m>
                <a:r>
                  <a:rPr lang="pt-BR" sz="2400"/>
                  <a:t> + </a:t>
                </a:r>
                <a14:m>
                  <m:oMath xmlns:m="http://schemas.openxmlformats.org/officeDocument/2006/math">
                    <m:r>
                      <a:rPr lang="en-IN" sz="2400" i="1">
                        <a:latin typeface="Cambria Math" panose="02040503050406030204" pitchFamily="18" charset="0"/>
                      </a:rPr>
                      <m:t>2</m:t>
                    </m:r>
                    <m:sSup>
                      <m:sSupPr>
                        <m:ctrlPr>
                          <a:rPr lang="en-IN" sz="2400" i="1">
                            <a:latin typeface="Cambria Math" panose="02040503050406030204" pitchFamily="18" charset="0"/>
                          </a:rPr>
                        </m:ctrlPr>
                      </m:sSupPr>
                      <m:e>
                        <m:r>
                          <a:rPr lang="en-IN" sz="2400" i="1">
                            <a:latin typeface="Cambria Math" panose="02040503050406030204" pitchFamily="18" charset="0"/>
                          </a:rPr>
                          <m:t>𝑏</m:t>
                        </m:r>
                      </m:e>
                      <m:sup>
                        <m:r>
                          <a:rPr lang="en-IN" sz="2400" i="1">
                            <a:latin typeface="Cambria Math" panose="02040503050406030204" pitchFamily="18" charset="0"/>
                          </a:rPr>
                          <m:t>2</m:t>
                        </m:r>
                      </m:sup>
                    </m:sSup>
                  </m:oMath>
                </a14:m>
                <a:r>
                  <a:rPr lang="pt-BR" sz="2400"/>
                  <a:t>+</a:t>
                </a:r>
                <a:r>
                  <a:rPr lang="en-IN" sz="2400"/>
                  <a:t> </a:t>
                </a:r>
                <a14:m>
                  <m:oMath xmlns:m="http://schemas.openxmlformats.org/officeDocument/2006/math">
                    <m:f>
                      <m:fPr>
                        <m:ctrlPr>
                          <a:rPr lang="en-IN" sz="2400" i="1">
                            <a:latin typeface="Cambria Math" panose="02040503050406030204" pitchFamily="18" charset="0"/>
                          </a:rPr>
                        </m:ctrlPr>
                      </m:fPr>
                      <m:num>
                        <m:sSup>
                          <m:sSupPr>
                            <m:ctrlPr>
                              <a:rPr lang="en-IN" sz="2400" i="1">
                                <a:latin typeface="Cambria Math" panose="02040503050406030204" pitchFamily="18" charset="0"/>
                              </a:rPr>
                            </m:ctrlPr>
                          </m:sSupPr>
                          <m:e>
                            <m:r>
                              <a:rPr lang="en-IN" sz="2400" i="1">
                                <a:latin typeface="Cambria Math" panose="02040503050406030204" pitchFamily="18" charset="0"/>
                              </a:rPr>
                              <m:t>𝑎</m:t>
                            </m:r>
                          </m:e>
                          <m:sup>
                            <m:r>
                              <a:rPr lang="en-IN" sz="2400" i="1">
                                <a:latin typeface="Cambria Math" panose="02040503050406030204" pitchFamily="18" charset="0"/>
                              </a:rPr>
                              <m:t>2</m:t>
                            </m:r>
                          </m:sup>
                        </m:sSup>
                      </m:num>
                      <m:den>
                        <m:r>
                          <a:rPr lang="en-IN" sz="2400" i="1">
                            <a:latin typeface="Cambria Math" panose="02040503050406030204" pitchFamily="18" charset="0"/>
                          </a:rPr>
                          <m:t>3</m:t>
                        </m:r>
                      </m:den>
                    </m:f>
                    <m:r>
                      <a:rPr lang="en-IN" sz="2400" b="0" i="0" smtClean="0">
                        <a:latin typeface="Cambria Math" panose="02040503050406030204" pitchFamily="18" charset="0"/>
                      </a:rPr>
                      <m:t>=3</m:t>
                    </m:r>
                    <m:r>
                      <a:rPr lang="en-IN" sz="2400" b="0" i="1" smtClean="0">
                        <a:latin typeface="Cambria Math" panose="02040503050406030204" pitchFamily="18" charset="0"/>
                        <a:ea typeface="Cambria Math" panose="02040503050406030204" pitchFamily="18" charset="0"/>
                      </a:rPr>
                      <m:t>𝑣</m:t>
                    </m:r>
                  </m:oMath>
                </a14:m>
                <a:endParaRPr lang="pt-BR" sz="2400"/>
              </a:p>
            </p:txBody>
          </p:sp>
        </mc:Choice>
        <mc:Fallback xmlns="">
          <p:sp>
            <p:nvSpPr>
              <p:cNvPr id="3" name="Content Placeholder 2">
                <a:extLst>
                  <a:ext uri="{FF2B5EF4-FFF2-40B4-BE49-F238E27FC236}">
                    <a16:creationId xmlns:a16="http://schemas.microsoft.com/office/drawing/2014/main" id="{6662CACB-7FDB-D9E1-097C-D2F538C80A2F}"/>
                  </a:ext>
                </a:extLst>
              </p:cNvPr>
              <p:cNvSpPr>
                <a:spLocks noGrp="1" noRot="1" noChangeAspect="1" noMove="1" noResize="1" noEditPoints="1" noAdjustHandles="1" noChangeArrowheads="1" noChangeShapeType="1" noTextEdit="1"/>
              </p:cNvSpPr>
              <p:nvPr>
                <p:ph idx="1"/>
              </p:nvPr>
            </p:nvSpPr>
            <p:spPr>
              <a:xfrm>
                <a:off x="895149" y="1836497"/>
                <a:ext cx="10260531" cy="4542189"/>
              </a:xfrm>
              <a:blipFill>
                <a:blip r:embed="rId2"/>
                <a:stretch>
                  <a:fillRect t="-25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005C04A-3AE2-1A15-4B01-FFC9022586D4}"/>
              </a:ext>
            </a:extLst>
          </p:cNvPr>
          <p:cNvSpPr>
            <a:spLocks noGrp="1"/>
          </p:cNvSpPr>
          <p:nvPr>
            <p:ph type="sldNum" sz="quarter" idx="12"/>
          </p:nvPr>
        </p:nvSpPr>
        <p:spPr/>
        <p:txBody>
          <a:bodyPr/>
          <a:lstStyle/>
          <a:p>
            <a:fld id="{ABD4E5D1-8D28-4922-8246-9644D53432D9}" type="slidenum">
              <a:rPr lang="en-IN" smtClean="0"/>
              <a:t>27</a:t>
            </a:fld>
            <a:endParaRPr lang="en-IN"/>
          </a:p>
        </p:txBody>
      </p:sp>
      <p:grpSp>
        <p:nvGrpSpPr>
          <p:cNvPr id="5" name="Group 4">
            <a:extLst>
              <a:ext uri="{FF2B5EF4-FFF2-40B4-BE49-F238E27FC236}">
                <a16:creationId xmlns:a16="http://schemas.microsoft.com/office/drawing/2014/main" id="{77290358-E9C9-A4C9-AE82-39F197605DCD}"/>
              </a:ext>
            </a:extLst>
          </p:cNvPr>
          <p:cNvGrpSpPr/>
          <p:nvPr/>
        </p:nvGrpSpPr>
        <p:grpSpPr>
          <a:xfrm>
            <a:off x="0" y="-1070"/>
            <a:ext cx="12842450" cy="1016010"/>
            <a:chOff x="0" y="-14438"/>
            <a:chExt cx="12842450" cy="1016010"/>
          </a:xfrm>
        </p:grpSpPr>
        <p:sp>
          <p:nvSpPr>
            <p:cNvPr id="6" name="Right Triangle 5">
              <a:extLst>
                <a:ext uri="{FF2B5EF4-FFF2-40B4-BE49-F238E27FC236}">
                  <a16:creationId xmlns:a16="http://schemas.microsoft.com/office/drawing/2014/main" id="{2AB2E91A-20AA-83B7-67FF-AEF2BCC4DB81}"/>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9EEE173A-333A-9F7B-284A-365C335C1C49}"/>
                </a:ext>
              </a:extLst>
            </p:cNvPr>
            <p:cNvGrpSpPr/>
            <p:nvPr/>
          </p:nvGrpSpPr>
          <p:grpSpPr>
            <a:xfrm>
              <a:off x="0" y="-14438"/>
              <a:ext cx="12842450" cy="1016010"/>
              <a:chOff x="0" y="-14438"/>
              <a:chExt cx="12842450" cy="1016010"/>
            </a:xfrm>
          </p:grpSpPr>
          <p:sp>
            <p:nvSpPr>
              <p:cNvPr id="8" name="Rectangle 7">
                <a:extLst>
                  <a:ext uri="{FF2B5EF4-FFF2-40B4-BE49-F238E27FC236}">
                    <a16:creationId xmlns:a16="http://schemas.microsoft.com/office/drawing/2014/main" id="{CCEFB000-C30C-1B08-0966-84965469CAB5}"/>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9144E4B-7A80-57B3-EDCC-E9A0828559CF}"/>
                  </a:ext>
                </a:extLst>
              </p:cNvPr>
              <p:cNvSpPr txBox="1"/>
              <p:nvPr/>
            </p:nvSpPr>
            <p:spPr>
              <a:xfrm>
                <a:off x="719580" y="78242"/>
                <a:ext cx="12122870" cy="923330"/>
              </a:xfrm>
              <a:prstGeom prst="rect">
                <a:avLst/>
              </a:prstGeom>
              <a:noFill/>
            </p:spPr>
            <p:txBody>
              <a:bodyPr wrap="square" lIns="91440" tIns="45720" rIns="91440" bIns="45720" rtlCol="0" anchor="t">
                <a:spAutoFit/>
              </a:bodyPr>
              <a:lstStyle/>
              <a:p>
                <a:r>
                  <a:rPr lang="en-IN"/>
                  <a:t>3. BPSK + AWGN </a:t>
                </a:r>
                <a:endParaRPr lang="en-US"/>
              </a:p>
              <a:p>
                <a:endParaRPr lang="en-IN" sz="1800">
                  <a:ea typeface="Calibri"/>
                  <a:cs typeface="Calibri"/>
                </a:endParaRPr>
              </a:p>
              <a:p>
                <a:endParaRPr lang="en-IN">
                  <a:ea typeface="Calibri"/>
                  <a:cs typeface="Calibri"/>
                </a:endParaRPr>
              </a:p>
            </p:txBody>
          </p:sp>
        </p:grpSp>
      </p:grpSp>
    </p:spTree>
    <p:extLst>
      <p:ext uri="{BB962C8B-B14F-4D97-AF65-F5344CB8AC3E}">
        <p14:creationId xmlns:p14="http://schemas.microsoft.com/office/powerpoint/2010/main" val="2720428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AFDC09-A6BC-1FFE-A305-3337B939FBF5}"/>
              </a:ext>
            </a:extLst>
          </p:cNvPr>
          <p:cNvSpPr>
            <a:spLocks noGrp="1"/>
          </p:cNvSpPr>
          <p:nvPr>
            <p:ph type="sldNum" sz="quarter" idx="12"/>
          </p:nvPr>
        </p:nvSpPr>
        <p:spPr/>
        <p:txBody>
          <a:bodyPr/>
          <a:lstStyle/>
          <a:p>
            <a:fld id="{ABD4E5D1-8D28-4922-8246-9644D53432D9}" type="slidenum">
              <a:rPr lang="en-IN" smtClean="0"/>
              <a:t>28</a:t>
            </a:fld>
            <a:endParaRPr lang="en-IN"/>
          </a:p>
        </p:txBody>
      </p:sp>
      <p:grpSp>
        <p:nvGrpSpPr>
          <p:cNvPr id="3" name="Group 2">
            <a:extLst>
              <a:ext uri="{FF2B5EF4-FFF2-40B4-BE49-F238E27FC236}">
                <a16:creationId xmlns:a16="http://schemas.microsoft.com/office/drawing/2014/main" id="{77ECE554-59FE-02D3-2B69-4A4FEF8DBC5A}"/>
              </a:ext>
            </a:extLst>
          </p:cNvPr>
          <p:cNvGrpSpPr/>
          <p:nvPr/>
        </p:nvGrpSpPr>
        <p:grpSpPr>
          <a:xfrm>
            <a:off x="0" y="-1070"/>
            <a:ext cx="12842450" cy="1016010"/>
            <a:chOff x="0" y="-14438"/>
            <a:chExt cx="12842450" cy="1016010"/>
          </a:xfrm>
        </p:grpSpPr>
        <p:sp>
          <p:nvSpPr>
            <p:cNvPr id="4" name="Right Triangle 3">
              <a:extLst>
                <a:ext uri="{FF2B5EF4-FFF2-40B4-BE49-F238E27FC236}">
                  <a16:creationId xmlns:a16="http://schemas.microsoft.com/office/drawing/2014/main" id="{B991842B-E5BB-2820-F069-99E93D052873}"/>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35A7010-3FFB-6F0C-8946-34800F516055}"/>
                </a:ext>
              </a:extLst>
            </p:cNvPr>
            <p:cNvGrpSpPr/>
            <p:nvPr/>
          </p:nvGrpSpPr>
          <p:grpSpPr>
            <a:xfrm>
              <a:off x="0" y="-14438"/>
              <a:ext cx="12842450" cy="1016010"/>
              <a:chOff x="0" y="-14438"/>
              <a:chExt cx="12842450" cy="1016010"/>
            </a:xfrm>
          </p:grpSpPr>
          <p:sp>
            <p:nvSpPr>
              <p:cNvPr id="6" name="Rectangle 5">
                <a:extLst>
                  <a:ext uri="{FF2B5EF4-FFF2-40B4-BE49-F238E27FC236}">
                    <a16:creationId xmlns:a16="http://schemas.microsoft.com/office/drawing/2014/main" id="{2C11D387-22F6-4332-49FC-FE21FE39138A}"/>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7A85A3B-E05D-C011-74B9-0A4CA9EBFE6D}"/>
                  </a:ext>
                </a:extLst>
              </p:cNvPr>
              <p:cNvSpPr txBox="1"/>
              <p:nvPr/>
            </p:nvSpPr>
            <p:spPr>
              <a:xfrm>
                <a:off x="719580" y="78242"/>
                <a:ext cx="12122870" cy="923330"/>
              </a:xfrm>
              <a:prstGeom prst="rect">
                <a:avLst/>
              </a:prstGeom>
              <a:noFill/>
            </p:spPr>
            <p:txBody>
              <a:bodyPr wrap="square" lIns="91440" tIns="45720" rIns="91440" bIns="45720" rtlCol="0" anchor="t">
                <a:spAutoFit/>
              </a:bodyPr>
              <a:lstStyle/>
              <a:p>
                <a:r>
                  <a:rPr lang="en-IN"/>
                  <a:t>3. BPSK + AWGN </a:t>
                </a:r>
                <a:endParaRPr lang="en-US"/>
              </a:p>
              <a:p>
                <a:endParaRPr lang="en-IN" sz="1800">
                  <a:ea typeface="Calibri"/>
                  <a:cs typeface="Calibri"/>
                </a:endParaRPr>
              </a:p>
              <a:p>
                <a:endParaRPr lang="en-IN">
                  <a:ea typeface="Calibri"/>
                  <a:cs typeface="Calibri"/>
                </a:endParaRPr>
              </a:p>
            </p:txBody>
          </p:sp>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D8DE0F-6E4B-E472-5E1D-E20194D929E7}"/>
                  </a:ext>
                </a:extLst>
              </p:cNvPr>
              <p:cNvSpPr txBox="1"/>
              <p:nvPr/>
            </p:nvSpPr>
            <p:spPr>
              <a:xfrm>
                <a:off x="526473" y="933841"/>
                <a:ext cx="11323782" cy="561679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IN"/>
                  <a:t>The characteristic equations are: </a:t>
                </a:r>
              </a:p>
              <a:p>
                <a:pPr>
                  <a:buClr>
                    <a:schemeClr val="accent1"/>
                  </a:buCl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𝐹𝑜𝑟</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r>
                        <a:rPr lang="en-IN" b="0" i="1" smtClean="0">
                          <a:latin typeface="Cambria Math" panose="02040503050406030204" pitchFamily="18" charset="0"/>
                        </a:rPr>
                        <m:t> ~ </m:t>
                      </m:r>
                      <m:r>
                        <a:rPr lang="en-IN" b="0" i="1" smtClean="0">
                          <a:latin typeface="Cambria Math" panose="02040503050406030204" pitchFamily="18" charset="0"/>
                        </a:rPr>
                        <m:t>𝑁</m:t>
                      </m:r>
                      <m:d>
                        <m:dPr>
                          <m:ctrlPr>
                            <a:rPr lang="en-IN" b="0" i="1" smtClean="0">
                              <a:latin typeface="Cambria Math" panose="02040503050406030204" pitchFamily="18" charset="0"/>
                            </a:rPr>
                          </m:ctrlPr>
                        </m:dPr>
                        <m:e>
                          <m:r>
                            <a:rPr lang="en-IN" b="0" i="1" smtClean="0">
                              <a:latin typeface="Cambria Math" panose="02040503050406030204" pitchFamily="18" charset="0"/>
                            </a:rPr>
                            <m:t>0,</m:t>
                          </m:r>
                          <m:r>
                            <a:rPr lang="en-IN" b="0" i="1" smtClean="0">
                              <a:latin typeface="Cambria Math" panose="02040503050406030204" pitchFamily="18" charset="0"/>
                            </a:rPr>
                            <m:t>𝑣</m:t>
                          </m:r>
                        </m:e>
                      </m:d>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𝜙</m:t>
                          </m:r>
                        </m:e>
                        <m:sub>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1</m:t>
                              </m:r>
                            </m:sub>
                          </m:sSub>
                        </m:sub>
                      </m:sSub>
                      <m:d>
                        <m:dPr>
                          <m:ctrlPr>
                            <a:rPr lang="en-IN" b="0" i="1" smtClean="0">
                              <a:latin typeface="Cambria Math" panose="02040503050406030204" pitchFamily="18" charset="0"/>
                            </a:rPr>
                          </m:ctrlPr>
                        </m:dPr>
                        <m:e>
                          <m:r>
                            <a:rPr lang="en-IN" b="0" i="1" smtClean="0">
                              <a:latin typeface="Cambria Math" panose="02040503050406030204" pitchFamily="18" charset="0"/>
                            </a:rPr>
                            <m:t>𝑡</m:t>
                          </m:r>
                        </m:e>
                      </m:d>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f>
                            <m:fPr>
                              <m:ctrlPr>
                                <a:rPr lang="en-IN" b="0" i="1" smtClean="0">
                                  <a:latin typeface="Cambria Math" panose="02040503050406030204" pitchFamily="18" charset="0"/>
                                </a:rPr>
                              </m:ctrlPr>
                            </m:fPr>
                            <m:num>
                              <m:r>
                                <a:rPr lang="en-IN" b="0" i="1" smtClean="0">
                                  <a:latin typeface="Cambria Math" panose="02040503050406030204" pitchFamily="18" charset="0"/>
                                </a:rPr>
                                <m:t>−</m:t>
                              </m:r>
                              <m:r>
                                <a:rPr lang="en-IN" b="0" i="1" smtClean="0">
                                  <a:latin typeface="Cambria Math" panose="02040503050406030204" pitchFamily="18" charset="0"/>
                                </a:rPr>
                                <m:t>𝑣𝑡</m:t>
                              </m:r>
                              <m:r>
                                <a:rPr lang="en-IN" b="0" i="1" smtClean="0">
                                  <a:latin typeface="Cambria Math" panose="02040503050406030204" pitchFamily="18" charset="0"/>
                                </a:rPr>
                                <m:t>^2</m:t>
                              </m:r>
                            </m:num>
                            <m:den>
                              <m:r>
                                <a:rPr lang="en-IN" b="0" i="1" smtClean="0">
                                  <a:latin typeface="Cambria Math" panose="02040503050406030204" pitchFamily="18" charset="0"/>
                                </a:rPr>
                                <m:t>2</m:t>
                              </m:r>
                            </m:den>
                          </m:f>
                        </m:sup>
                      </m:sSup>
                    </m:oMath>
                  </m:oMathPara>
                </a14:m>
                <a:br>
                  <a:rPr lang="en-IN" b="0"/>
                </a:br>
                <a:br>
                  <a:rPr lang="en-IN" b="0"/>
                </a:br>
                <a:endParaRPr lang="en-IN" b="0"/>
              </a:p>
              <a:p>
                <a:pPr>
                  <a:buClr>
                    <a:schemeClr val="accent1"/>
                  </a:buClr>
                </a:pPr>
                <a:r>
                  <a:rPr lang="en-IN" b="0"/>
                  <a:t>						F</a:t>
                </a:r>
                <a14:m>
                  <m:oMath xmlns:m="http://schemas.openxmlformats.org/officeDocument/2006/math">
                    <m:r>
                      <a:rPr lang="en-IN" b="0" i="1" smtClean="0">
                        <a:latin typeface="Cambria Math" panose="02040503050406030204" pitchFamily="18" charset="0"/>
                      </a:rPr>
                      <m:t>𝑜𝑟</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2</m:t>
                        </m:r>
                      </m:sub>
                    </m:sSub>
                    <m:r>
                      <a:rPr lang="en-IN" b="0" i="1" smtClean="0">
                        <a:latin typeface="Cambria Math" panose="02040503050406030204" pitchFamily="18" charset="0"/>
                      </a:rPr>
                      <m:t>,</m:t>
                    </m:r>
                    <m:r>
                      <a:rPr lang="en-IN" b="0" i="1" smtClean="0">
                        <a:latin typeface="Cambria Math" panose="02040503050406030204" pitchFamily="18" charset="0"/>
                      </a:rPr>
                      <m:t>𝐿𝑎𝑝𝑙𝑎𝑐𝑒</m:t>
                    </m:r>
                    <m:r>
                      <a:rPr lang="en-IN" b="0" i="1" smtClean="0">
                        <a:latin typeface="Cambria Math" panose="02040503050406030204" pitchFamily="18" charset="0"/>
                      </a:rPr>
                      <m:t> </m:t>
                    </m:r>
                    <m:r>
                      <a:rPr lang="en-IN" b="0" i="1" smtClean="0">
                        <a:latin typeface="Cambria Math" panose="02040503050406030204" pitchFamily="18" charset="0"/>
                      </a:rPr>
                      <m:t>𝑤𝑖𝑡h</m:t>
                    </m:r>
                    <m:r>
                      <a:rPr lang="en-IN" b="0" i="1" smtClean="0">
                        <a:latin typeface="Cambria Math" panose="02040503050406030204" pitchFamily="18" charset="0"/>
                      </a:rPr>
                      <m:t> </m:t>
                    </m:r>
                    <m:r>
                      <a:rPr lang="en-IN" b="0" i="1" smtClean="0">
                        <a:latin typeface="Cambria Math" panose="02040503050406030204" pitchFamily="18" charset="0"/>
                      </a:rPr>
                      <m:t>𝑠𝑐𝑎𝑙𝑒</m:t>
                    </m:r>
                    <m:r>
                      <a:rPr lang="en-IN" b="0" i="1" smtClean="0">
                        <a:latin typeface="Cambria Math" panose="02040503050406030204" pitchFamily="18" charset="0"/>
                      </a:rPr>
                      <m:t> </m:t>
                    </m:r>
                    <m:r>
                      <a:rPr lang="en-IN" b="0" i="1" smtClean="0">
                        <a:latin typeface="Cambria Math" panose="02040503050406030204" pitchFamily="18" charset="0"/>
                      </a:rPr>
                      <m:t>𝑏</m:t>
                    </m:r>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r>
                              <a:rPr lang="en-IN" b="0" i="1" smtClean="0">
                                <a:latin typeface="Cambria Math" panose="02040503050406030204" pitchFamily="18" charset="0"/>
                              </a:rPr>
                              <m:t>𝑣</m:t>
                            </m:r>
                          </m:num>
                          <m:den>
                            <m:r>
                              <a:rPr lang="en-IN" b="0" i="1" smtClean="0">
                                <a:latin typeface="Cambria Math" panose="02040503050406030204" pitchFamily="18" charset="0"/>
                              </a:rPr>
                              <m:t>2</m:t>
                            </m:r>
                          </m:den>
                        </m:f>
                      </m:e>
                    </m:rad>
                    <m:r>
                      <a:rPr lang="en-IN" b="0" i="1" smtClean="0">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𝜙</m:t>
                        </m:r>
                      </m:e>
                      <m:sub>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1</m:t>
                            </m:r>
                          </m:sub>
                        </m:sSub>
                      </m:sub>
                    </m:sSub>
                    <m:d>
                      <m:dPr>
                        <m:ctrlPr>
                          <a:rPr lang="en-IN" i="1">
                            <a:latin typeface="Cambria Math" panose="02040503050406030204" pitchFamily="18" charset="0"/>
                          </a:rPr>
                        </m:ctrlPr>
                      </m:dPr>
                      <m:e>
                        <m:r>
                          <a:rPr lang="en-IN" i="1">
                            <a:latin typeface="Cambria Math" panose="02040503050406030204" pitchFamily="18" charset="0"/>
                          </a:rPr>
                          <m:t>𝑡</m:t>
                        </m:r>
                      </m:e>
                    </m:d>
                    <m:r>
                      <a:rPr lang="en-IN" i="1">
                        <a:latin typeface="Cambria Math" panose="02040503050406030204" pitchFamily="18" charset="0"/>
                      </a:rPr>
                      <m:t>=</m:t>
                    </m:r>
                    <m:r>
                      <a:rPr lang="en-IN" b="0" i="1" smtClean="0">
                        <a:latin typeface="Cambria Math" panose="02040503050406030204" pitchFamily="18" charset="0"/>
                      </a:rPr>
                      <m:t> </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1+</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𝑏</m:t>
                            </m:r>
                          </m:e>
                          <m:sup>
                            <m:r>
                              <a:rPr lang="en-IN" b="0" i="1" smtClean="0">
                                <a:latin typeface="Cambria Math" panose="02040503050406030204" pitchFamily="18" charset="0"/>
                              </a:rPr>
                              <m:t>2</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𝑡</m:t>
                            </m:r>
                          </m:e>
                          <m:sup>
                            <m:r>
                              <a:rPr lang="en-IN" b="0" i="1" smtClean="0">
                                <a:latin typeface="Cambria Math" panose="02040503050406030204" pitchFamily="18" charset="0"/>
                              </a:rPr>
                              <m:t>2</m:t>
                            </m:r>
                          </m:sup>
                        </m:sSup>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𝑣</m:t>
                            </m:r>
                          </m:num>
                          <m:den>
                            <m:r>
                              <a:rPr lang="en-IN" b="0" i="1" smtClean="0">
                                <a:latin typeface="Cambria Math" panose="02040503050406030204" pitchFamily="18" charset="0"/>
                              </a:rPr>
                              <m:t>2</m:t>
                            </m:r>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𝑡</m:t>
                            </m:r>
                          </m:e>
                          <m:sup>
                            <m:r>
                              <a:rPr lang="en-IN" b="0" i="1" smtClean="0">
                                <a:latin typeface="Cambria Math" panose="02040503050406030204" pitchFamily="18" charset="0"/>
                              </a:rPr>
                              <m:t>2</m:t>
                            </m:r>
                          </m:sup>
                        </m:sSup>
                      </m:den>
                    </m:f>
                  </m:oMath>
                </a14:m>
                <a:endParaRPr lang="en-IN" b="0"/>
              </a:p>
              <a:p>
                <a:pPr>
                  <a:buClr>
                    <a:schemeClr val="accent1"/>
                  </a:buClr>
                </a:pPr>
                <a:endParaRPr lang="en-IN" b="0"/>
              </a:p>
              <a:p>
                <a:pPr>
                  <a:buClr>
                    <a:schemeClr val="accent1"/>
                  </a:buCl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𝐹𝑜𝑟</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𝑛</m:t>
                          </m:r>
                        </m:e>
                        <m:sub>
                          <m:r>
                            <a:rPr lang="en-IN" b="0" i="1" smtClean="0">
                              <a:latin typeface="Cambria Math" panose="02040503050406030204" pitchFamily="18" charset="0"/>
                            </a:rPr>
                            <m:t>3</m:t>
                          </m:r>
                        </m:sub>
                      </m:sSub>
                      <m:r>
                        <a:rPr lang="en-IN" b="0" i="1" smtClean="0">
                          <a:latin typeface="Cambria Math" panose="02040503050406030204" pitchFamily="18" charset="0"/>
                        </a:rPr>
                        <m:t> ~ </m:t>
                      </m:r>
                      <m:r>
                        <a:rPr lang="en-IN" b="0" i="1" smtClean="0">
                          <a:latin typeface="Cambria Math" panose="02040503050406030204" pitchFamily="18" charset="0"/>
                        </a:rPr>
                        <m:t>𝑈𝑛𝑖𝑓𝑜𝑟𝑚</m:t>
                      </m:r>
                      <m:d>
                        <m:dPr>
                          <m:ctrlPr>
                            <a:rPr lang="en-IN" b="0" i="1" smtClean="0">
                              <a:latin typeface="Cambria Math" panose="02040503050406030204" pitchFamily="18" charset="0"/>
                            </a:rPr>
                          </m:ctrlPr>
                        </m:dPr>
                        <m:e>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r>
                            <a:rPr lang="en-IN" b="0" i="1" smtClean="0">
                              <a:latin typeface="Cambria Math" panose="02040503050406030204" pitchFamily="18" charset="0"/>
                            </a:rPr>
                            <m:t>𝑎</m:t>
                          </m:r>
                        </m:e>
                      </m:d>
                      <m:r>
                        <a:rPr lang="en-IN" b="0" i="1"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 </m:t>
                      </m:r>
                      <m:rad>
                        <m:radPr>
                          <m:degHide m:val="on"/>
                          <m:ctrlPr>
                            <a:rPr lang="en-IN" b="0" i="1" smtClean="0">
                              <a:latin typeface="Cambria Math" panose="02040503050406030204" pitchFamily="18" charset="0"/>
                            </a:rPr>
                          </m:ctrlPr>
                        </m:radPr>
                        <m:deg/>
                        <m:e>
                          <m:r>
                            <a:rPr lang="en-IN" b="0" i="1" smtClean="0">
                              <a:latin typeface="Cambria Math" panose="02040503050406030204" pitchFamily="18" charset="0"/>
                            </a:rPr>
                            <m:t>3</m:t>
                          </m:r>
                          <m:r>
                            <a:rPr lang="en-IN" b="0" i="1" smtClean="0">
                              <a:latin typeface="Cambria Math" panose="02040503050406030204" pitchFamily="18" charset="0"/>
                            </a:rPr>
                            <m:t>𝑣</m:t>
                          </m:r>
                        </m:e>
                      </m:rad>
                      <m:r>
                        <a:rPr lang="en-IN" b="0" i="1" smtClean="0">
                          <a:latin typeface="Cambria Math" panose="02040503050406030204" pitchFamily="18" charset="0"/>
                        </a:rPr>
                        <m:t> :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𝜙</m:t>
                          </m:r>
                        </m:e>
                        <m:sub>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𝑛</m:t>
                              </m:r>
                            </m:e>
                            <m:sub>
                              <m:r>
                                <a:rPr lang="en-IN" b="0" i="1" smtClean="0">
                                  <a:latin typeface="Cambria Math" panose="02040503050406030204" pitchFamily="18" charset="0"/>
                                  <a:ea typeface="Cambria Math" panose="02040503050406030204" pitchFamily="18" charset="0"/>
                                </a:rPr>
                                <m:t>3</m:t>
                              </m:r>
                            </m:sub>
                          </m:sSub>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sin</m:t>
                              </m:r>
                            </m:fName>
                            <m:e>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𝑎𝑡</m:t>
                                  </m:r>
                                </m:e>
                              </m:d>
                            </m:e>
                          </m:func>
                        </m:num>
                        <m:den>
                          <m:r>
                            <a:rPr lang="en-IN" b="0" i="1" smtClean="0">
                              <a:latin typeface="Cambria Math" panose="02040503050406030204" pitchFamily="18" charset="0"/>
                              <a:ea typeface="Cambria Math" panose="02040503050406030204" pitchFamily="18" charset="0"/>
                            </a:rPr>
                            <m:t>𝑎𝑡</m:t>
                          </m:r>
                        </m:den>
                      </m:f>
                      <m:r>
                        <a:rPr lang="en-IN" b="0" i="1" smtClean="0">
                          <a:latin typeface="Cambria Math" panose="02040503050406030204" pitchFamily="18" charset="0"/>
                          <a:ea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func>
                            <m:funcPr>
                              <m:ctrlPr>
                                <a:rPr lang="en-IN" b="0" i="1" smtClean="0">
                                  <a:latin typeface="Cambria Math" panose="02040503050406030204" pitchFamily="18" charset="0"/>
                                  <a:ea typeface="Cambria Math" panose="02040503050406030204" pitchFamily="18" charset="0"/>
                                </a:rPr>
                              </m:ctrlPr>
                            </m:funcPr>
                            <m:fName>
                              <m:r>
                                <m:rPr>
                                  <m:sty m:val="p"/>
                                </m:rPr>
                                <a:rPr lang="en-IN" b="0" i="0" smtClean="0">
                                  <a:latin typeface="Cambria Math" panose="02040503050406030204" pitchFamily="18" charset="0"/>
                                  <a:ea typeface="Cambria Math" panose="02040503050406030204" pitchFamily="18" charset="0"/>
                                </a:rPr>
                                <m:t>sin</m:t>
                              </m:r>
                            </m:fName>
                            <m:e>
                              <m:d>
                                <m:dPr>
                                  <m:ctrlPr>
                                    <a:rPr lang="en-IN" b="0" i="1" smtClean="0">
                                      <a:latin typeface="Cambria Math" panose="02040503050406030204" pitchFamily="18" charset="0"/>
                                      <a:ea typeface="Cambria Math" panose="02040503050406030204" pitchFamily="18" charset="0"/>
                                    </a:rPr>
                                  </m:ctrlPr>
                                </m:dPr>
                                <m:e>
                                  <m:rad>
                                    <m:radPr>
                                      <m:degHide m:val="on"/>
                                      <m:ctrlPr>
                                        <a:rPr lang="en-IN" b="0" i="1" smtClean="0">
                                          <a:latin typeface="Cambria Math" panose="02040503050406030204" pitchFamily="18" charset="0"/>
                                          <a:ea typeface="Cambria Math" panose="02040503050406030204" pitchFamily="18" charset="0"/>
                                        </a:rPr>
                                      </m:ctrlPr>
                                    </m:radPr>
                                    <m:deg/>
                                    <m:e>
                                      <m:r>
                                        <a:rPr lang="en-IN" b="0" i="1" smtClean="0">
                                          <a:latin typeface="Cambria Math" panose="02040503050406030204" pitchFamily="18" charset="0"/>
                                          <a:ea typeface="Cambria Math" panose="02040503050406030204" pitchFamily="18" charset="0"/>
                                        </a:rPr>
                                        <m:t>3</m:t>
                                      </m:r>
                                      <m:r>
                                        <a:rPr lang="en-IN" b="0" i="1" smtClean="0">
                                          <a:latin typeface="Cambria Math" panose="02040503050406030204" pitchFamily="18" charset="0"/>
                                          <a:ea typeface="Cambria Math" panose="02040503050406030204" pitchFamily="18" charset="0"/>
                                        </a:rPr>
                                        <m:t>𝑣</m:t>
                                      </m:r>
                                    </m:e>
                                  </m:rad>
                                </m:e>
                              </m:d>
                              <m:r>
                                <a:rPr lang="en-IN" b="0" i="1" smtClean="0">
                                  <a:latin typeface="Cambria Math" panose="02040503050406030204" pitchFamily="18" charset="0"/>
                                  <a:ea typeface="Cambria Math" panose="02040503050406030204" pitchFamily="18" charset="0"/>
                                </a:rPr>
                                <m:t>𝑡</m:t>
                              </m:r>
                            </m:e>
                          </m:func>
                        </m:num>
                        <m:den>
                          <m:rad>
                            <m:radPr>
                              <m:degHide m:val="on"/>
                              <m:ctrlPr>
                                <a:rPr lang="en-IN" b="0" i="1" smtClean="0">
                                  <a:latin typeface="Cambria Math" panose="02040503050406030204" pitchFamily="18" charset="0"/>
                                  <a:ea typeface="Cambria Math" panose="02040503050406030204" pitchFamily="18" charset="0"/>
                                </a:rPr>
                              </m:ctrlPr>
                            </m:radPr>
                            <m:deg/>
                            <m:e>
                              <m:r>
                                <a:rPr lang="en-IN" b="0" i="1" smtClean="0">
                                  <a:latin typeface="Cambria Math" panose="02040503050406030204" pitchFamily="18" charset="0"/>
                                  <a:ea typeface="Cambria Math" panose="02040503050406030204" pitchFamily="18" charset="0"/>
                                </a:rPr>
                                <m:t>3</m:t>
                              </m:r>
                              <m:r>
                                <a:rPr lang="en-IN" b="0" i="1" smtClean="0">
                                  <a:latin typeface="Cambria Math" panose="02040503050406030204" pitchFamily="18" charset="0"/>
                                  <a:ea typeface="Cambria Math" panose="02040503050406030204" pitchFamily="18" charset="0"/>
                                </a:rPr>
                                <m:t>𝑣</m:t>
                              </m:r>
                            </m:e>
                          </m:rad>
                          <m:r>
                            <a:rPr lang="en-IN" b="0" i="1" smtClean="0">
                              <a:latin typeface="Cambria Math" panose="02040503050406030204" pitchFamily="18" charset="0"/>
                              <a:ea typeface="Cambria Math" panose="02040503050406030204" pitchFamily="18" charset="0"/>
                            </a:rPr>
                            <m:t>𝑡</m:t>
                          </m:r>
                        </m:den>
                      </m:f>
                    </m:oMath>
                  </m:oMathPara>
                </a14:m>
                <a:endParaRPr lang="en-IN" b="0">
                  <a:ea typeface="Cambria Math" panose="02040503050406030204" pitchFamily="18" charset="0"/>
                </a:endParaRPr>
              </a:p>
              <a:p>
                <a:pPr>
                  <a:buClr>
                    <a:schemeClr val="accent1"/>
                  </a:buClr>
                </a:pPr>
                <a:endParaRPr lang="en-IN" b="0">
                  <a:ea typeface="Cambria Math" panose="02040503050406030204" pitchFamily="18" charset="0"/>
                </a:endParaRPr>
              </a:p>
              <a:p>
                <a:pPr>
                  <a:buClr>
                    <a:schemeClr val="accent1"/>
                  </a:buClr>
                </a:pPr>
                <a:r>
                  <a:rPr lang="en-IN">
                    <a:ea typeface="Cambria Math" panose="02040503050406030204" pitchFamily="18" charset="0"/>
                  </a:rPr>
                  <a:t>Thus,</a:t>
                </a:r>
              </a:p>
              <a:p>
                <a:pPr>
                  <a:buClr>
                    <a:schemeClr val="accent1"/>
                  </a:buClr>
                </a:pPr>
                <a:r>
                  <a:rPr lang="en-IN" b="0">
                    <a:ea typeface="Cambria Math" panose="02040503050406030204" pitchFamily="18" charset="0"/>
                  </a:rPr>
                  <a:t>							</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𝜙</m:t>
                        </m:r>
                      </m:e>
                      <m:sub>
                        <m:r>
                          <a:rPr lang="en-IN" b="0" i="1" smtClean="0">
                            <a:latin typeface="Cambria Math" panose="02040503050406030204" pitchFamily="18" charset="0"/>
                            <a:ea typeface="Cambria Math" panose="02040503050406030204" pitchFamily="18" charset="0"/>
                          </a:rPr>
                          <m:t>𝑛</m:t>
                        </m:r>
                      </m:sub>
                    </m:sSub>
                    <m:d>
                      <m:dPr>
                        <m:ctrlPr>
                          <a:rPr lang="en-IN" b="0" i="1" smtClean="0">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𝑡</m:t>
                        </m:r>
                      </m:e>
                    </m:d>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𝑒</m:t>
                        </m:r>
                      </m:e>
                      <m:sup>
                        <m:r>
                          <a:rPr lang="en-IN" b="0" i="1" smtClean="0">
                            <a:latin typeface="Cambria Math" panose="02040503050406030204" pitchFamily="18" charset="0"/>
                            <a:ea typeface="Cambria Math" panose="02040503050406030204" pitchFamily="18" charset="0"/>
                          </a:rPr>
                          <m:t>𝑢</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𝑡</m:t>
                            </m:r>
                          </m:e>
                          <m: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/2</m:t>
                        </m:r>
                      </m:sup>
                    </m:sSup>
                    <m:r>
                      <a:rPr lang="en-IN" b="0" i="1" smtClean="0">
                        <a:latin typeface="Cambria Math" panose="02040503050406030204" pitchFamily="18" charset="0"/>
                        <a:ea typeface="Cambria Math" panose="02040503050406030204" pitchFamily="18" charset="0"/>
                      </a:rPr>
                      <m:t> × </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1</m:t>
                        </m:r>
                      </m:num>
                      <m:den>
                        <m:r>
                          <a:rPr lang="en-IN" b="0" i="1" smtClean="0">
                            <a:latin typeface="Cambria Math" panose="02040503050406030204" pitchFamily="18" charset="0"/>
                            <a:ea typeface="Cambria Math" panose="02040503050406030204" pitchFamily="18" charset="0"/>
                          </a:rPr>
                          <m:t>1+</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𝑣</m:t>
                            </m:r>
                          </m:num>
                          <m:den>
                            <m:r>
                              <a:rPr lang="en-IN" b="0" i="1" smtClean="0">
                                <a:latin typeface="Cambria Math" panose="02040503050406030204" pitchFamily="18" charset="0"/>
                                <a:ea typeface="Cambria Math" panose="02040503050406030204" pitchFamily="18" charset="0"/>
                              </a:rPr>
                              <m:t>2</m:t>
                            </m:r>
                          </m:den>
                        </m:f>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𝑡</m:t>
                            </m:r>
                          </m:e>
                          <m:sup>
                            <m:r>
                              <a:rPr lang="en-IN" b="0" i="1" smtClean="0">
                                <a:latin typeface="Cambria Math" panose="02040503050406030204" pitchFamily="18" charset="0"/>
                                <a:ea typeface="Cambria Math" panose="02040503050406030204" pitchFamily="18" charset="0"/>
                              </a:rPr>
                              <m:t>2</m:t>
                            </m:r>
                          </m:sup>
                        </m:sSup>
                      </m:den>
                    </m:f>
                    <m:r>
                      <a:rPr lang="en-IN" b="0" i="1" smtClean="0">
                        <a:latin typeface="Cambria Math" panose="02040503050406030204" pitchFamily="18" charset="0"/>
                        <a:ea typeface="Cambria Math" panose="02040503050406030204" pitchFamily="18" charset="0"/>
                      </a:rPr>
                      <m:t> </m:t>
                    </m:r>
                    <m:r>
                      <a:rPr lang="en-IN" dirty="0">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func>
                          <m:funcPr>
                            <m:ctrlPr>
                              <a:rPr lang="en-IN" i="1">
                                <a:latin typeface="Cambria Math" panose="02040503050406030204" pitchFamily="18" charset="0"/>
                                <a:ea typeface="Cambria Math" panose="02040503050406030204" pitchFamily="18" charset="0"/>
                              </a:rPr>
                            </m:ctrlPr>
                          </m:funcPr>
                          <m:fName>
                            <m:r>
                              <m:rPr>
                                <m:sty m:val="p"/>
                              </m:rPr>
                              <a:rPr lang="en-IN">
                                <a:latin typeface="Cambria Math" panose="02040503050406030204" pitchFamily="18" charset="0"/>
                                <a:ea typeface="Cambria Math" panose="02040503050406030204" pitchFamily="18" charset="0"/>
                              </a:rPr>
                              <m:t>sin</m:t>
                            </m:r>
                          </m:fName>
                          <m:e>
                            <m:d>
                              <m:dPr>
                                <m:ctrlPr>
                                  <a:rPr lang="en-IN" i="1">
                                    <a:latin typeface="Cambria Math" panose="02040503050406030204" pitchFamily="18" charset="0"/>
                                    <a:ea typeface="Cambria Math" panose="02040503050406030204" pitchFamily="18" charset="0"/>
                                  </a:rPr>
                                </m:ctrlPr>
                              </m:dPr>
                              <m:e>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3</m:t>
                                    </m:r>
                                    <m:r>
                                      <a:rPr lang="en-IN" i="1">
                                        <a:latin typeface="Cambria Math" panose="02040503050406030204" pitchFamily="18" charset="0"/>
                                        <a:ea typeface="Cambria Math" panose="02040503050406030204" pitchFamily="18" charset="0"/>
                                      </a:rPr>
                                      <m:t>𝑣</m:t>
                                    </m:r>
                                  </m:e>
                                </m:rad>
                              </m:e>
                            </m:d>
                            <m:r>
                              <a:rPr lang="en-IN" i="1">
                                <a:latin typeface="Cambria Math" panose="02040503050406030204" pitchFamily="18" charset="0"/>
                                <a:ea typeface="Cambria Math" panose="02040503050406030204" pitchFamily="18" charset="0"/>
                              </a:rPr>
                              <m:t>𝑡</m:t>
                            </m:r>
                          </m:e>
                        </m:func>
                      </m:num>
                      <m:den>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3</m:t>
                            </m:r>
                            <m:r>
                              <a:rPr lang="en-IN" i="1">
                                <a:latin typeface="Cambria Math" panose="02040503050406030204" pitchFamily="18" charset="0"/>
                                <a:ea typeface="Cambria Math" panose="02040503050406030204" pitchFamily="18" charset="0"/>
                              </a:rPr>
                              <m:t>𝑣</m:t>
                            </m:r>
                          </m:e>
                        </m:rad>
                        <m:r>
                          <a:rPr lang="en-IN" i="1">
                            <a:latin typeface="Cambria Math" panose="02040503050406030204" pitchFamily="18" charset="0"/>
                            <a:ea typeface="Cambria Math" panose="02040503050406030204" pitchFamily="18" charset="0"/>
                          </a:rPr>
                          <m:t>𝑡</m:t>
                        </m:r>
                      </m:den>
                    </m:f>
                  </m:oMath>
                </a14:m>
                <a:endParaRPr lang="en-IN" b="0">
                  <a:ea typeface="Cambria Math" panose="02040503050406030204" pitchFamily="18" charset="0"/>
                </a:endParaRPr>
              </a:p>
              <a:p>
                <a:pPr>
                  <a:buClr>
                    <a:schemeClr val="accent1"/>
                  </a:buClr>
                </a:pPr>
                <a:endParaRPr lang="en-IN" b="0"/>
              </a:p>
              <a:p>
                <a:pPr>
                  <a:buClr>
                    <a:schemeClr val="accent1"/>
                  </a:buClr>
                </a:pPr>
                <a:endParaRPr lang="en-IN" b="0"/>
              </a:p>
              <a:p>
                <a:pPr>
                  <a:buClr>
                    <a:schemeClr val="accent1"/>
                  </a:buClr>
                </a:pPr>
                <a:endParaRPr lang="en-IN" b="0"/>
              </a:p>
              <a:p>
                <a:pPr>
                  <a:buClr>
                    <a:schemeClr val="accent1"/>
                  </a:buClr>
                </a:pPr>
                <a:endParaRPr lang="en-IN" b="0"/>
              </a:p>
              <a:p>
                <a:pPr>
                  <a:buClr>
                    <a:schemeClr val="accent1"/>
                  </a:buClr>
                </a:pPr>
                <a:endParaRPr lang="en-IN"/>
              </a:p>
              <a:p>
                <a:pPr>
                  <a:buClr>
                    <a:schemeClr val="accent1"/>
                  </a:buClr>
                </a:pPr>
                <a:endParaRPr lang="en-IN"/>
              </a:p>
            </p:txBody>
          </p:sp>
        </mc:Choice>
        <mc:Fallback xmlns="">
          <p:sp>
            <p:nvSpPr>
              <p:cNvPr id="9" name="TextBox 8">
                <a:extLst>
                  <a:ext uri="{FF2B5EF4-FFF2-40B4-BE49-F238E27FC236}">
                    <a16:creationId xmlns:a16="http://schemas.microsoft.com/office/drawing/2014/main" id="{FCD8DE0F-6E4B-E472-5E1D-E20194D929E7}"/>
                  </a:ext>
                </a:extLst>
              </p:cNvPr>
              <p:cNvSpPr txBox="1">
                <a:spLocks noRot="1" noChangeAspect="1" noMove="1" noResize="1" noEditPoints="1" noAdjustHandles="1" noChangeArrowheads="1" noChangeShapeType="1" noTextEdit="1"/>
              </p:cNvSpPr>
              <p:nvPr/>
            </p:nvSpPr>
            <p:spPr>
              <a:xfrm>
                <a:off x="526473" y="933841"/>
                <a:ext cx="11323782" cy="5616794"/>
              </a:xfrm>
              <a:prstGeom prst="rect">
                <a:avLst/>
              </a:prstGeom>
              <a:blipFill>
                <a:blip r:embed="rId2"/>
                <a:stretch>
                  <a:fillRect l="-431" t="-542"/>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0F66CA22-52DF-3554-D05A-D68B2BC28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31" y="5237312"/>
            <a:ext cx="6257925" cy="800100"/>
          </a:xfrm>
          <a:prstGeom prst="rect">
            <a:avLst/>
          </a:prstGeom>
        </p:spPr>
      </p:pic>
    </p:spTree>
    <p:extLst>
      <p:ext uri="{BB962C8B-B14F-4D97-AF65-F5344CB8AC3E}">
        <p14:creationId xmlns:p14="http://schemas.microsoft.com/office/powerpoint/2010/main" val="2815784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353E7B-1A7D-1BFA-4D8E-38B328490C9D}"/>
              </a:ext>
            </a:extLst>
          </p:cNvPr>
          <p:cNvSpPr>
            <a:spLocks noGrp="1"/>
          </p:cNvSpPr>
          <p:nvPr>
            <p:ph type="sldNum" sz="quarter" idx="12"/>
          </p:nvPr>
        </p:nvSpPr>
        <p:spPr/>
        <p:txBody>
          <a:bodyPr/>
          <a:lstStyle/>
          <a:p>
            <a:fld id="{ABD4E5D1-8D28-4922-8246-9644D53432D9}" type="slidenum">
              <a:rPr lang="en-IN" smtClean="0"/>
              <a:t>29</a:t>
            </a:fld>
            <a:endParaRPr lang="en-IN"/>
          </a:p>
        </p:txBody>
      </p:sp>
      <p:pic>
        <p:nvPicPr>
          <p:cNvPr id="4" name="Picture 3">
            <a:extLst>
              <a:ext uri="{FF2B5EF4-FFF2-40B4-BE49-F238E27FC236}">
                <a16:creationId xmlns:a16="http://schemas.microsoft.com/office/drawing/2014/main" id="{47005E45-1693-19F7-5325-7F68DC44D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00" y="1372564"/>
            <a:ext cx="3553674" cy="2767355"/>
          </a:xfrm>
          <a:prstGeom prst="rect">
            <a:avLst/>
          </a:prstGeom>
        </p:spPr>
      </p:pic>
      <p:grpSp>
        <p:nvGrpSpPr>
          <p:cNvPr id="5" name="Group 4">
            <a:extLst>
              <a:ext uri="{FF2B5EF4-FFF2-40B4-BE49-F238E27FC236}">
                <a16:creationId xmlns:a16="http://schemas.microsoft.com/office/drawing/2014/main" id="{44C6DBFF-AC47-FBC0-B16F-E65E4F7858ED}"/>
              </a:ext>
            </a:extLst>
          </p:cNvPr>
          <p:cNvGrpSpPr/>
          <p:nvPr/>
        </p:nvGrpSpPr>
        <p:grpSpPr>
          <a:xfrm>
            <a:off x="0" y="-1070"/>
            <a:ext cx="12842450" cy="1016010"/>
            <a:chOff x="0" y="-14438"/>
            <a:chExt cx="12842450" cy="1016010"/>
          </a:xfrm>
        </p:grpSpPr>
        <p:sp>
          <p:nvSpPr>
            <p:cNvPr id="6" name="Right Triangle 5">
              <a:extLst>
                <a:ext uri="{FF2B5EF4-FFF2-40B4-BE49-F238E27FC236}">
                  <a16:creationId xmlns:a16="http://schemas.microsoft.com/office/drawing/2014/main" id="{2C5F0A8E-E216-EDBB-4DC5-5695E3EA5E44}"/>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F4E6F520-4A95-D50F-8765-94436483BC14}"/>
                </a:ext>
              </a:extLst>
            </p:cNvPr>
            <p:cNvGrpSpPr/>
            <p:nvPr/>
          </p:nvGrpSpPr>
          <p:grpSpPr>
            <a:xfrm>
              <a:off x="0" y="-14438"/>
              <a:ext cx="12842450" cy="1016010"/>
              <a:chOff x="0" y="-14438"/>
              <a:chExt cx="12842450" cy="1016010"/>
            </a:xfrm>
          </p:grpSpPr>
          <p:sp>
            <p:nvSpPr>
              <p:cNvPr id="8" name="Rectangle 7">
                <a:extLst>
                  <a:ext uri="{FF2B5EF4-FFF2-40B4-BE49-F238E27FC236}">
                    <a16:creationId xmlns:a16="http://schemas.microsoft.com/office/drawing/2014/main" id="{D7E39961-07F8-01DA-AE8D-AE63E2E9F1D6}"/>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B4C6AF4-7ACA-BC0E-8FB9-3E3898F12A2F}"/>
                  </a:ext>
                </a:extLst>
              </p:cNvPr>
              <p:cNvSpPr txBox="1"/>
              <p:nvPr/>
            </p:nvSpPr>
            <p:spPr>
              <a:xfrm>
                <a:off x="719580" y="78242"/>
                <a:ext cx="12122870" cy="923330"/>
              </a:xfrm>
              <a:prstGeom prst="rect">
                <a:avLst/>
              </a:prstGeom>
              <a:noFill/>
            </p:spPr>
            <p:txBody>
              <a:bodyPr wrap="square" lIns="91440" tIns="45720" rIns="91440" bIns="45720" rtlCol="0" anchor="t">
                <a:spAutoFit/>
              </a:bodyPr>
              <a:lstStyle/>
              <a:p>
                <a:r>
                  <a:rPr lang="en-IN"/>
                  <a:t>3. BPSK + AWGN </a:t>
                </a:r>
                <a:endParaRPr lang="en-US"/>
              </a:p>
              <a:p>
                <a:endParaRPr lang="en-IN" sz="1800">
                  <a:ea typeface="Calibri"/>
                  <a:cs typeface="Calibri"/>
                </a:endParaRPr>
              </a:p>
              <a:p>
                <a:endParaRPr lang="en-IN">
                  <a:ea typeface="Calibri"/>
                  <a:cs typeface="Calibri"/>
                </a:endParaRPr>
              </a:p>
            </p:txBody>
          </p:sp>
        </p:grpSp>
      </p:grpSp>
      <p:pic>
        <p:nvPicPr>
          <p:cNvPr id="11" name="Picture 10">
            <a:extLst>
              <a:ext uri="{FF2B5EF4-FFF2-40B4-BE49-F238E27FC236}">
                <a16:creationId xmlns:a16="http://schemas.microsoft.com/office/drawing/2014/main" id="{60A56D1F-0B8D-5035-F8ED-949CB1D00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351" y="1403998"/>
            <a:ext cx="3657298" cy="2767355"/>
          </a:xfrm>
          <a:prstGeom prst="rect">
            <a:avLst/>
          </a:prstGeom>
        </p:spPr>
      </p:pic>
      <p:pic>
        <p:nvPicPr>
          <p:cNvPr id="13" name="Picture 12">
            <a:extLst>
              <a:ext uri="{FF2B5EF4-FFF2-40B4-BE49-F238E27FC236}">
                <a16:creationId xmlns:a16="http://schemas.microsoft.com/office/drawing/2014/main" id="{C6936054-EE21-4FB1-F115-30464DC24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3926" y="1413113"/>
            <a:ext cx="3553674" cy="2767355"/>
          </a:xfrm>
          <a:prstGeom prst="rect">
            <a:avLst/>
          </a:prstGeom>
        </p:spPr>
      </p:pic>
      <p:sp>
        <p:nvSpPr>
          <p:cNvPr id="14" name="TextBox 13">
            <a:extLst>
              <a:ext uri="{FF2B5EF4-FFF2-40B4-BE49-F238E27FC236}">
                <a16:creationId xmlns:a16="http://schemas.microsoft.com/office/drawing/2014/main" id="{1A5C0B79-400C-D19F-52EE-801F28426881}"/>
              </a:ext>
            </a:extLst>
          </p:cNvPr>
          <p:cNvSpPr txBox="1"/>
          <p:nvPr/>
        </p:nvSpPr>
        <p:spPr>
          <a:xfrm>
            <a:off x="508000" y="4950794"/>
            <a:ext cx="11176000" cy="36933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IN" dirty="0"/>
              <a:t>Mixed Noise approximates to AWGN according to Central Limit Theorem</a:t>
            </a:r>
          </a:p>
        </p:txBody>
      </p:sp>
    </p:spTree>
    <p:extLst>
      <p:ext uri="{BB962C8B-B14F-4D97-AF65-F5344CB8AC3E}">
        <p14:creationId xmlns:p14="http://schemas.microsoft.com/office/powerpoint/2010/main" val="1755366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69275-76B9-B31F-522F-50660D0CE00D}"/>
              </a:ext>
            </a:extLst>
          </p:cNvPr>
          <p:cNvSpPr>
            <a:spLocks noGrp="1"/>
          </p:cNvSpPr>
          <p:nvPr>
            <p:ph type="title"/>
          </p:nvPr>
        </p:nvSpPr>
        <p:spPr/>
        <p:txBody>
          <a:bodyPr/>
          <a:lstStyle/>
          <a:p>
            <a:r>
              <a:rPr lang="en-IN"/>
              <a:t>Group Members</a:t>
            </a:r>
          </a:p>
        </p:txBody>
      </p:sp>
      <p:sp>
        <p:nvSpPr>
          <p:cNvPr id="3" name="Content Placeholder 2">
            <a:extLst>
              <a:ext uri="{FF2B5EF4-FFF2-40B4-BE49-F238E27FC236}">
                <a16:creationId xmlns:a16="http://schemas.microsoft.com/office/drawing/2014/main" id="{272B2402-B158-84F2-C6C5-D1F5418B135F}"/>
              </a:ext>
            </a:extLst>
          </p:cNvPr>
          <p:cNvSpPr>
            <a:spLocks noGrp="1"/>
          </p:cNvSpPr>
          <p:nvPr>
            <p:ph idx="1"/>
          </p:nvPr>
        </p:nvSpPr>
        <p:spPr/>
        <p:txBody>
          <a:bodyPr>
            <a:normAutofit fontScale="92500" lnSpcReduction="10000"/>
          </a:bodyPr>
          <a:lstStyle/>
          <a:p>
            <a:r>
              <a:rPr lang="en-IN"/>
              <a:t>1. HIYA MODI (202301011) </a:t>
            </a:r>
          </a:p>
          <a:p>
            <a:r>
              <a:rPr lang="en-IN"/>
              <a:t>2. PARSHV JOSHI (202301039)</a:t>
            </a:r>
          </a:p>
          <a:p>
            <a:r>
              <a:rPr lang="en-IN"/>
              <a:t>3. ARHAAN SHAH (202301048) </a:t>
            </a:r>
          </a:p>
          <a:p>
            <a:r>
              <a:rPr lang="en-IN"/>
              <a:t>4. DHRUV JIGNESHKUMAR PATEL (202301095) </a:t>
            </a:r>
          </a:p>
          <a:p>
            <a:r>
              <a:rPr lang="en-IN"/>
              <a:t>5. DEVANSH SHAH (202301136) </a:t>
            </a:r>
          </a:p>
          <a:p>
            <a:r>
              <a:rPr lang="en-IN"/>
              <a:t>6. OM PATEL (202301163) </a:t>
            </a:r>
          </a:p>
          <a:p>
            <a:r>
              <a:rPr lang="en-IN"/>
              <a:t>7. SANAGADHIYA RADHIKA(202301184) </a:t>
            </a:r>
          </a:p>
          <a:p>
            <a:r>
              <a:rPr lang="en-IN"/>
              <a:t>8. PATEL DIYA MUKESHKUMAR(202301216) </a:t>
            </a:r>
          </a:p>
          <a:p>
            <a:r>
              <a:rPr lang="en-IN"/>
              <a:t>9. SHARNAM SHAH (202301247) </a:t>
            </a:r>
          </a:p>
          <a:p>
            <a:r>
              <a:rPr lang="en-IN"/>
              <a:t>10. PRASHAM SHAH (202301252)</a:t>
            </a:r>
          </a:p>
        </p:txBody>
      </p:sp>
      <p:sp>
        <p:nvSpPr>
          <p:cNvPr id="5" name="Slide Number Placeholder 4">
            <a:extLst>
              <a:ext uri="{FF2B5EF4-FFF2-40B4-BE49-F238E27FC236}">
                <a16:creationId xmlns:a16="http://schemas.microsoft.com/office/drawing/2014/main" id="{5156955C-669B-C90D-9EDE-1F1448F1964E}"/>
              </a:ext>
            </a:extLst>
          </p:cNvPr>
          <p:cNvSpPr>
            <a:spLocks noGrp="1"/>
          </p:cNvSpPr>
          <p:nvPr>
            <p:ph type="sldNum" sz="quarter" idx="12"/>
          </p:nvPr>
        </p:nvSpPr>
        <p:spPr/>
        <p:txBody>
          <a:bodyPr/>
          <a:lstStyle/>
          <a:p>
            <a:fld id="{ABD4E5D1-8D28-4922-8246-9644D53432D9}" type="slidenum">
              <a:rPr lang="en-IN" smtClean="0"/>
              <a:t>3</a:t>
            </a:fld>
            <a:endParaRPr lang="en-IN"/>
          </a:p>
        </p:txBody>
      </p:sp>
      <p:sp>
        <p:nvSpPr>
          <p:cNvPr id="4" name="Right Triangle 3">
            <a:extLst>
              <a:ext uri="{FF2B5EF4-FFF2-40B4-BE49-F238E27FC236}">
                <a16:creationId xmlns:a16="http://schemas.microsoft.com/office/drawing/2014/main" id="{AF5EE05B-9F53-EA60-8FFF-FBD9E980FECD}"/>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340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09318-04C6-B366-E671-C5FBF621621F}"/>
              </a:ext>
            </a:extLst>
          </p:cNvPr>
          <p:cNvSpPr>
            <a:spLocks noGrp="1"/>
          </p:cNvSpPr>
          <p:nvPr>
            <p:ph type="title"/>
          </p:nvPr>
        </p:nvSpPr>
        <p:spPr/>
        <p:txBody>
          <a:bodyPr>
            <a:noAutofit/>
          </a:bodyPr>
          <a:lstStyle/>
          <a:p>
            <a:pPr algn="ctr"/>
            <a:r>
              <a:rPr lang="en-US" sz="9600" b="1"/>
              <a:t>4.</a:t>
            </a:r>
            <a:endParaRPr lang="en-IN" sz="9600" b="1"/>
          </a:p>
        </p:txBody>
      </p:sp>
      <p:sp>
        <p:nvSpPr>
          <p:cNvPr id="7" name="Slide Number Placeholder 6">
            <a:extLst>
              <a:ext uri="{FF2B5EF4-FFF2-40B4-BE49-F238E27FC236}">
                <a16:creationId xmlns:a16="http://schemas.microsoft.com/office/drawing/2014/main" id="{DB57C3B7-FB2B-EE27-257B-014228AEA385}"/>
              </a:ext>
            </a:extLst>
          </p:cNvPr>
          <p:cNvSpPr>
            <a:spLocks noGrp="1"/>
          </p:cNvSpPr>
          <p:nvPr>
            <p:ph type="sldNum" sz="quarter" idx="12"/>
          </p:nvPr>
        </p:nvSpPr>
        <p:spPr/>
        <p:txBody>
          <a:bodyPr/>
          <a:lstStyle/>
          <a:p>
            <a:fld id="{ABD4E5D1-8D28-4922-8246-9644D53432D9}" type="slidenum">
              <a:rPr lang="en-IN" smtClean="0"/>
              <a:t>30</a:t>
            </a:fld>
            <a:endParaRPr lang="en-IN"/>
          </a:p>
        </p:txBody>
      </p:sp>
      <p:sp>
        <p:nvSpPr>
          <p:cNvPr id="4" name="Right Triangle 3">
            <a:extLst>
              <a:ext uri="{FF2B5EF4-FFF2-40B4-BE49-F238E27FC236}">
                <a16:creationId xmlns:a16="http://schemas.microsoft.com/office/drawing/2014/main" id="{4DC64EC6-1C9E-C827-D198-B9EB1A1D426C}"/>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2818875E-194D-1E13-FB19-12C45E536EE8}"/>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1976146A-717A-D02D-5E80-D57B99509502}"/>
              </a:ext>
            </a:extLst>
          </p:cNvPr>
          <p:cNvSpPr txBox="1">
            <a:spLocks/>
          </p:cNvSpPr>
          <p:nvPr/>
        </p:nvSpPr>
        <p:spPr>
          <a:xfrm>
            <a:off x="447574" y="1110343"/>
            <a:ext cx="11106088" cy="3897086"/>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7800" b="1"/>
              <a:t>Decoding</a:t>
            </a:r>
            <a:endParaRPr lang="en-IN" sz="17800" b="1"/>
          </a:p>
        </p:txBody>
      </p:sp>
    </p:spTree>
    <p:extLst>
      <p:ext uri="{BB962C8B-B14F-4D97-AF65-F5344CB8AC3E}">
        <p14:creationId xmlns:p14="http://schemas.microsoft.com/office/powerpoint/2010/main" val="49157734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09318-04C6-B366-E671-C5FBF621621F}"/>
              </a:ext>
            </a:extLst>
          </p:cNvPr>
          <p:cNvSpPr>
            <a:spLocks noGrp="1"/>
          </p:cNvSpPr>
          <p:nvPr>
            <p:ph type="title"/>
          </p:nvPr>
        </p:nvSpPr>
        <p:spPr/>
        <p:txBody>
          <a:bodyPr>
            <a:noAutofit/>
          </a:bodyPr>
          <a:lstStyle/>
          <a:p>
            <a:pPr algn="ctr"/>
            <a:r>
              <a:rPr lang="en-US" sz="9600" b="1"/>
              <a:t>4.</a:t>
            </a:r>
            <a:endParaRPr lang="en-IN" sz="9600" b="1"/>
          </a:p>
        </p:txBody>
      </p:sp>
      <p:sp>
        <p:nvSpPr>
          <p:cNvPr id="7" name="Slide Number Placeholder 6">
            <a:extLst>
              <a:ext uri="{FF2B5EF4-FFF2-40B4-BE49-F238E27FC236}">
                <a16:creationId xmlns:a16="http://schemas.microsoft.com/office/drawing/2014/main" id="{DB57C3B7-FB2B-EE27-257B-014228AEA385}"/>
              </a:ext>
            </a:extLst>
          </p:cNvPr>
          <p:cNvSpPr>
            <a:spLocks noGrp="1"/>
          </p:cNvSpPr>
          <p:nvPr>
            <p:ph type="sldNum" sz="quarter" idx="12"/>
          </p:nvPr>
        </p:nvSpPr>
        <p:spPr/>
        <p:txBody>
          <a:bodyPr/>
          <a:lstStyle/>
          <a:p>
            <a:fld id="{ABD4E5D1-8D28-4922-8246-9644D53432D9}" type="slidenum">
              <a:rPr lang="en-IN" smtClean="0"/>
              <a:t>30</a:t>
            </a:fld>
            <a:endParaRPr lang="en-IN"/>
          </a:p>
        </p:txBody>
      </p:sp>
      <p:sp>
        <p:nvSpPr>
          <p:cNvPr id="4" name="Right Triangle 3">
            <a:extLst>
              <a:ext uri="{FF2B5EF4-FFF2-40B4-BE49-F238E27FC236}">
                <a16:creationId xmlns:a16="http://schemas.microsoft.com/office/drawing/2014/main" id="{4DC64EC6-1C9E-C827-D198-B9EB1A1D426C}"/>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2818875E-194D-1E13-FB19-12C45E536EE8}"/>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1976146A-717A-D02D-5E80-D57B99509502}"/>
              </a:ext>
            </a:extLst>
          </p:cNvPr>
          <p:cNvSpPr txBox="1">
            <a:spLocks/>
          </p:cNvSpPr>
          <p:nvPr/>
        </p:nvSpPr>
        <p:spPr>
          <a:xfrm>
            <a:off x="447574" y="1110343"/>
            <a:ext cx="11106088" cy="3897086"/>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7800" b="1"/>
              <a:t>Decoding</a:t>
            </a:r>
            <a:endParaRPr lang="en-IN" sz="17800" b="1"/>
          </a:p>
        </p:txBody>
      </p:sp>
    </p:spTree>
    <p:extLst>
      <p:ext uri="{BB962C8B-B14F-4D97-AF65-F5344CB8AC3E}">
        <p14:creationId xmlns:p14="http://schemas.microsoft.com/office/powerpoint/2010/main" val="491577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889A-789B-755C-DED8-7110A92E92AE}"/>
              </a:ext>
            </a:extLst>
          </p:cNvPr>
          <p:cNvSpPr>
            <a:spLocks noGrp="1"/>
          </p:cNvSpPr>
          <p:nvPr>
            <p:ph type="title"/>
          </p:nvPr>
        </p:nvSpPr>
        <p:spPr/>
        <p:txBody>
          <a:bodyPr/>
          <a:lstStyle/>
          <a:p>
            <a:r>
              <a:rPr lang="en-IN"/>
              <a:t>We will cover the below topics</a:t>
            </a:r>
          </a:p>
        </p:txBody>
      </p:sp>
      <p:sp>
        <p:nvSpPr>
          <p:cNvPr id="3" name="Content Placeholder 2">
            <a:extLst>
              <a:ext uri="{FF2B5EF4-FFF2-40B4-BE49-F238E27FC236}">
                <a16:creationId xmlns:a16="http://schemas.microsoft.com/office/drawing/2014/main" id="{EBEFD96A-3BD4-6C24-33CF-676460192477}"/>
              </a:ext>
            </a:extLst>
          </p:cNvPr>
          <p:cNvSpPr>
            <a:spLocks noGrp="1"/>
          </p:cNvSpPr>
          <p:nvPr>
            <p:ph idx="1"/>
          </p:nvPr>
        </p:nvSpPr>
        <p:spPr/>
        <p:txBody>
          <a:bodyPr>
            <a:normAutofit/>
          </a:bodyPr>
          <a:lstStyle/>
          <a:p>
            <a:pPr marL="91440" indent="-91440" algn="l" rtl="0" eaLnBrk="1" latinLnBrk="0" hangingPunct="1">
              <a:lnSpc>
                <a:spcPct val="90000"/>
              </a:lnSpc>
              <a:spcBef>
                <a:spcPts val="1200"/>
              </a:spcBef>
              <a:spcAft>
                <a:spcPts val="200"/>
              </a:spcAft>
              <a:buNone/>
            </a:pPr>
            <a:r>
              <a:rPr lang="en-US" kern="1200">
                <a:solidFill>
                  <a:srgbClr val="404040"/>
                </a:solidFill>
                <a:effectLst/>
                <a:latin typeface="Calibri" panose="020F0502020204030204" pitchFamily="34" charset="0"/>
                <a:ea typeface="+mn-ea"/>
                <a:cs typeface="+mn-cs"/>
              </a:rPr>
              <a:t>a. Types of Decision    </a:t>
            </a:r>
            <a:endParaRPr lang="en-IN">
              <a:effectLst/>
            </a:endParaRPr>
          </a:p>
          <a:p>
            <a:pPr marL="91440" indent="-91440" algn="l" rtl="0" eaLnBrk="1" latinLnBrk="0" hangingPunct="1">
              <a:lnSpc>
                <a:spcPct val="90000"/>
              </a:lnSpc>
              <a:spcBef>
                <a:spcPts val="1200"/>
              </a:spcBef>
              <a:spcAft>
                <a:spcPts val="200"/>
              </a:spcAft>
              <a:buNone/>
            </a:pPr>
            <a:r>
              <a:rPr lang="en-US" kern="1200">
                <a:solidFill>
                  <a:srgbClr val="404040"/>
                </a:solidFill>
                <a:effectLst/>
                <a:latin typeface="Calibri" panose="020F0502020204030204" pitchFamily="34" charset="0"/>
                <a:ea typeface="+mn-ea"/>
                <a:cs typeface="+mn-cs"/>
              </a:rPr>
              <a:t>b. Soft-In Soft-Out (SISO) Decoder  </a:t>
            </a:r>
          </a:p>
          <a:p>
            <a:pPr marL="91440" indent="-91440" algn="l" rtl="0" eaLnBrk="1" latinLnBrk="0" hangingPunct="1">
              <a:lnSpc>
                <a:spcPct val="90000"/>
              </a:lnSpc>
              <a:spcBef>
                <a:spcPts val="1200"/>
              </a:spcBef>
              <a:spcAft>
                <a:spcPts val="200"/>
              </a:spcAft>
              <a:buNone/>
            </a:pPr>
            <a:r>
              <a:rPr lang="en-US">
                <a:solidFill>
                  <a:srgbClr val="404040"/>
                </a:solidFill>
                <a:latin typeface="Calibri" panose="020F0502020204030204" pitchFamily="34" charset="0"/>
              </a:rPr>
              <a:t>c. Types of decoder</a:t>
            </a:r>
            <a:r>
              <a:rPr lang="en-US" kern="1200">
                <a:solidFill>
                  <a:srgbClr val="404040"/>
                </a:solidFill>
                <a:effectLst/>
                <a:latin typeface="Calibri" panose="020F0502020204030204" pitchFamily="34" charset="0"/>
                <a:ea typeface="+mn-ea"/>
                <a:cs typeface="+mn-cs"/>
              </a:rPr>
              <a:t>   </a:t>
            </a:r>
            <a:endParaRPr lang="en-IN">
              <a:effectLst/>
            </a:endParaRPr>
          </a:p>
          <a:p>
            <a:pPr marL="91440" indent="-91440" algn="l" rtl="0" eaLnBrk="1" latinLnBrk="0" hangingPunct="1">
              <a:lnSpc>
                <a:spcPct val="90000"/>
              </a:lnSpc>
              <a:spcBef>
                <a:spcPts val="1200"/>
              </a:spcBef>
              <a:spcAft>
                <a:spcPts val="200"/>
              </a:spcAft>
              <a:buNone/>
            </a:pPr>
            <a:r>
              <a:rPr lang="en-US" kern="1200">
                <a:solidFill>
                  <a:srgbClr val="404040"/>
                </a:solidFill>
                <a:effectLst/>
                <a:latin typeface="Calibri" panose="020F0502020204030204" pitchFamily="34" charset="0"/>
                <a:ea typeface="+mn-ea"/>
                <a:cs typeface="+mn-cs"/>
              </a:rPr>
              <a:t>		C1. Successive Cancellation (SC)     </a:t>
            </a:r>
            <a:endParaRPr lang="en-IN" kern="1200">
              <a:ea typeface="+mn-ea"/>
              <a:cs typeface="+mn-cs"/>
            </a:endParaRPr>
          </a:p>
          <a:p>
            <a:pPr marL="91440" indent="-91440" algn="l" rtl="0" eaLnBrk="1" latinLnBrk="0" hangingPunct="1">
              <a:lnSpc>
                <a:spcPct val="90000"/>
              </a:lnSpc>
              <a:spcBef>
                <a:spcPts val="1200"/>
              </a:spcBef>
              <a:spcAft>
                <a:spcPts val="200"/>
              </a:spcAft>
              <a:buNone/>
            </a:pPr>
            <a:r>
              <a:rPr lang="en-US">
                <a:solidFill>
                  <a:srgbClr val="404040"/>
                </a:solidFill>
                <a:latin typeface="Calibri" panose="020F0502020204030204" pitchFamily="34" charset="0"/>
              </a:rPr>
              <a:t>		C2</a:t>
            </a:r>
            <a:r>
              <a:rPr lang="en-US" kern="1200">
                <a:solidFill>
                  <a:srgbClr val="404040"/>
                </a:solidFill>
                <a:effectLst/>
                <a:latin typeface="Calibri" panose="020F0502020204030204" pitchFamily="34" charset="0"/>
                <a:ea typeface="+mn-ea"/>
                <a:cs typeface="+mn-cs"/>
              </a:rPr>
              <a:t>. Cyclic Redundancy Check Successive Cancellation List (CRC SCL)</a:t>
            </a:r>
            <a:endParaRPr lang="en-IN"/>
          </a:p>
        </p:txBody>
      </p:sp>
      <p:sp>
        <p:nvSpPr>
          <p:cNvPr id="8" name="Slide Number Placeholder 7">
            <a:extLst>
              <a:ext uri="{FF2B5EF4-FFF2-40B4-BE49-F238E27FC236}">
                <a16:creationId xmlns:a16="http://schemas.microsoft.com/office/drawing/2014/main" id="{828FFB70-F790-8A37-840F-2A5FA056AEED}"/>
              </a:ext>
            </a:extLst>
          </p:cNvPr>
          <p:cNvSpPr>
            <a:spLocks noGrp="1"/>
          </p:cNvSpPr>
          <p:nvPr>
            <p:ph type="sldNum" sz="quarter" idx="12"/>
          </p:nvPr>
        </p:nvSpPr>
        <p:spPr/>
        <p:txBody>
          <a:bodyPr/>
          <a:lstStyle/>
          <a:p>
            <a:fld id="{ABD4E5D1-8D28-4922-8246-9644D53432D9}" type="slidenum">
              <a:rPr lang="en-IN" smtClean="0"/>
              <a:t>31</a:t>
            </a:fld>
            <a:endParaRPr lang="en-IN"/>
          </a:p>
        </p:txBody>
      </p:sp>
      <p:grpSp>
        <p:nvGrpSpPr>
          <p:cNvPr id="9" name="Group 8">
            <a:extLst>
              <a:ext uri="{FF2B5EF4-FFF2-40B4-BE49-F238E27FC236}">
                <a16:creationId xmlns:a16="http://schemas.microsoft.com/office/drawing/2014/main" id="{A7C2AA49-4000-60B8-0B4F-8ED4DB5B6500}"/>
              </a:ext>
            </a:extLst>
          </p:cNvPr>
          <p:cNvGrpSpPr/>
          <p:nvPr/>
        </p:nvGrpSpPr>
        <p:grpSpPr>
          <a:xfrm>
            <a:off x="0" y="-14438"/>
            <a:ext cx="12842450" cy="924025"/>
            <a:chOff x="0" y="-14438"/>
            <a:chExt cx="12842450" cy="924025"/>
          </a:xfrm>
        </p:grpSpPr>
        <p:sp>
          <p:nvSpPr>
            <p:cNvPr id="7" name="Right Triangle 6">
              <a:extLst>
                <a:ext uri="{FF2B5EF4-FFF2-40B4-BE49-F238E27FC236}">
                  <a16:creationId xmlns:a16="http://schemas.microsoft.com/office/drawing/2014/main" id="{D93A0473-38E6-A5FF-379F-B9A526C01F10}"/>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1B5616D0-4FAC-872D-C40B-ECA4A579AAD9}"/>
                </a:ext>
              </a:extLst>
            </p:cNvPr>
            <p:cNvGrpSpPr/>
            <p:nvPr/>
          </p:nvGrpSpPr>
          <p:grpSpPr>
            <a:xfrm>
              <a:off x="0" y="-14438"/>
              <a:ext cx="12842450" cy="522514"/>
              <a:chOff x="0" y="-14438"/>
              <a:chExt cx="12842450" cy="522514"/>
            </a:xfrm>
          </p:grpSpPr>
          <p:sp>
            <p:nvSpPr>
              <p:cNvPr id="5" name="Rectangle 4">
                <a:extLst>
                  <a:ext uri="{FF2B5EF4-FFF2-40B4-BE49-F238E27FC236}">
                    <a16:creationId xmlns:a16="http://schemas.microsoft.com/office/drawing/2014/main" id="{AD144D72-E643-4E47-320C-64E85728C86E}"/>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9A93244-AD4A-CFAB-BD9B-05923541D65D}"/>
                  </a:ext>
                </a:extLst>
              </p:cNvPr>
              <p:cNvSpPr txBox="1"/>
              <p:nvPr/>
            </p:nvSpPr>
            <p:spPr>
              <a:xfrm>
                <a:off x="719580" y="78242"/>
                <a:ext cx="12122870" cy="369332"/>
              </a:xfrm>
              <a:prstGeom prst="rect">
                <a:avLst/>
              </a:prstGeom>
              <a:noFill/>
            </p:spPr>
            <p:txBody>
              <a:bodyPr wrap="square" rtlCol="0">
                <a:spAutoFit/>
              </a:bodyPr>
              <a:lstStyle/>
              <a:p>
                <a:r>
                  <a:rPr lang="en-IN"/>
                  <a:t>4.Decoding</a:t>
                </a:r>
              </a:p>
            </p:txBody>
          </p:sp>
        </p:grpSp>
      </p:grpSp>
    </p:spTree>
    <p:extLst>
      <p:ext uri="{BB962C8B-B14F-4D97-AF65-F5344CB8AC3E}">
        <p14:creationId xmlns:p14="http://schemas.microsoft.com/office/powerpoint/2010/main" val="1301769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5EB5E-AF02-77A9-76AA-48406540C3EC}"/>
              </a:ext>
            </a:extLst>
          </p:cNvPr>
          <p:cNvSpPr>
            <a:spLocks noGrp="1"/>
          </p:cNvSpPr>
          <p:nvPr>
            <p:ph type="title"/>
          </p:nvPr>
        </p:nvSpPr>
        <p:spPr/>
        <p:txBody>
          <a:bodyPr/>
          <a:lstStyle/>
          <a:p>
            <a:r>
              <a:rPr lang="en-IN" b="1"/>
              <a:t>A) Types of Decision</a:t>
            </a:r>
          </a:p>
        </p:txBody>
      </p:sp>
      <p:sp>
        <p:nvSpPr>
          <p:cNvPr id="3" name="Content Placeholder 2">
            <a:extLst>
              <a:ext uri="{FF2B5EF4-FFF2-40B4-BE49-F238E27FC236}">
                <a16:creationId xmlns:a16="http://schemas.microsoft.com/office/drawing/2014/main" id="{E7D6AD84-2F74-4F77-E5D0-CA5DF9D7EDE5}"/>
              </a:ext>
            </a:extLst>
          </p:cNvPr>
          <p:cNvSpPr>
            <a:spLocks noGrp="1"/>
          </p:cNvSpPr>
          <p:nvPr>
            <p:ph idx="1"/>
          </p:nvPr>
        </p:nvSpPr>
        <p:spPr/>
        <p:txBody>
          <a:bodyPr>
            <a:normAutofit/>
          </a:bodyPr>
          <a:lstStyle/>
          <a:p>
            <a:pPr>
              <a:buFont typeface="Arial" panose="020B0604020202020204" pitchFamily="34" charset="0"/>
              <a:buChar char="•"/>
            </a:pPr>
            <a:r>
              <a:rPr lang="en-IN" sz="3600" dirty="0"/>
              <a:t>There are two Types of Decision:</a:t>
            </a:r>
          </a:p>
          <a:p>
            <a:pPr marL="544068" lvl="1" indent="-342900">
              <a:buFont typeface="+mj-lt"/>
              <a:buAutoNum type="arabicPeriod"/>
            </a:pPr>
            <a:r>
              <a:rPr lang="en-IN" sz="3200" dirty="0"/>
              <a:t>Hard </a:t>
            </a:r>
          </a:p>
          <a:p>
            <a:pPr marL="544068" lvl="1" indent="-342900">
              <a:buFont typeface="+mj-lt"/>
              <a:buAutoNum type="arabicPeriod"/>
            </a:pPr>
            <a:r>
              <a:rPr lang="en-IN" sz="3200" dirty="0"/>
              <a:t>Soft</a:t>
            </a:r>
          </a:p>
          <a:p>
            <a:pPr>
              <a:buFont typeface="Arial" panose="020B0604020202020204" pitchFamily="34" charset="0"/>
              <a:buChar char="•"/>
            </a:pPr>
            <a:endParaRPr lang="en-IN" sz="3600" dirty="0"/>
          </a:p>
        </p:txBody>
      </p:sp>
      <p:sp>
        <p:nvSpPr>
          <p:cNvPr id="4" name="Slide Number Placeholder 3">
            <a:extLst>
              <a:ext uri="{FF2B5EF4-FFF2-40B4-BE49-F238E27FC236}">
                <a16:creationId xmlns:a16="http://schemas.microsoft.com/office/drawing/2014/main" id="{D3BF572D-B1C2-63FD-3669-1F169C449073}"/>
              </a:ext>
            </a:extLst>
          </p:cNvPr>
          <p:cNvSpPr>
            <a:spLocks noGrp="1"/>
          </p:cNvSpPr>
          <p:nvPr>
            <p:ph type="sldNum" sz="quarter" idx="12"/>
          </p:nvPr>
        </p:nvSpPr>
        <p:spPr/>
        <p:txBody>
          <a:bodyPr/>
          <a:lstStyle/>
          <a:p>
            <a:fld id="{ABD4E5D1-8D28-4922-8246-9644D53432D9}" type="slidenum">
              <a:rPr lang="en-IN" smtClean="0"/>
              <a:t>32</a:t>
            </a:fld>
            <a:endParaRPr lang="en-IN"/>
          </a:p>
        </p:txBody>
      </p:sp>
      <p:grpSp>
        <p:nvGrpSpPr>
          <p:cNvPr id="5" name="Group 4">
            <a:extLst>
              <a:ext uri="{FF2B5EF4-FFF2-40B4-BE49-F238E27FC236}">
                <a16:creationId xmlns:a16="http://schemas.microsoft.com/office/drawing/2014/main" id="{DB598780-35F0-08B2-6B51-D073AE1B3924}"/>
              </a:ext>
            </a:extLst>
          </p:cNvPr>
          <p:cNvGrpSpPr/>
          <p:nvPr/>
        </p:nvGrpSpPr>
        <p:grpSpPr>
          <a:xfrm>
            <a:off x="0" y="-14438"/>
            <a:ext cx="12842450" cy="924025"/>
            <a:chOff x="0" y="-14438"/>
            <a:chExt cx="12842450" cy="924025"/>
          </a:xfrm>
        </p:grpSpPr>
        <p:sp>
          <p:nvSpPr>
            <p:cNvPr id="6" name="Right Triangle 5">
              <a:extLst>
                <a:ext uri="{FF2B5EF4-FFF2-40B4-BE49-F238E27FC236}">
                  <a16:creationId xmlns:a16="http://schemas.microsoft.com/office/drawing/2014/main" id="{3C7B836D-7843-7D09-9494-1F96049683C4}"/>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C8877EDD-ED29-6546-8204-79986F2C2467}"/>
                </a:ext>
              </a:extLst>
            </p:cNvPr>
            <p:cNvGrpSpPr/>
            <p:nvPr/>
          </p:nvGrpSpPr>
          <p:grpSpPr>
            <a:xfrm>
              <a:off x="0" y="-14438"/>
              <a:ext cx="12842450" cy="522514"/>
              <a:chOff x="0" y="-14438"/>
              <a:chExt cx="12842450" cy="522514"/>
            </a:xfrm>
          </p:grpSpPr>
          <p:sp>
            <p:nvSpPr>
              <p:cNvPr id="8" name="Rectangle 7">
                <a:extLst>
                  <a:ext uri="{FF2B5EF4-FFF2-40B4-BE49-F238E27FC236}">
                    <a16:creationId xmlns:a16="http://schemas.microsoft.com/office/drawing/2014/main" id="{44CC7876-75FC-99E9-BFDE-1C2AEA81B57E}"/>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A934644-1190-8679-6FCB-62B73AFBA51E}"/>
                  </a:ext>
                </a:extLst>
              </p:cNvPr>
              <p:cNvSpPr txBox="1"/>
              <p:nvPr/>
            </p:nvSpPr>
            <p:spPr>
              <a:xfrm>
                <a:off x="719580" y="78242"/>
                <a:ext cx="12122870" cy="369332"/>
              </a:xfrm>
              <a:prstGeom prst="rect">
                <a:avLst/>
              </a:prstGeom>
              <a:noFill/>
            </p:spPr>
            <p:txBody>
              <a:bodyPr wrap="square" rtlCol="0">
                <a:spAutoFit/>
              </a:bodyPr>
              <a:lstStyle/>
              <a:p>
                <a:r>
                  <a:rPr lang="en-IN"/>
                  <a:t>4. Decoding/Types of Decision</a:t>
                </a:r>
              </a:p>
            </p:txBody>
          </p:sp>
        </p:grpSp>
      </p:grpSp>
    </p:spTree>
    <p:extLst>
      <p:ext uri="{BB962C8B-B14F-4D97-AF65-F5344CB8AC3E}">
        <p14:creationId xmlns:p14="http://schemas.microsoft.com/office/powerpoint/2010/main" val="514626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E470-9BF8-E26C-11C9-649D5413C10A}"/>
              </a:ext>
            </a:extLst>
          </p:cNvPr>
          <p:cNvSpPr>
            <a:spLocks noGrp="1"/>
          </p:cNvSpPr>
          <p:nvPr>
            <p:ph type="title"/>
          </p:nvPr>
        </p:nvSpPr>
        <p:spPr/>
        <p:txBody>
          <a:bodyPr/>
          <a:lstStyle/>
          <a:p>
            <a:r>
              <a:rPr lang="en-IN"/>
              <a:t>1. Hard Decision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974840-D810-798E-77B8-D0FF31E06F48}"/>
                  </a:ext>
                </a:extLst>
              </p:cNvPr>
              <p:cNvSpPr>
                <a:spLocks noGrp="1"/>
              </p:cNvSpPr>
              <p:nvPr>
                <p:ph idx="1"/>
              </p:nvPr>
            </p:nvSpPr>
            <p:spPr/>
            <p:txBody>
              <a:bodyPr>
                <a:normAutofit/>
              </a:bodyPr>
              <a:lstStyle/>
              <a:p>
                <a:pPr>
                  <a:buFont typeface="Wingdings" panose="05000000000000000000" pitchFamily="2" charset="2"/>
                  <a:buChar char="§"/>
                </a:pPr>
                <a:r>
                  <a:rPr lang="en-US" sz="2400"/>
                  <a:t>A hard decision involves making a binary determination (0 or 1) about the value of a received bit based solely on a threshold, without considering the reliability or confidence level of the decision.</a:t>
                </a:r>
              </a:p>
              <a:p>
                <a:pPr>
                  <a:buFont typeface="Wingdings" panose="05000000000000000000" pitchFamily="2" charset="2"/>
                  <a:buChar char="§"/>
                </a:pPr>
                <a:r>
                  <a:rPr lang="en-US" sz="2400"/>
                  <a:t>Example:</a:t>
                </a:r>
              </a:p>
              <a:p>
                <a:pPr lvl="1">
                  <a:buFont typeface="Wingdings" panose="05000000000000000000" pitchFamily="2" charset="2"/>
                  <a:buChar char="Ø"/>
                </a:pPr>
                <a:r>
                  <a:rPr lang="en-US" sz="2400"/>
                  <a:t>Say the channel output is:</a:t>
                </a:r>
                <a14:m>
                  <m:oMath xmlns:m="http://schemas.openxmlformats.org/officeDocument/2006/math">
                    <m:r>
                      <a:rPr lang="en-IN" sz="2400" b="0" i="0" smtClean="0">
                        <a:latin typeface="Cambria Math" panose="02040503050406030204" pitchFamily="18" charset="0"/>
                      </a:rPr>
                      <m:t>  </m:t>
                    </m:r>
                    <m:r>
                      <a:rPr lang="en-IN" sz="2400" b="0" i="1" smtClean="0">
                        <a:latin typeface="Cambria Math" panose="02040503050406030204" pitchFamily="18" charset="0"/>
                      </a:rPr>
                      <m:t>𝑦</m:t>
                    </m:r>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+3.2 , −1.7 , +0.9 , −2.5</m:t>
                        </m:r>
                      </m:e>
                    </m:d>
                  </m:oMath>
                </a14:m>
                <a:endParaRPr lang="en-IN" sz="2400" b="0"/>
              </a:p>
              <a:p>
                <a:pPr lvl="1">
                  <a:buFont typeface="Wingdings" panose="05000000000000000000" pitchFamily="2" charset="2"/>
                  <a:buChar char="Ø"/>
                </a:pPr>
                <a:r>
                  <a:rPr lang="en-US" sz="2400"/>
                  <a:t>Using hard decisions, this becomes: </a:t>
                </a:r>
                <a14:m>
                  <m:oMath xmlns:m="http://schemas.openxmlformats.org/officeDocument/2006/math">
                    <m:r>
                      <a:rPr lang="en-IN" sz="2400" b="0" i="1" smtClean="0">
                        <a:latin typeface="Cambria Math" panose="02040503050406030204" pitchFamily="18" charset="0"/>
                      </a:rPr>
                      <m:t>𝑢</m:t>
                    </m:r>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1,0,1,0</m:t>
                        </m:r>
                      </m:e>
                    </m:d>
                  </m:oMath>
                </a14:m>
                <a:endParaRPr lang="en-IN" sz="2400" b="0"/>
              </a:p>
              <a:p>
                <a:pPr marL="201168" lvl="1" indent="0">
                  <a:buNone/>
                </a:pPr>
                <a:endParaRPr lang="en-US" sz="2000"/>
              </a:p>
              <a:p>
                <a:pPr>
                  <a:buFont typeface="Arial" panose="020B0604020202020204" pitchFamily="34" charset="0"/>
                  <a:buChar char="•"/>
                </a:pPr>
                <a:r>
                  <a:rPr lang="en-US" sz="2400"/>
                  <a:t>Hard decisions are the foundation of the original SC decoding algorithm proposed by </a:t>
                </a:r>
                <a:r>
                  <a:rPr lang="en-US" sz="2400" err="1"/>
                  <a:t>Arikan</a:t>
                </a:r>
                <a:r>
                  <a:rPr lang="en-US" sz="2400"/>
                  <a:t>. The decoder makes decisions sequentially, using the frozen bits and the polarized channel structure to estimate information bits.		</a:t>
                </a:r>
                <a:endParaRPr lang="en-IN" sz="2400"/>
              </a:p>
            </p:txBody>
          </p:sp>
        </mc:Choice>
        <mc:Fallback xmlns="">
          <p:sp>
            <p:nvSpPr>
              <p:cNvPr id="3" name="Content Placeholder 2">
                <a:extLst>
                  <a:ext uri="{FF2B5EF4-FFF2-40B4-BE49-F238E27FC236}">
                    <a16:creationId xmlns:a16="http://schemas.microsoft.com/office/drawing/2014/main" id="{16974840-D810-798E-77B8-D0FF31E06F48}"/>
                  </a:ext>
                </a:extLst>
              </p:cNvPr>
              <p:cNvSpPr>
                <a:spLocks noGrp="1" noRot="1" noChangeAspect="1" noMove="1" noResize="1" noEditPoints="1" noAdjustHandles="1" noChangeArrowheads="1" noChangeShapeType="1" noTextEdit="1"/>
              </p:cNvSpPr>
              <p:nvPr>
                <p:ph idx="1"/>
              </p:nvPr>
            </p:nvSpPr>
            <p:spPr>
              <a:blipFill>
                <a:blip r:embed="rId2"/>
                <a:stretch>
                  <a:fillRect l="-1697" t="-2121" r="-1515" b="-7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18B5CD3-2629-6E40-6A1D-2F092D0A3C5D}"/>
              </a:ext>
            </a:extLst>
          </p:cNvPr>
          <p:cNvSpPr>
            <a:spLocks noGrp="1"/>
          </p:cNvSpPr>
          <p:nvPr>
            <p:ph type="sldNum" sz="quarter" idx="12"/>
          </p:nvPr>
        </p:nvSpPr>
        <p:spPr/>
        <p:txBody>
          <a:bodyPr/>
          <a:lstStyle/>
          <a:p>
            <a:fld id="{ABD4E5D1-8D28-4922-8246-9644D53432D9}" type="slidenum">
              <a:rPr lang="en-IN" smtClean="0"/>
              <a:t>33</a:t>
            </a:fld>
            <a:endParaRPr lang="en-IN"/>
          </a:p>
        </p:txBody>
      </p:sp>
      <p:grpSp>
        <p:nvGrpSpPr>
          <p:cNvPr id="5" name="Group 4">
            <a:extLst>
              <a:ext uri="{FF2B5EF4-FFF2-40B4-BE49-F238E27FC236}">
                <a16:creationId xmlns:a16="http://schemas.microsoft.com/office/drawing/2014/main" id="{1265F426-82C9-B5F7-4131-4408D2A403FA}"/>
              </a:ext>
            </a:extLst>
          </p:cNvPr>
          <p:cNvGrpSpPr/>
          <p:nvPr/>
        </p:nvGrpSpPr>
        <p:grpSpPr>
          <a:xfrm>
            <a:off x="0" y="-14438"/>
            <a:ext cx="12842450" cy="924025"/>
            <a:chOff x="0" y="-14438"/>
            <a:chExt cx="12842450" cy="924025"/>
          </a:xfrm>
        </p:grpSpPr>
        <p:sp>
          <p:nvSpPr>
            <p:cNvPr id="6" name="Right Triangle 5">
              <a:extLst>
                <a:ext uri="{FF2B5EF4-FFF2-40B4-BE49-F238E27FC236}">
                  <a16:creationId xmlns:a16="http://schemas.microsoft.com/office/drawing/2014/main" id="{4951ECCD-FF7C-CAF7-BBD2-C3D25DC7E00D}"/>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CB46FD09-DC60-B2DC-E7AE-A11AD50D8B60}"/>
                </a:ext>
              </a:extLst>
            </p:cNvPr>
            <p:cNvGrpSpPr/>
            <p:nvPr/>
          </p:nvGrpSpPr>
          <p:grpSpPr>
            <a:xfrm>
              <a:off x="0" y="-14438"/>
              <a:ext cx="12842450" cy="522514"/>
              <a:chOff x="0" y="-14438"/>
              <a:chExt cx="12842450" cy="522514"/>
            </a:xfrm>
          </p:grpSpPr>
          <p:sp>
            <p:nvSpPr>
              <p:cNvPr id="8" name="Rectangle 7">
                <a:extLst>
                  <a:ext uri="{FF2B5EF4-FFF2-40B4-BE49-F238E27FC236}">
                    <a16:creationId xmlns:a16="http://schemas.microsoft.com/office/drawing/2014/main" id="{AE38944A-F324-BC2D-F05B-529450E93112}"/>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0CB2C19-7766-9063-C008-E07A2E6DFCEE}"/>
                  </a:ext>
                </a:extLst>
              </p:cNvPr>
              <p:cNvSpPr txBox="1"/>
              <p:nvPr/>
            </p:nvSpPr>
            <p:spPr>
              <a:xfrm>
                <a:off x="719580" y="78242"/>
                <a:ext cx="12122870" cy="369332"/>
              </a:xfrm>
              <a:prstGeom prst="rect">
                <a:avLst/>
              </a:prstGeom>
              <a:noFill/>
            </p:spPr>
            <p:txBody>
              <a:bodyPr wrap="square" rtlCol="0">
                <a:spAutoFit/>
              </a:bodyPr>
              <a:lstStyle/>
              <a:p>
                <a:r>
                  <a:rPr lang="en-IN"/>
                  <a:t>4.Decoding/Types of Decision/Hard</a:t>
                </a:r>
              </a:p>
            </p:txBody>
          </p:sp>
        </p:grpSp>
      </p:grpSp>
    </p:spTree>
    <p:extLst>
      <p:ext uri="{BB962C8B-B14F-4D97-AF65-F5344CB8AC3E}">
        <p14:creationId xmlns:p14="http://schemas.microsoft.com/office/powerpoint/2010/main" val="340963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67D05-2C74-4B67-C434-A0B8C9A8E3F3}"/>
              </a:ext>
            </a:extLst>
          </p:cNvPr>
          <p:cNvSpPr>
            <a:spLocks noGrp="1"/>
          </p:cNvSpPr>
          <p:nvPr>
            <p:ph type="title"/>
          </p:nvPr>
        </p:nvSpPr>
        <p:spPr/>
        <p:txBody>
          <a:bodyPr/>
          <a:lstStyle/>
          <a:p>
            <a:r>
              <a:rPr lang="en-IN"/>
              <a:t>2. Soft Decision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F97312-24F8-43B4-95B3-BB2C7FEE15E8}"/>
                  </a:ext>
                </a:extLst>
              </p:cNvPr>
              <p:cNvSpPr>
                <a:spLocks noGrp="1"/>
              </p:cNvSpPr>
              <p:nvPr>
                <p:ph idx="1"/>
              </p:nvPr>
            </p:nvSpPr>
            <p:spPr/>
            <p:txBody>
              <a:bodyPr>
                <a:normAutofit fontScale="92500"/>
              </a:bodyPr>
              <a:lstStyle/>
              <a:p>
                <a:pPr>
                  <a:buFont typeface="Arial" panose="020B0604020202020204" pitchFamily="34" charset="0"/>
                  <a:buChar char="•"/>
                </a:pPr>
                <a:r>
                  <a:rPr lang="en-US" sz="2400" dirty="0"/>
                  <a:t>A soft decision involves interpreting the received channel output as a probability or likelihood (e.g., a log-likelihood ratio, LLR) that reflects the confidence in the bit value, rather than a binary choice. This allows the decoder to use more detailed channel information.</a:t>
                </a:r>
              </a:p>
              <a:p>
                <a:pPr marL="0" indent="0">
                  <a:buNone/>
                </a:pPr>
                <a:r>
                  <a:rPr lang="en-US" sz="2400" dirty="0"/>
                  <a:t>Example:</a:t>
                </a:r>
              </a:p>
              <a:p>
                <a:pPr lvl="1">
                  <a:buFont typeface="Wingdings" panose="05000000000000000000" pitchFamily="2" charset="2"/>
                  <a:buChar char="Ø"/>
                </a:pPr>
                <a:r>
                  <a:rPr lang="en-US" sz="2400" dirty="0"/>
                  <a:t>Using the same received values: </a:t>
                </a:r>
                <a14:m>
                  <m:oMath xmlns:m="http://schemas.openxmlformats.org/officeDocument/2006/math">
                    <m:r>
                      <a:rPr lang="en-IN" sz="2400" b="0" i="1" smtClean="0">
                        <a:latin typeface="Cambria Math" panose="02040503050406030204" pitchFamily="18" charset="0"/>
                      </a:rPr>
                      <m:t>𝑦</m:t>
                    </m:r>
                    <m:r>
                      <a:rPr lang="en-IN" sz="2400" b="0" i="1" smtClean="0">
                        <a:latin typeface="Cambria Math" panose="02040503050406030204" pitchFamily="18" charset="0"/>
                      </a:rPr>
                      <m:t>=</m:t>
                    </m:r>
                    <m:d>
                      <m:dPr>
                        <m:begChr m:val="["/>
                        <m:endChr m:val="]"/>
                        <m:ctrlPr>
                          <a:rPr lang="en-IN" sz="2400" b="0" i="1" smtClean="0">
                            <a:latin typeface="Cambria Math" panose="02040503050406030204" pitchFamily="18" charset="0"/>
                          </a:rPr>
                        </m:ctrlPr>
                      </m:dPr>
                      <m:e>
                        <m:r>
                          <a:rPr lang="en-IN" sz="2400" b="0" i="1" smtClean="0">
                            <a:latin typeface="Cambria Math" panose="02040503050406030204" pitchFamily="18" charset="0"/>
                          </a:rPr>
                          <m:t>3.2,−1.7,0.9,−2.5</m:t>
                        </m:r>
                      </m:e>
                    </m:d>
                  </m:oMath>
                </a14:m>
                <a:endParaRPr lang="en-IN" sz="2400" b="0" dirty="0"/>
              </a:p>
              <a:p>
                <a:pPr lvl="1">
                  <a:buFont typeface="Wingdings" panose="05000000000000000000" pitchFamily="2" charset="2"/>
                  <a:buChar char="Ø"/>
                </a:pPr>
                <a:r>
                  <a:rPr lang="en-US" sz="2400" dirty="0"/>
                  <a:t>These values are directly used in decoding as LLRs.</a:t>
                </a:r>
              </a:p>
              <a:p>
                <a:pPr lvl="1">
                  <a:buFont typeface="Wingdings" panose="05000000000000000000" pitchFamily="2" charset="2"/>
                  <a:buChar char="Ø"/>
                </a:pPr>
                <a:endParaRPr lang="en-US" sz="2000" dirty="0"/>
              </a:p>
              <a:p>
                <a:pPr>
                  <a:buFont typeface="Arial" panose="020B0604020202020204" pitchFamily="34" charset="0"/>
                  <a:buChar char="•"/>
                </a:pPr>
                <a:r>
                  <a:rPr lang="en-US" sz="2400" dirty="0"/>
                  <a:t>Soft decision decoding is a key enhancement in advanced polar code decoding algorithms, such as list decoding and successive cancellation list (SCL) decoding.</a:t>
                </a:r>
              </a:p>
              <a:p>
                <a:pPr marL="201168" lvl="1" indent="0">
                  <a:buNone/>
                </a:pPr>
                <a:endParaRPr lang="en-IN" sz="2000" dirty="0"/>
              </a:p>
            </p:txBody>
          </p:sp>
        </mc:Choice>
        <mc:Fallback xmlns="">
          <p:sp>
            <p:nvSpPr>
              <p:cNvPr id="3" name="Content Placeholder 2">
                <a:extLst>
                  <a:ext uri="{FF2B5EF4-FFF2-40B4-BE49-F238E27FC236}">
                    <a16:creationId xmlns:a16="http://schemas.microsoft.com/office/drawing/2014/main" id="{2CF97312-24F8-43B4-95B3-BB2C7FEE15E8}"/>
                  </a:ext>
                </a:extLst>
              </p:cNvPr>
              <p:cNvSpPr>
                <a:spLocks noGrp="1" noRot="1" noChangeAspect="1" noMove="1" noResize="1" noEditPoints="1" noAdjustHandles="1" noChangeArrowheads="1" noChangeShapeType="1" noTextEdit="1"/>
              </p:cNvSpPr>
              <p:nvPr>
                <p:ph idx="1"/>
              </p:nvPr>
            </p:nvSpPr>
            <p:spPr>
              <a:blipFill>
                <a:blip r:embed="rId2"/>
                <a:stretch>
                  <a:fillRect l="-1697" t="-1970"/>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788D5AA1-36D3-F335-5991-7A329DA880F9}"/>
              </a:ext>
            </a:extLst>
          </p:cNvPr>
          <p:cNvSpPr>
            <a:spLocks noGrp="1"/>
          </p:cNvSpPr>
          <p:nvPr>
            <p:ph type="sldNum" sz="quarter" idx="12"/>
          </p:nvPr>
        </p:nvSpPr>
        <p:spPr/>
        <p:txBody>
          <a:bodyPr/>
          <a:lstStyle/>
          <a:p>
            <a:fld id="{ABD4E5D1-8D28-4922-8246-9644D53432D9}" type="slidenum">
              <a:rPr lang="en-IN" smtClean="0"/>
              <a:t>34</a:t>
            </a:fld>
            <a:endParaRPr lang="en-IN"/>
          </a:p>
        </p:txBody>
      </p:sp>
      <p:grpSp>
        <p:nvGrpSpPr>
          <p:cNvPr id="5" name="Group 4">
            <a:extLst>
              <a:ext uri="{FF2B5EF4-FFF2-40B4-BE49-F238E27FC236}">
                <a16:creationId xmlns:a16="http://schemas.microsoft.com/office/drawing/2014/main" id="{EDB9B383-DBAD-D6C2-B65D-D764F8942F50}"/>
              </a:ext>
            </a:extLst>
          </p:cNvPr>
          <p:cNvGrpSpPr/>
          <p:nvPr/>
        </p:nvGrpSpPr>
        <p:grpSpPr>
          <a:xfrm>
            <a:off x="0" y="-14438"/>
            <a:ext cx="12842450" cy="924025"/>
            <a:chOff x="0" y="-14438"/>
            <a:chExt cx="12842450" cy="924025"/>
          </a:xfrm>
        </p:grpSpPr>
        <p:sp>
          <p:nvSpPr>
            <p:cNvPr id="6" name="Right Triangle 5">
              <a:extLst>
                <a:ext uri="{FF2B5EF4-FFF2-40B4-BE49-F238E27FC236}">
                  <a16:creationId xmlns:a16="http://schemas.microsoft.com/office/drawing/2014/main" id="{DE4F89B7-7230-D283-6787-163F112E5537}"/>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DD3C00B2-7FD5-8EB6-0A83-E8A363A30A78}"/>
                </a:ext>
              </a:extLst>
            </p:cNvPr>
            <p:cNvGrpSpPr/>
            <p:nvPr/>
          </p:nvGrpSpPr>
          <p:grpSpPr>
            <a:xfrm>
              <a:off x="0" y="-14438"/>
              <a:ext cx="12842450" cy="522514"/>
              <a:chOff x="0" y="-14438"/>
              <a:chExt cx="12842450" cy="522514"/>
            </a:xfrm>
          </p:grpSpPr>
          <p:sp>
            <p:nvSpPr>
              <p:cNvPr id="8" name="Rectangle 7">
                <a:extLst>
                  <a:ext uri="{FF2B5EF4-FFF2-40B4-BE49-F238E27FC236}">
                    <a16:creationId xmlns:a16="http://schemas.microsoft.com/office/drawing/2014/main" id="{90179301-65FF-D12A-96DB-12A250660F1B}"/>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479F133-1D1D-C702-CB3D-B6957726D9AC}"/>
                  </a:ext>
                </a:extLst>
              </p:cNvPr>
              <p:cNvSpPr txBox="1"/>
              <p:nvPr/>
            </p:nvSpPr>
            <p:spPr>
              <a:xfrm>
                <a:off x="719580" y="78242"/>
                <a:ext cx="12122870" cy="369332"/>
              </a:xfrm>
              <a:prstGeom prst="rect">
                <a:avLst/>
              </a:prstGeom>
              <a:noFill/>
            </p:spPr>
            <p:txBody>
              <a:bodyPr wrap="square" rtlCol="0">
                <a:spAutoFit/>
              </a:bodyPr>
              <a:lstStyle/>
              <a:p>
                <a:r>
                  <a:rPr lang="en-IN"/>
                  <a:t>4.Decoding/Types of Decision/Soft</a:t>
                </a:r>
              </a:p>
            </p:txBody>
          </p:sp>
        </p:grpSp>
      </p:grpSp>
    </p:spTree>
    <p:extLst>
      <p:ext uri="{BB962C8B-B14F-4D97-AF65-F5344CB8AC3E}">
        <p14:creationId xmlns:p14="http://schemas.microsoft.com/office/powerpoint/2010/main" val="811896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6163-1F03-A020-0F72-17190829D1B1}"/>
              </a:ext>
            </a:extLst>
          </p:cNvPr>
          <p:cNvSpPr>
            <a:spLocks noGrp="1"/>
          </p:cNvSpPr>
          <p:nvPr>
            <p:ph type="title"/>
          </p:nvPr>
        </p:nvSpPr>
        <p:spPr/>
        <p:txBody>
          <a:bodyPr/>
          <a:lstStyle/>
          <a:p>
            <a:r>
              <a:rPr lang="en-IN" b="1"/>
              <a:t>B) </a:t>
            </a:r>
            <a:r>
              <a:rPr lang="en-US" kern="1200">
                <a:solidFill>
                  <a:srgbClr val="404040"/>
                </a:solidFill>
                <a:effectLst/>
                <a:latin typeface="Calibri" panose="020F0502020204030204" pitchFamily="34" charset="0"/>
                <a:ea typeface="+mn-ea"/>
                <a:cs typeface="+mn-cs"/>
              </a:rPr>
              <a:t>Soft-In Soft-Out (SISO) Decoder     </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72CBA-EA3F-602A-B0C2-4B7F2F4A074C}"/>
                  </a:ext>
                </a:extLst>
              </p:cNvPr>
              <p:cNvSpPr>
                <a:spLocks noGrp="1"/>
              </p:cNvSpPr>
              <p:nvPr>
                <p:ph idx="1"/>
              </p:nvPr>
            </p:nvSpPr>
            <p:spPr>
              <a:xfrm>
                <a:off x="905280" y="1737734"/>
                <a:ext cx="10444480" cy="4382346"/>
              </a:xfrm>
            </p:spPr>
            <p:txBody>
              <a:bodyPr>
                <a:normAutofit/>
              </a:bodyPr>
              <a:lstStyle/>
              <a:p>
                <a:pPr>
                  <a:buFont typeface="Arial" panose="020B0604020202020204" pitchFamily="34" charset="0"/>
                  <a:buChar char="•"/>
                </a:pPr>
                <a:r>
                  <a:rPr lang="en-US"/>
                  <a:t>SISO Decoding refers to a decoding technique that takes soft inputs from the channel and produces soft outputs, which represent the reliability of the decoded bits.</a:t>
                </a:r>
              </a:p>
              <a:p>
                <a:pPr>
                  <a:buFont typeface="Arial" panose="020B0604020202020204" pitchFamily="34" charset="0"/>
                  <a:buChar char="•"/>
                </a:pPr>
                <a:r>
                  <a:rPr lang="en-US"/>
                  <a:t>Soft - Input: </a:t>
                </a:r>
              </a:p>
              <a:p>
                <a:pPr lvl="1">
                  <a:buFont typeface="Arial" panose="020B0604020202020204" pitchFamily="34" charset="0"/>
                  <a:buChar char="•"/>
                </a:pPr>
                <a:r>
                  <a:rPr lang="en-US"/>
                  <a:t>The decoder accepts probabilistic input information, typically in the form of Log-Likelihood Ratios (LLRs), where each </a:t>
                </a:r>
                <a:r>
                  <a:rPr lang="en-US">
                    <a:solidFill>
                      <a:schemeClr val="tx1"/>
                    </a:solidFill>
                  </a:rPr>
                  <a:t>LLR </a:t>
                </a:r>
                <a14:m>
                  <m:oMath xmlns:m="http://schemas.openxmlformats.org/officeDocument/2006/math">
                    <m:r>
                      <a:rPr lang="en-US" i="1" dirty="0" smtClean="0">
                        <a:solidFill>
                          <a:schemeClr val="tx1"/>
                        </a:solidFill>
                        <a:latin typeface="Cambria Math" panose="02040503050406030204" pitchFamily="18" charset="0"/>
                      </a:rPr>
                      <m:t>𝐿</m:t>
                    </m:r>
                    <m:d>
                      <m:dPr>
                        <m:ctrlPr>
                          <a:rPr lang="en-US" i="1" dirty="0" smtClean="0">
                            <a:solidFill>
                              <a:schemeClr val="tx1"/>
                            </a:solidFill>
                            <a:latin typeface="Cambria Math" panose="02040503050406030204" pitchFamily="18" charset="0"/>
                          </a:rPr>
                        </m:ctrlPr>
                      </m:dPr>
                      <m:e>
                        <m:r>
                          <a:rPr lang="en-IN" b="0" i="1" dirty="0" smtClean="0">
                            <a:solidFill>
                              <a:schemeClr val="tx1"/>
                            </a:solidFill>
                            <a:latin typeface="Cambria Math" panose="02040503050406030204" pitchFamily="18" charset="0"/>
                          </a:rPr>
                          <m:t>𝑥</m:t>
                        </m:r>
                      </m:e>
                    </m:d>
                    <m:r>
                      <a:rPr lang="en-US" i="0" dirty="0" smtClean="0">
                        <a:solidFill>
                          <a:schemeClr val="tx1"/>
                        </a:solidFill>
                        <a:latin typeface="Cambria Math" panose="02040503050406030204" pitchFamily="18" charset="0"/>
                      </a:rPr>
                      <m:t>=</m:t>
                    </m:r>
                    <m:func>
                      <m:funcPr>
                        <m:ctrlPr>
                          <a:rPr lang="en-US" i="1" dirty="0" smtClean="0">
                            <a:solidFill>
                              <a:schemeClr val="tx1"/>
                            </a:solidFill>
                            <a:latin typeface="Cambria Math" panose="02040503050406030204" pitchFamily="18" charset="0"/>
                          </a:rPr>
                        </m:ctrlPr>
                      </m:funcPr>
                      <m:fName>
                        <m:r>
                          <m:rPr>
                            <m:sty m:val="p"/>
                          </m:rPr>
                          <a:rPr lang="en-US" i="0" dirty="0" smtClean="0">
                            <a:solidFill>
                              <a:schemeClr val="tx1"/>
                            </a:solidFill>
                            <a:latin typeface="Cambria Math" panose="02040503050406030204" pitchFamily="18" charset="0"/>
                          </a:rPr>
                          <m:t>log</m:t>
                        </m:r>
                      </m:fName>
                      <m:e>
                        <m:d>
                          <m:dPr>
                            <m:ctrlPr>
                              <a:rPr lang="en-US" i="1" dirty="0" smtClean="0">
                                <a:solidFill>
                                  <a:schemeClr val="tx1"/>
                                </a:solidFill>
                                <a:latin typeface="Cambria Math" panose="02040503050406030204" pitchFamily="18" charset="0"/>
                              </a:rPr>
                            </m:ctrlPr>
                          </m:dPr>
                          <m:e>
                            <m:f>
                              <m:fPr>
                                <m:ctrlPr>
                                  <a:rPr lang="en-US" i="1" dirty="0" smtClean="0">
                                    <a:solidFill>
                                      <a:schemeClr val="tx1"/>
                                    </a:solidFill>
                                    <a:latin typeface="Cambria Math" panose="02040503050406030204" pitchFamily="18" charset="0"/>
                                  </a:rPr>
                                </m:ctrlPr>
                              </m:fPr>
                              <m:num>
                                <m:r>
                                  <a:rPr lang="en-US" i="1" dirty="0" smtClean="0">
                                    <a:solidFill>
                                      <a:schemeClr val="tx1"/>
                                    </a:solidFill>
                                    <a:latin typeface="Cambria Math" panose="02040503050406030204" pitchFamily="18" charset="0"/>
                                  </a:rPr>
                                  <m:t>𝑃</m:t>
                                </m:r>
                                <m:d>
                                  <m:dPr>
                                    <m:ctrlPr>
                                      <a:rPr lang="en-US" i="1" dirty="0" smtClean="0">
                                        <a:solidFill>
                                          <a:schemeClr val="tx1"/>
                                        </a:solidFill>
                                        <a:latin typeface="Cambria Math" panose="02040503050406030204" pitchFamily="18" charset="0"/>
                                      </a:rPr>
                                    </m:ctrlPr>
                                  </m:dPr>
                                  <m:e>
                                    <m:r>
                                      <a:rPr lang="en-IN" b="0" i="1" dirty="0" smtClean="0">
                                        <a:solidFill>
                                          <a:schemeClr val="tx1"/>
                                        </a:solidFill>
                                        <a:latin typeface="Cambria Math" panose="02040503050406030204" pitchFamily="18" charset="0"/>
                                      </a:rPr>
                                      <m:t>𝑥</m:t>
                                    </m:r>
                                    <m:r>
                                      <a:rPr lang="en-IN" b="0" i="1" dirty="0" smtClean="0">
                                        <a:solidFill>
                                          <a:schemeClr val="tx1"/>
                                        </a:solidFill>
                                        <a:latin typeface="Cambria Math" panose="02040503050406030204" pitchFamily="18" charset="0"/>
                                      </a:rPr>
                                      <m:t>=0 |</m:t>
                                    </m:r>
                                    <m:r>
                                      <a:rPr lang="en-IN" b="0" i="1" dirty="0" smtClean="0">
                                        <a:solidFill>
                                          <a:schemeClr val="tx1"/>
                                        </a:solidFill>
                                        <a:latin typeface="Cambria Math" panose="02040503050406030204" pitchFamily="18" charset="0"/>
                                      </a:rPr>
                                      <m:t>𝑦</m:t>
                                    </m:r>
                                  </m:e>
                                </m:d>
                              </m:num>
                              <m:den>
                                <m:r>
                                  <a:rPr lang="en-US" i="1" dirty="0" smtClean="0">
                                    <a:solidFill>
                                      <a:schemeClr val="tx1"/>
                                    </a:solidFill>
                                    <a:latin typeface="Cambria Math" panose="02040503050406030204" pitchFamily="18" charset="0"/>
                                  </a:rPr>
                                  <m:t>𝑃</m:t>
                                </m:r>
                                <m:d>
                                  <m:dPr>
                                    <m:ctrlPr>
                                      <a:rPr lang="en-US" i="1" dirty="0" smtClean="0">
                                        <a:solidFill>
                                          <a:schemeClr val="tx1"/>
                                        </a:solidFill>
                                        <a:latin typeface="Cambria Math" panose="02040503050406030204" pitchFamily="18" charset="0"/>
                                      </a:rPr>
                                    </m:ctrlPr>
                                  </m:dPr>
                                  <m:e>
                                    <m:r>
                                      <a:rPr lang="en-IN" b="0" i="1" dirty="0" smtClean="0">
                                        <a:solidFill>
                                          <a:schemeClr val="tx1"/>
                                        </a:solidFill>
                                        <a:latin typeface="Cambria Math" panose="02040503050406030204" pitchFamily="18" charset="0"/>
                                      </a:rPr>
                                      <m:t>𝑥</m:t>
                                    </m:r>
                                    <m:r>
                                      <a:rPr lang="en-IN" b="0" i="1" dirty="0" smtClean="0">
                                        <a:solidFill>
                                          <a:schemeClr val="tx1"/>
                                        </a:solidFill>
                                        <a:latin typeface="Cambria Math" panose="02040503050406030204" pitchFamily="18" charset="0"/>
                                      </a:rPr>
                                      <m:t>=1|</m:t>
                                    </m:r>
                                    <m:r>
                                      <a:rPr lang="en-IN" b="0" i="1" dirty="0" smtClean="0">
                                        <a:solidFill>
                                          <a:schemeClr val="tx1"/>
                                        </a:solidFill>
                                        <a:latin typeface="Cambria Math" panose="02040503050406030204" pitchFamily="18" charset="0"/>
                                      </a:rPr>
                                      <m:t>𝑦</m:t>
                                    </m:r>
                                  </m:e>
                                </m:d>
                              </m:den>
                            </m:f>
                          </m:e>
                        </m:d>
                      </m:e>
                    </m:func>
                  </m:oMath>
                </a14:m>
                <a:r>
                  <a:rPr lang="en-US"/>
                  <a:t>. This input reflects how confident we are that a bit is 0 or 1.</a:t>
                </a:r>
              </a:p>
              <a:p>
                <a:pPr>
                  <a:buFont typeface="Arial" panose="020B0604020202020204" pitchFamily="34" charset="0"/>
                  <a:buChar char="•"/>
                </a:pPr>
                <a:r>
                  <a:rPr lang="en-US"/>
                  <a:t>Soft – Output:</a:t>
                </a:r>
              </a:p>
              <a:p>
                <a:pPr lvl="1">
                  <a:buFont typeface="Arial" panose="020B0604020202020204" pitchFamily="34" charset="0"/>
                  <a:buChar char="•"/>
                </a:pPr>
                <a:r>
                  <a:rPr lang="en-US"/>
                  <a:t>Instead of outputting just hard decisions (like 0 or 1), the decoder outputs updated LLRs that can be passed to other decoders in iterative schemes.</a:t>
                </a:r>
              </a:p>
              <a:p>
                <a:pPr>
                  <a:buFont typeface="Arial" panose="020B0604020202020204" pitchFamily="34" charset="0"/>
                  <a:buChar char="•"/>
                </a:pPr>
                <a:r>
                  <a:rPr lang="en-US"/>
                  <a:t>In iterative decoding, one decoder passes soft output to another decoder as soft input—this process repeats for better performance. </a:t>
                </a:r>
              </a:p>
              <a:p>
                <a:pPr>
                  <a:buFont typeface="Arial" panose="020B0604020202020204" pitchFamily="34" charset="0"/>
                  <a:buChar char="•"/>
                </a:pPr>
                <a:r>
                  <a:rPr lang="en-US"/>
                  <a:t>SISO decoding improves error correction by retaining and refining bit reliability instead of just making hard 0/1 decisions early.</a:t>
                </a:r>
              </a:p>
              <a:p>
                <a:pPr marL="201168" lvl="1" indent="0">
                  <a:buNone/>
                </a:pPr>
                <a:endParaRPr lang="en-US"/>
              </a:p>
              <a:p>
                <a:pPr lvl="1">
                  <a:buFont typeface="Arial" panose="020B0604020202020204" pitchFamily="34" charset="0"/>
                  <a:buChar char="•"/>
                </a:pPr>
                <a:endParaRPr lang="en-US"/>
              </a:p>
              <a:p>
                <a:pPr>
                  <a:buFont typeface="Arial" panose="020B0604020202020204" pitchFamily="34" charset="0"/>
                  <a:buChar char="•"/>
                </a:pPr>
                <a:endParaRPr lang="en-IN"/>
              </a:p>
            </p:txBody>
          </p:sp>
        </mc:Choice>
        <mc:Fallback xmlns="">
          <p:sp>
            <p:nvSpPr>
              <p:cNvPr id="3" name="Content Placeholder 2">
                <a:extLst>
                  <a:ext uri="{FF2B5EF4-FFF2-40B4-BE49-F238E27FC236}">
                    <a16:creationId xmlns:a16="http://schemas.microsoft.com/office/drawing/2014/main" id="{A2472CBA-EA3F-602A-B0C2-4B7F2F4A074C}"/>
                  </a:ext>
                </a:extLst>
              </p:cNvPr>
              <p:cNvSpPr>
                <a:spLocks noGrp="1" noRot="1" noChangeAspect="1" noMove="1" noResize="1" noEditPoints="1" noAdjustHandles="1" noChangeArrowheads="1" noChangeShapeType="1" noTextEdit="1"/>
              </p:cNvSpPr>
              <p:nvPr>
                <p:ph idx="1"/>
              </p:nvPr>
            </p:nvSpPr>
            <p:spPr>
              <a:xfrm>
                <a:off x="905280" y="1737734"/>
                <a:ext cx="10444480" cy="4382346"/>
              </a:xfrm>
              <a:blipFill>
                <a:blip r:embed="rId2"/>
                <a:stretch>
                  <a:fillRect l="-1401" t="-1391" r="-1868" b="-2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89DA8BD-0507-7BFA-CA19-54BCEDCF9B1E}"/>
              </a:ext>
            </a:extLst>
          </p:cNvPr>
          <p:cNvSpPr>
            <a:spLocks noGrp="1"/>
          </p:cNvSpPr>
          <p:nvPr>
            <p:ph type="sldNum" sz="quarter" idx="12"/>
          </p:nvPr>
        </p:nvSpPr>
        <p:spPr/>
        <p:txBody>
          <a:bodyPr/>
          <a:lstStyle/>
          <a:p>
            <a:fld id="{ABD4E5D1-8D28-4922-8246-9644D53432D9}" type="slidenum">
              <a:rPr lang="en-IN" smtClean="0"/>
              <a:t>35</a:t>
            </a:fld>
            <a:endParaRPr lang="en-IN"/>
          </a:p>
        </p:txBody>
      </p:sp>
      <p:grpSp>
        <p:nvGrpSpPr>
          <p:cNvPr id="5" name="Group 4">
            <a:extLst>
              <a:ext uri="{FF2B5EF4-FFF2-40B4-BE49-F238E27FC236}">
                <a16:creationId xmlns:a16="http://schemas.microsoft.com/office/drawing/2014/main" id="{175CFE9B-EF32-F9D2-CA1F-35975430D688}"/>
              </a:ext>
            </a:extLst>
          </p:cNvPr>
          <p:cNvGrpSpPr/>
          <p:nvPr/>
        </p:nvGrpSpPr>
        <p:grpSpPr>
          <a:xfrm>
            <a:off x="0" y="-14438"/>
            <a:ext cx="12842450" cy="924025"/>
            <a:chOff x="0" y="-14438"/>
            <a:chExt cx="12842450" cy="924025"/>
          </a:xfrm>
        </p:grpSpPr>
        <p:sp>
          <p:nvSpPr>
            <p:cNvPr id="6" name="Right Triangle 5">
              <a:extLst>
                <a:ext uri="{FF2B5EF4-FFF2-40B4-BE49-F238E27FC236}">
                  <a16:creationId xmlns:a16="http://schemas.microsoft.com/office/drawing/2014/main" id="{CB9C5363-C9F7-8039-9E22-FCFF77AA3535}"/>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7CD96DB4-2469-4E2C-806A-C3C98060E87D}"/>
                </a:ext>
              </a:extLst>
            </p:cNvPr>
            <p:cNvGrpSpPr/>
            <p:nvPr/>
          </p:nvGrpSpPr>
          <p:grpSpPr>
            <a:xfrm>
              <a:off x="0" y="-14438"/>
              <a:ext cx="12842450" cy="522514"/>
              <a:chOff x="0" y="-14438"/>
              <a:chExt cx="12842450" cy="522514"/>
            </a:xfrm>
          </p:grpSpPr>
          <p:sp>
            <p:nvSpPr>
              <p:cNvPr id="8" name="Rectangle 7">
                <a:extLst>
                  <a:ext uri="{FF2B5EF4-FFF2-40B4-BE49-F238E27FC236}">
                    <a16:creationId xmlns:a16="http://schemas.microsoft.com/office/drawing/2014/main" id="{24C5CB19-6838-FB62-8041-C2B3E5B65A59}"/>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C19DDBA-E8E9-F02E-F394-315238FDE700}"/>
                  </a:ext>
                </a:extLst>
              </p:cNvPr>
              <p:cNvSpPr txBox="1"/>
              <p:nvPr/>
            </p:nvSpPr>
            <p:spPr>
              <a:xfrm>
                <a:off x="719580" y="78242"/>
                <a:ext cx="12122870" cy="369332"/>
              </a:xfrm>
              <a:prstGeom prst="rect">
                <a:avLst/>
              </a:prstGeom>
              <a:noFill/>
            </p:spPr>
            <p:txBody>
              <a:bodyPr wrap="square" rtlCol="0">
                <a:spAutoFit/>
              </a:bodyPr>
              <a:lstStyle/>
              <a:p>
                <a:r>
                  <a:rPr lang="en-IN"/>
                  <a:t>4.Decoding/SISO</a:t>
                </a:r>
              </a:p>
            </p:txBody>
          </p:sp>
        </p:grpSp>
      </p:grpSp>
    </p:spTree>
    <p:extLst>
      <p:ext uri="{BB962C8B-B14F-4D97-AF65-F5344CB8AC3E}">
        <p14:creationId xmlns:p14="http://schemas.microsoft.com/office/powerpoint/2010/main" val="2818240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A944-F625-4840-17D8-D80F2909AAA9}"/>
              </a:ext>
            </a:extLst>
          </p:cNvPr>
          <p:cNvSpPr>
            <a:spLocks noGrp="1"/>
          </p:cNvSpPr>
          <p:nvPr>
            <p:ph type="title"/>
          </p:nvPr>
        </p:nvSpPr>
        <p:spPr/>
        <p:txBody>
          <a:bodyPr/>
          <a:lstStyle/>
          <a:p>
            <a:r>
              <a:rPr lang="en-IN"/>
              <a:t>C) </a:t>
            </a:r>
            <a:r>
              <a:rPr lang="en-US">
                <a:solidFill>
                  <a:srgbClr val="404040"/>
                </a:solidFill>
                <a:latin typeface="Calibri" panose="020F0502020204030204" pitchFamily="34" charset="0"/>
              </a:rPr>
              <a:t>Types of decoder</a:t>
            </a:r>
            <a:r>
              <a:rPr lang="en-US" kern="1200">
                <a:solidFill>
                  <a:srgbClr val="404040"/>
                </a:solidFill>
                <a:effectLst/>
                <a:latin typeface="Calibri" panose="020F0502020204030204" pitchFamily="34" charset="0"/>
                <a:ea typeface="+mn-ea"/>
                <a:cs typeface="+mn-cs"/>
              </a:rPr>
              <a:t>   </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3C8610-D716-4047-19B2-BA04C86F7F00}"/>
                  </a:ext>
                </a:extLst>
              </p:cNvPr>
              <p:cNvSpPr>
                <a:spLocks noGrp="1"/>
              </p:cNvSpPr>
              <p:nvPr>
                <p:ph idx="1"/>
              </p:nvPr>
            </p:nvSpPr>
            <p:spPr/>
            <p:txBody>
              <a:bodyPr>
                <a:normAutofit/>
              </a:bodyPr>
              <a:lstStyle/>
              <a:p>
                <a:r>
                  <a:rPr lang="en-US" sz="2400">
                    <a:solidFill>
                      <a:schemeClr val="tx1"/>
                    </a:solidFill>
                  </a:rPr>
                  <a:t>We have used two methods to decode the received codeword:</a:t>
                </a:r>
              </a:p>
              <a:p>
                <a:r>
                  <a:rPr lang="en-US" sz="2400">
                    <a:solidFill>
                      <a:schemeClr val="tx1"/>
                    </a:solidFill>
                  </a:rPr>
                  <a:t>1.</a:t>
                </a:r>
                <a:r>
                  <a:rPr lang="en-US" sz="2400" b="1" u="sng">
                    <a:solidFill>
                      <a:schemeClr val="tx1"/>
                    </a:solidFill>
                  </a:rPr>
                  <a:t> Successive Cancellation Decoder(SC)</a:t>
                </a:r>
                <a:r>
                  <a:rPr lang="en-US" sz="2400">
                    <a:solidFill>
                      <a:schemeClr val="tx1"/>
                    </a:solidFill>
                  </a:rPr>
                  <a:t> - The Successive Cancellation decoder is a low-complexity, sequential decoding algorithm for polar codes that estimates each transmitted bit</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 </m:t>
                        </m:r>
                        <m:r>
                          <a:rPr lang="en-IN" sz="2400" b="0" i="1" smtClean="0">
                            <a:solidFill>
                              <a:schemeClr val="tx1"/>
                            </a:solidFill>
                            <a:latin typeface="Cambria Math" panose="02040503050406030204" pitchFamily="18" charset="0"/>
                          </a:rPr>
                          <m:t>𝑢</m:t>
                        </m:r>
                      </m:e>
                      <m:sub>
                        <m:r>
                          <a:rPr lang="en-IN" sz="2400" b="0" i="1" smtClean="0">
                            <a:solidFill>
                              <a:schemeClr val="tx1"/>
                            </a:solidFill>
                            <a:latin typeface="Cambria Math" panose="02040503050406030204" pitchFamily="18" charset="0"/>
                          </a:rPr>
                          <m:t>𝑖</m:t>
                        </m:r>
                        <m:r>
                          <a:rPr lang="en-IN" sz="2400" b="0" i="1" smtClean="0">
                            <a:solidFill>
                              <a:schemeClr val="tx1"/>
                            </a:solidFill>
                            <a:latin typeface="Cambria Math" panose="02040503050406030204" pitchFamily="18" charset="0"/>
                          </a:rPr>
                          <m:t> </m:t>
                        </m:r>
                      </m:sub>
                    </m:sSub>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𝑤h𝑒𝑟𝑒</m:t>
                    </m:r>
                    <m:r>
                      <a:rPr lang="en-IN" sz="2400" b="0" i="1" smtClean="0">
                        <a:solidFill>
                          <a:schemeClr val="tx1"/>
                        </a:solidFill>
                        <a:latin typeface="Cambria Math" panose="02040503050406030204" pitchFamily="18" charset="0"/>
                      </a:rPr>
                      <m:t> </m:t>
                    </m:r>
                    <m:r>
                      <a:rPr lang="en-IN" sz="2400" b="0" i="1" smtClean="0">
                        <a:solidFill>
                          <a:schemeClr val="tx1"/>
                        </a:solidFill>
                        <a:latin typeface="Cambria Math" panose="02040503050406030204" pitchFamily="18" charset="0"/>
                      </a:rPr>
                      <m:t>𝑖</m:t>
                    </m:r>
                    <m:r>
                      <a:rPr lang="en-IN" sz="2400" b="0" i="1" smtClean="0">
                        <a:solidFill>
                          <a:schemeClr val="tx1"/>
                        </a:solidFill>
                        <a:latin typeface="Cambria Math" panose="02040503050406030204" pitchFamily="18" charset="0"/>
                      </a:rPr>
                      <m:t>=1,2,…,</m:t>
                    </m:r>
                    <m:r>
                      <a:rPr lang="en-IN" sz="2400" b="0" i="1" smtClean="0">
                        <a:solidFill>
                          <a:schemeClr val="tx1"/>
                        </a:solidFill>
                        <a:latin typeface="Cambria Math" panose="02040503050406030204" pitchFamily="18" charset="0"/>
                      </a:rPr>
                      <m:t>𝑁</m:t>
                    </m:r>
                    <m:r>
                      <a:rPr lang="en-IN" sz="2400" b="0" i="1" smtClean="0">
                        <a:solidFill>
                          <a:schemeClr val="tx1"/>
                        </a:solidFill>
                        <a:latin typeface="Cambria Math" panose="02040503050406030204" pitchFamily="18" charset="0"/>
                      </a:rPr>
                      <m:t>)</m:t>
                    </m:r>
                  </m:oMath>
                </a14:m>
                <a:r>
                  <a:rPr lang="en-US" sz="2400">
                    <a:solidFill>
                      <a:schemeClr val="tx1"/>
                    </a:solidFill>
                  </a:rPr>
                  <a:t> by making a decision based on the received channel output </a:t>
                </a:r>
                <a14:m>
                  <m:oMath xmlns:m="http://schemas.openxmlformats.org/officeDocument/2006/math">
                    <m:r>
                      <a:rPr lang="en-IN" sz="2400" b="0" i="1" smtClean="0">
                        <a:solidFill>
                          <a:schemeClr val="tx1"/>
                        </a:solidFill>
                        <a:latin typeface="Cambria Math" panose="02040503050406030204" pitchFamily="18" charset="0"/>
                      </a:rPr>
                      <m:t>𝑦</m:t>
                    </m:r>
                  </m:oMath>
                </a14:m>
                <a:r>
                  <a:rPr lang="en-US" sz="2400">
                    <a:solidFill>
                      <a:schemeClr val="tx1"/>
                    </a:solidFill>
                  </a:rPr>
                  <a:t> and the decisions for the</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IN" sz="2400" b="0" i="1" smtClean="0">
                            <a:solidFill>
                              <a:schemeClr val="tx1"/>
                            </a:solidFill>
                            <a:latin typeface="Cambria Math" panose="02040503050406030204" pitchFamily="18" charset="0"/>
                          </a:rPr>
                          <m:t> </m:t>
                        </m:r>
                        <m:r>
                          <a:rPr lang="en-IN" sz="2400" b="0" i="1" smtClean="0">
                            <a:solidFill>
                              <a:schemeClr val="tx1"/>
                            </a:solidFill>
                            <a:latin typeface="Cambria Math" panose="02040503050406030204" pitchFamily="18" charset="0"/>
                          </a:rPr>
                          <m:t>𝑢</m:t>
                        </m:r>
                      </m:e>
                      <m:sub>
                        <m:r>
                          <a:rPr lang="en-IN" sz="2400" b="0" i="1" smtClean="0">
                            <a:solidFill>
                              <a:schemeClr val="tx1"/>
                            </a:solidFill>
                            <a:latin typeface="Cambria Math" panose="02040503050406030204" pitchFamily="18" charset="0"/>
                          </a:rPr>
                          <m:t>𝑖</m:t>
                        </m:r>
                        <m:r>
                          <a:rPr lang="en-IN" sz="2400" b="0" i="1" smtClean="0">
                            <a:solidFill>
                              <a:schemeClr val="tx1"/>
                            </a:solidFill>
                            <a:latin typeface="Cambria Math" panose="02040503050406030204" pitchFamily="18" charset="0"/>
                          </a:rPr>
                          <m:t>  : </m:t>
                        </m:r>
                        <m:r>
                          <a:rPr lang="en-IN" sz="2400" b="0" i="1" smtClean="0">
                            <a:solidFill>
                              <a:schemeClr val="tx1"/>
                            </a:solidFill>
                            <a:latin typeface="Cambria Math" panose="02040503050406030204" pitchFamily="18" charset="0"/>
                          </a:rPr>
                          <m:t>𝑖</m:t>
                        </m:r>
                        <m:r>
                          <a:rPr lang="en-IN" sz="2400" b="0" i="1" smtClean="0">
                            <a:solidFill>
                              <a:schemeClr val="tx1"/>
                            </a:solidFill>
                            <a:latin typeface="Cambria Math" panose="02040503050406030204" pitchFamily="18" charset="0"/>
                          </a:rPr>
                          <m:t>−1 </m:t>
                        </m:r>
                      </m:sub>
                    </m:sSub>
                    <m:r>
                      <a:rPr lang="en-IN" sz="2400" b="0" i="1" smtClean="0">
                        <a:solidFill>
                          <a:schemeClr val="tx1"/>
                        </a:solidFill>
                        <a:latin typeface="Cambria Math" panose="02040503050406030204" pitchFamily="18" charset="0"/>
                      </a:rPr>
                      <m:t>.</m:t>
                    </m:r>
                  </m:oMath>
                </a14:m>
                <a:endParaRPr lang="en-IN" sz="2400" b="0">
                  <a:solidFill>
                    <a:schemeClr val="tx1"/>
                  </a:solidFill>
                </a:endParaRPr>
              </a:p>
              <a:p>
                <a:r>
                  <a:rPr lang="en-US" sz="2400">
                    <a:solidFill>
                      <a:schemeClr val="tx1"/>
                    </a:solidFill>
                  </a:rPr>
                  <a:t>2.</a:t>
                </a:r>
                <a:r>
                  <a:rPr lang="en-US" sz="2400" b="1" u="sng">
                    <a:solidFill>
                      <a:schemeClr val="tx1"/>
                    </a:solidFill>
                  </a:rPr>
                  <a:t> CRC aided Successive Cancellation List Decoder(CASCL) </a:t>
                </a:r>
                <a:r>
                  <a:rPr lang="en-US" sz="2400">
                    <a:solidFill>
                      <a:schemeClr val="tx1"/>
                    </a:solidFill>
                  </a:rPr>
                  <a:t>- A CRC-aided Successive Cancellation List decoder is an advanced decoding algorithm for polar codes that enhances the standard SC Decoding by maintaining a list of the candidate codewords and using a Cyclic Redundancy Check(CRC) to select the most likely correct codeword.</a:t>
                </a:r>
                <a:endParaRPr lang="en-IN" sz="2400">
                  <a:solidFill>
                    <a:schemeClr val="tx1"/>
                  </a:solidFill>
                </a:endParaRPr>
              </a:p>
            </p:txBody>
          </p:sp>
        </mc:Choice>
        <mc:Fallback xmlns="">
          <p:sp>
            <p:nvSpPr>
              <p:cNvPr id="3" name="Content Placeholder 2">
                <a:extLst>
                  <a:ext uri="{FF2B5EF4-FFF2-40B4-BE49-F238E27FC236}">
                    <a16:creationId xmlns:a16="http://schemas.microsoft.com/office/drawing/2014/main" id="{453C8610-D716-4047-19B2-BA04C86F7F00}"/>
                  </a:ext>
                </a:extLst>
              </p:cNvPr>
              <p:cNvSpPr>
                <a:spLocks noGrp="1" noRot="1" noChangeAspect="1" noMove="1" noResize="1" noEditPoints="1" noAdjustHandles="1" noChangeArrowheads="1" noChangeShapeType="1" noTextEdit="1"/>
              </p:cNvSpPr>
              <p:nvPr>
                <p:ph idx="1"/>
              </p:nvPr>
            </p:nvSpPr>
            <p:spPr>
              <a:blipFill>
                <a:blip r:embed="rId2"/>
                <a:stretch>
                  <a:fillRect l="-909" t="-2121" r="-236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862241D-DEC5-8050-095F-D6F69EBC9EA7}"/>
              </a:ext>
            </a:extLst>
          </p:cNvPr>
          <p:cNvSpPr>
            <a:spLocks noGrp="1"/>
          </p:cNvSpPr>
          <p:nvPr>
            <p:ph type="sldNum" sz="quarter" idx="12"/>
          </p:nvPr>
        </p:nvSpPr>
        <p:spPr/>
        <p:txBody>
          <a:bodyPr/>
          <a:lstStyle/>
          <a:p>
            <a:fld id="{ABD4E5D1-8D28-4922-8246-9644D53432D9}" type="slidenum">
              <a:rPr lang="en-IN" smtClean="0"/>
              <a:t>36</a:t>
            </a:fld>
            <a:endParaRPr lang="en-IN"/>
          </a:p>
        </p:txBody>
      </p:sp>
      <p:grpSp>
        <p:nvGrpSpPr>
          <p:cNvPr id="5" name="Group 4">
            <a:extLst>
              <a:ext uri="{FF2B5EF4-FFF2-40B4-BE49-F238E27FC236}">
                <a16:creationId xmlns:a16="http://schemas.microsoft.com/office/drawing/2014/main" id="{BE4657E3-2BDB-3AB8-C7CE-E9E60E8C4E37}"/>
              </a:ext>
            </a:extLst>
          </p:cNvPr>
          <p:cNvGrpSpPr/>
          <p:nvPr/>
        </p:nvGrpSpPr>
        <p:grpSpPr>
          <a:xfrm>
            <a:off x="0" y="-14438"/>
            <a:ext cx="12842450" cy="924025"/>
            <a:chOff x="0" y="-14438"/>
            <a:chExt cx="12842450" cy="924025"/>
          </a:xfrm>
        </p:grpSpPr>
        <p:sp>
          <p:nvSpPr>
            <p:cNvPr id="6" name="Right Triangle 5">
              <a:extLst>
                <a:ext uri="{FF2B5EF4-FFF2-40B4-BE49-F238E27FC236}">
                  <a16:creationId xmlns:a16="http://schemas.microsoft.com/office/drawing/2014/main" id="{DE9D5378-91E9-5F4B-3EC6-2DC620B16D55}"/>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A93B95E9-3070-322E-8691-6C0A2DE88E2C}"/>
                </a:ext>
              </a:extLst>
            </p:cNvPr>
            <p:cNvGrpSpPr/>
            <p:nvPr/>
          </p:nvGrpSpPr>
          <p:grpSpPr>
            <a:xfrm>
              <a:off x="0" y="-14438"/>
              <a:ext cx="12842450" cy="522514"/>
              <a:chOff x="0" y="-14438"/>
              <a:chExt cx="12842450" cy="522514"/>
            </a:xfrm>
          </p:grpSpPr>
          <p:sp>
            <p:nvSpPr>
              <p:cNvPr id="8" name="Rectangle 7">
                <a:extLst>
                  <a:ext uri="{FF2B5EF4-FFF2-40B4-BE49-F238E27FC236}">
                    <a16:creationId xmlns:a16="http://schemas.microsoft.com/office/drawing/2014/main" id="{E4EDB9E1-7C88-482F-146F-2A26A71E234F}"/>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26E042F-46F0-9394-DFAF-647D05228306}"/>
                  </a:ext>
                </a:extLst>
              </p:cNvPr>
              <p:cNvSpPr txBox="1"/>
              <p:nvPr/>
            </p:nvSpPr>
            <p:spPr>
              <a:xfrm>
                <a:off x="719580" y="78242"/>
                <a:ext cx="12122870" cy="369332"/>
              </a:xfrm>
              <a:prstGeom prst="rect">
                <a:avLst/>
              </a:prstGeom>
              <a:noFill/>
            </p:spPr>
            <p:txBody>
              <a:bodyPr wrap="square" rtlCol="0">
                <a:spAutoFit/>
              </a:bodyPr>
              <a:lstStyle/>
              <a:p>
                <a:r>
                  <a:rPr lang="en-IN"/>
                  <a:t>4.Decoding/Types of decoder</a:t>
                </a:r>
              </a:p>
            </p:txBody>
          </p:sp>
        </p:grpSp>
      </p:grpSp>
    </p:spTree>
    <p:extLst>
      <p:ext uri="{BB962C8B-B14F-4D97-AF65-F5344CB8AC3E}">
        <p14:creationId xmlns:p14="http://schemas.microsoft.com/office/powerpoint/2010/main" val="1322642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CC8C17-5500-7E2D-BF7C-1A58DC6C9F50}"/>
              </a:ext>
            </a:extLst>
          </p:cNvPr>
          <p:cNvSpPr>
            <a:spLocks noGrp="1"/>
          </p:cNvSpPr>
          <p:nvPr>
            <p:ph type="sldNum" sz="quarter" idx="12"/>
          </p:nvPr>
        </p:nvSpPr>
        <p:spPr/>
        <p:txBody>
          <a:bodyPr/>
          <a:lstStyle/>
          <a:p>
            <a:fld id="{ABD4E5D1-8D28-4922-8246-9644D53432D9}" type="slidenum">
              <a:rPr lang="en-IN" smtClean="0"/>
              <a:t>37</a:t>
            </a:fld>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7B044A-6937-5AA7-545E-87F0896AE2B4}"/>
                  </a:ext>
                </a:extLst>
              </p:cNvPr>
              <p:cNvSpPr txBox="1"/>
              <p:nvPr/>
            </p:nvSpPr>
            <p:spPr>
              <a:xfrm>
                <a:off x="425302" y="929251"/>
                <a:ext cx="11408735" cy="498367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400"/>
                  <a:t>The key idea used for decoding in both algorithms is that we use the beliefs(L) obtained from the received bits to estimate the codeword bits and then we estimate the next codeword bits using the received beliefs and previously estimated codewords.</a:t>
                </a:r>
              </a:p>
              <a:p>
                <a:pPr marL="285750" indent="-285750">
                  <a:buClr>
                    <a:schemeClr val="accent1"/>
                  </a:buClr>
                  <a:buFont typeface="Arial" panose="020B0604020202020204" pitchFamily="34" charset="0"/>
                  <a:buChar char="•"/>
                </a:pPr>
                <a:r>
                  <a:rPr lang="en-US" sz="2400"/>
                  <a:t>Let r1 and r2 be the received bits from the channel. </a:t>
                </a:r>
              </a:p>
              <a:p>
                <a:pPr marL="742950" lvl="1" indent="-285750">
                  <a:buClr>
                    <a:schemeClr val="accent1"/>
                  </a:buClr>
                  <a:buFont typeface="Arial" panose="020B0604020202020204" pitchFamily="34" charset="0"/>
                  <a:buChar char="•"/>
                </a:pPr>
                <a:r>
                  <a:rPr lang="en-US" sz="2400"/>
                  <a:t>1. To estimate u1 (from </a:t>
                </a:r>
                <a14:m>
                  <m:oMath xmlns:m="http://schemas.openxmlformats.org/officeDocument/2006/math">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1 </m:t>
                        </m:r>
                      </m:sub>
                    </m:sSub>
                    <m:r>
                      <a:rPr lang="en-IN" sz="2400" b="0" i="1" smtClean="0">
                        <a:latin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r>
                      <a:rPr lang="en-IN" sz="2400" b="0" i="1" smtClean="0">
                        <a:latin typeface="Cambria Math" panose="02040503050406030204" pitchFamily="18" charset="0"/>
                      </a:rPr>
                      <m:t> </m:t>
                    </m:r>
                  </m:oMath>
                </a14:m>
                <a:r>
                  <a:rPr lang="en-US" sz="2400"/>
                  <a:t>):</a:t>
                </a:r>
              </a:p>
              <a:p>
                <a:pPr marL="1257300" lvl="2" indent="-342900">
                  <a:buClr>
                    <a:schemeClr val="accent1"/>
                  </a:buClr>
                  <a:buFont typeface="Wingdings" panose="05000000000000000000" pitchFamily="2" charset="2"/>
                  <a:buChar char="Ø"/>
                </a:pPr>
                <a:r>
                  <a:rPr lang="en-US" sz="2400"/>
                  <a:t>Use the f-function(SISO decoder for SPC code):</a:t>
                </a:r>
              </a:p>
              <a:p>
                <a:pPr marL="1257300" lvl="2" indent="-342900">
                  <a:buClr>
                    <a:schemeClr val="accent1"/>
                  </a:buClr>
                  <a:buFont typeface="Wingdings" panose="05000000000000000000" pitchFamily="2" charset="2"/>
                  <a:buChar char="Ø"/>
                </a:pPr>
                <a14:m>
                  <m:oMath xmlns:m="http://schemas.openxmlformats.org/officeDocument/2006/math">
                    <m:r>
                      <a:rPr lang="en-IN" sz="2400" b="0" i="1" smtClean="0">
                        <a:latin typeface="Cambria Math" panose="02040503050406030204" pitchFamily="18" charset="0"/>
                      </a:rPr>
                      <m:t>𝐿</m:t>
                    </m:r>
                    <m:r>
                      <a:rPr lang="en-IN" sz="2400" b="0" i="1" smtClean="0">
                        <a:latin typeface="Cambria Math" panose="02040503050406030204" pitchFamily="18" charset="0"/>
                      </a:rPr>
                      <m:t>=</m:t>
                    </m:r>
                    <m:r>
                      <a:rPr lang="en-IN" sz="2400" b="0" i="1" smtClean="0">
                        <a:latin typeface="Cambria Math" panose="02040503050406030204" pitchFamily="18" charset="0"/>
                      </a:rPr>
                      <m:t>𝑓</m:t>
                    </m:r>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𝑟</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𝑟</m:t>
                            </m:r>
                          </m:e>
                          <m:sub>
                            <m:r>
                              <a:rPr lang="en-IN" sz="2400" b="0" i="1" smtClean="0">
                                <a:latin typeface="Cambria Math" panose="02040503050406030204" pitchFamily="18" charset="0"/>
                              </a:rPr>
                              <m:t>2</m:t>
                            </m:r>
                          </m:sub>
                        </m:sSub>
                      </m:e>
                    </m:d>
                    <m:r>
                      <a:rPr lang="en-IN" sz="2400" b="0" i="1" smtClean="0">
                        <a:latin typeface="Cambria Math" panose="02040503050406030204" pitchFamily="18" charset="0"/>
                      </a:rPr>
                      <m:t>= </m:t>
                    </m:r>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sgn</m:t>
                        </m:r>
                      </m:fName>
                      <m:e>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𝑟</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m:t>
                        </m:r>
                      </m:e>
                    </m:func>
                    <m:r>
                      <a:rPr lang="en-IN" sz="2400" i="1">
                        <a:latin typeface="Cambria Math" panose="02040503050406030204" pitchFamily="18" charset="0"/>
                        <a:ea typeface="Cambria Math" panose="02040503050406030204" pitchFamily="18" charset="0"/>
                      </a:rPr>
                      <m:t>×</m:t>
                    </m:r>
                    <m:func>
                      <m:funcPr>
                        <m:ctrlPr>
                          <a:rPr lang="en-IN" sz="2400" i="1">
                            <a:latin typeface="Cambria Math" panose="02040503050406030204" pitchFamily="18" charset="0"/>
                          </a:rPr>
                        </m:ctrlPr>
                      </m:funcPr>
                      <m:fName>
                        <m:r>
                          <a:rPr lang="en-IN" sz="2400" b="0" i="1" smtClean="0">
                            <a:latin typeface="Cambria Math" panose="02040503050406030204" pitchFamily="18" charset="0"/>
                          </a:rPr>
                          <m:t>𝑠𝑔𝑛</m:t>
                        </m:r>
                      </m:fName>
                      <m:e>
                        <m:d>
                          <m:dPr>
                            <m:ctrlPr>
                              <a:rPr lang="en-IN" sz="2400" i="1">
                                <a:latin typeface="Cambria Math" panose="02040503050406030204" pitchFamily="18" charset="0"/>
                              </a:rPr>
                            </m:ctrlPr>
                          </m:dPr>
                          <m:e>
                            <m:sSub>
                              <m:sSubPr>
                                <m:ctrlPr>
                                  <a:rPr lang="en-IN" sz="2400" i="1">
                                    <a:latin typeface="Cambria Math" panose="02040503050406030204" pitchFamily="18" charset="0"/>
                                  </a:rPr>
                                </m:ctrlPr>
                              </m:sSubPr>
                              <m:e>
                                <m:r>
                                  <a:rPr lang="en-IN" sz="2400" i="1">
                                    <a:latin typeface="Cambria Math" panose="02040503050406030204" pitchFamily="18" charset="0"/>
                                  </a:rPr>
                                  <m:t>𝑟</m:t>
                                </m:r>
                              </m:e>
                              <m:sub>
                                <m:r>
                                  <a:rPr lang="en-IN" sz="2400" b="0" i="1" smtClean="0">
                                    <a:latin typeface="Cambria Math" panose="02040503050406030204" pitchFamily="18" charset="0"/>
                                  </a:rPr>
                                  <m:t>2</m:t>
                                </m:r>
                              </m:sub>
                            </m:sSub>
                          </m:e>
                        </m:d>
                      </m:e>
                    </m:func>
                  </m:oMath>
                </a14:m>
                <a:r>
                  <a:rPr lang="en-US" sz="2400"/>
                  <a:t> </a:t>
                </a:r>
                <a14:m>
                  <m:oMath xmlns:m="http://schemas.openxmlformats.org/officeDocument/2006/math">
                    <m:r>
                      <a:rPr lang="en-IN" sz="2400" i="1">
                        <a:latin typeface="Cambria Math" panose="02040503050406030204" pitchFamily="18" charset="0"/>
                        <a:ea typeface="Cambria Math" panose="02040503050406030204" pitchFamily="18" charset="0"/>
                      </a:rPr>
                      <m:t>×</m:t>
                    </m:r>
                    <m:r>
                      <m:rPr>
                        <m:sty m:val="p"/>
                      </m:rPr>
                      <a:rPr lang="en-IN" sz="2400" b="0" i="0" smtClean="0">
                        <a:latin typeface="Cambria Math" panose="02040503050406030204" pitchFamily="18" charset="0"/>
                        <a:ea typeface="Cambria Math" panose="02040503050406030204" pitchFamily="18" charset="0"/>
                      </a:rPr>
                      <m:t>min</m:t>
                    </m:r>
                    <m:r>
                      <a:rPr lang="en-IN" sz="2400" b="0" i="0" smtClean="0">
                        <a:latin typeface="Cambria Math" panose="02040503050406030204" pitchFamily="18" charset="0"/>
                        <a:ea typeface="Cambria Math" panose="02040503050406030204" pitchFamily="18" charset="0"/>
                      </a:rPr>
                      <m:t>(</m:t>
                    </m:r>
                    <m:d>
                      <m:dPr>
                        <m:begChr m:val="|"/>
                        <m:endChr m:val="|"/>
                        <m:ctrlPr>
                          <a:rPr lang="en-US" sz="2400" i="1" dirty="0" smtClean="0">
                            <a:solidFill>
                              <a:srgbClr val="836967"/>
                            </a:solidFill>
                            <a:latin typeface="Cambria Math" panose="02040503050406030204" pitchFamily="18" charset="0"/>
                          </a:rPr>
                        </m:ctrlPr>
                      </m:dPr>
                      <m:e>
                        <m:sSub>
                          <m:sSubPr>
                            <m:ctrlPr>
                              <a:rPr lang="en-US" sz="2400" i="1" dirty="0" smtClean="0">
                                <a:solidFill>
                                  <a:srgbClr val="836967"/>
                                </a:solidFill>
                                <a:latin typeface="Cambria Math" panose="02040503050406030204" pitchFamily="18" charset="0"/>
                              </a:rPr>
                            </m:ctrlPr>
                          </m:sSubPr>
                          <m:e>
                            <m:r>
                              <a:rPr lang="en-US" sz="2400" i="1" dirty="0" smtClean="0">
                                <a:latin typeface="Cambria Math" panose="02040503050406030204" pitchFamily="18" charset="0"/>
                              </a:rPr>
                              <m:t>𝑟</m:t>
                            </m:r>
                          </m:e>
                          <m:sub>
                            <m:r>
                              <a:rPr lang="en-US" sz="2400" i="0" dirty="0" smtClean="0">
                                <a:latin typeface="Cambria Math" panose="02040503050406030204" pitchFamily="18" charset="0"/>
                              </a:rPr>
                              <m:t>1</m:t>
                            </m:r>
                          </m:sub>
                        </m:sSub>
                      </m:e>
                    </m:d>
                    <m:r>
                      <a:rPr lang="en-US" sz="2400" i="0" dirty="0" smtClean="0">
                        <a:latin typeface="Cambria Math" panose="02040503050406030204" pitchFamily="18" charset="0"/>
                      </a:rPr>
                      <m:t>,</m:t>
                    </m:r>
                    <m:d>
                      <m:dPr>
                        <m:begChr m:val="|"/>
                        <m:endChr m:val="|"/>
                        <m:ctrlPr>
                          <a:rPr lang="en-US" sz="2400" i="1" dirty="0" smtClean="0">
                            <a:solidFill>
                              <a:srgbClr val="836967"/>
                            </a:solidFill>
                            <a:latin typeface="Cambria Math" panose="02040503050406030204" pitchFamily="18" charset="0"/>
                          </a:rPr>
                        </m:ctrlPr>
                      </m:dPr>
                      <m:e>
                        <m:sSub>
                          <m:sSubPr>
                            <m:ctrlPr>
                              <a:rPr lang="en-US" sz="2400" i="1" dirty="0" smtClean="0">
                                <a:solidFill>
                                  <a:srgbClr val="836967"/>
                                </a:solidFill>
                                <a:latin typeface="Cambria Math" panose="02040503050406030204" pitchFamily="18" charset="0"/>
                              </a:rPr>
                            </m:ctrlPr>
                          </m:sSubPr>
                          <m:e>
                            <m:r>
                              <a:rPr lang="en-US" sz="2400" i="1" dirty="0" smtClean="0">
                                <a:latin typeface="Cambria Math" panose="02040503050406030204" pitchFamily="18" charset="0"/>
                              </a:rPr>
                              <m:t>𝑟</m:t>
                            </m:r>
                          </m:e>
                          <m:sub>
                            <m:r>
                              <a:rPr lang="en-US" sz="2400" i="0" dirty="0" smtClean="0">
                                <a:latin typeface="Cambria Math" panose="02040503050406030204" pitchFamily="18" charset="0"/>
                              </a:rPr>
                              <m:t>2</m:t>
                            </m:r>
                          </m:sub>
                        </m:sSub>
                      </m:e>
                    </m:d>
                  </m:oMath>
                </a14:m>
                <a:r>
                  <a:rPr lang="en-US" sz="2400"/>
                  <a:t>)</a:t>
                </a:r>
              </a:p>
              <a:p>
                <a:pPr marL="742950" lvl="1" indent="-285750">
                  <a:buClr>
                    <a:schemeClr val="accent1"/>
                  </a:buClr>
                  <a:buFont typeface="Arial" panose="020B0604020202020204" pitchFamily="34" charset="0"/>
                  <a:buChar char="•"/>
                </a:pPr>
                <a:r>
                  <a:rPr lang="en-US" sz="2400"/>
                  <a:t>2. To estimate u2(given u1):</a:t>
                </a:r>
              </a:p>
              <a:p>
                <a:pPr marL="1257300" lvl="2" indent="-342900">
                  <a:buClr>
                    <a:schemeClr val="accent1"/>
                  </a:buClr>
                  <a:buFont typeface="Wingdings" panose="05000000000000000000" pitchFamily="2" charset="2"/>
                  <a:buChar char="Ø"/>
                </a:pPr>
                <a:r>
                  <a:rPr lang="en-US" sz="2400"/>
                  <a:t>Use the g function (SISO decoder for RPC code):</a:t>
                </a:r>
              </a:p>
              <a:p>
                <a:pPr marL="1257300" lvl="2" indent="-342900">
                  <a:buClr>
                    <a:schemeClr val="accent1"/>
                  </a:buClr>
                  <a:buFont typeface="Wingdings" panose="05000000000000000000" pitchFamily="2" charset="2"/>
                  <a:buChar char="Ø"/>
                </a:pPr>
                <a14:m>
                  <m:oMath xmlns:m="http://schemas.openxmlformats.org/officeDocument/2006/math">
                    <m:r>
                      <a:rPr lang="en-IN" sz="2400" b="0" i="1" smtClean="0">
                        <a:latin typeface="Cambria Math" panose="02040503050406030204" pitchFamily="18" charset="0"/>
                      </a:rPr>
                      <m:t>𝐿</m:t>
                    </m:r>
                    <m:r>
                      <a:rPr lang="en-IN" sz="2400" b="0" i="1" smtClean="0">
                        <a:latin typeface="Cambria Math" panose="02040503050406030204" pitchFamily="18" charset="0"/>
                      </a:rPr>
                      <m:t>=</m:t>
                    </m:r>
                    <m:r>
                      <a:rPr lang="en-IN" sz="2400" b="0" i="1" smtClean="0">
                        <a:latin typeface="Cambria Math" panose="02040503050406030204" pitchFamily="18" charset="0"/>
                      </a:rPr>
                      <m:t>𝑔</m:t>
                    </m:r>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𝑟</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𝑟</m:t>
                            </m:r>
                          </m:e>
                          <m:sub>
                            <m:r>
                              <a:rPr lang="en-IN" sz="2400" b="0" i="1" smtClean="0">
                                <a:latin typeface="Cambria Math" panose="02040503050406030204" pitchFamily="18" charset="0"/>
                              </a:rPr>
                              <m:t>2</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𝑢</m:t>
                                </m:r>
                              </m:e>
                            </m:acc>
                          </m:e>
                          <m:sub>
                            <m:r>
                              <a:rPr lang="en-IN" sz="2400" b="0" i="1" smtClean="0">
                                <a:latin typeface="Cambria Math" panose="02040503050406030204" pitchFamily="18" charset="0"/>
                              </a:rPr>
                              <m:t>1</m:t>
                            </m:r>
                          </m:sub>
                        </m:sSub>
                        <m:r>
                          <a:rPr lang="en-IN" sz="2400" i="1" smtClean="0">
                            <a:latin typeface="Cambria Math" panose="02040503050406030204" pitchFamily="18" charset="0"/>
                          </a:rPr>
                          <m:t> </m:t>
                        </m:r>
                      </m:e>
                    </m:d>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𝑟</m:t>
                        </m:r>
                      </m:e>
                      <m:sub>
                        <m:r>
                          <a:rPr lang="en-IN" sz="2400" b="0" i="1" smtClean="0">
                            <a:latin typeface="Cambria Math" panose="02040503050406030204" pitchFamily="18" charset="0"/>
                          </a:rPr>
                          <m:t>2</m:t>
                        </m:r>
                      </m:sub>
                    </m:sSub>
                  </m:oMath>
                </a14:m>
                <a:r>
                  <a:rPr lang="en-US" sz="2400"/>
                  <a:t> + (1 -2</a:t>
                </a:r>
                <a:r>
                  <a:rPr lang="en-IN" sz="2400"/>
                  <a:t> </a:t>
                </a:r>
                <a14:m>
                  <m:oMath xmlns:m="http://schemas.openxmlformats.org/officeDocument/2006/math">
                    <m:sSub>
                      <m:sSubPr>
                        <m:ctrlPr>
                          <a:rPr lang="en-IN" sz="2400" i="1">
                            <a:latin typeface="Cambria Math" panose="02040503050406030204" pitchFamily="18" charset="0"/>
                          </a:rPr>
                        </m:ctrlPr>
                      </m:sSubPr>
                      <m:e>
                        <m:acc>
                          <m:accPr>
                            <m:chr m:val="̂"/>
                            <m:ctrlPr>
                              <a:rPr lang="en-IN" sz="2400" i="1">
                                <a:latin typeface="Cambria Math" panose="02040503050406030204" pitchFamily="18" charset="0"/>
                              </a:rPr>
                            </m:ctrlPr>
                          </m:accPr>
                          <m:e>
                            <m:r>
                              <a:rPr lang="en-IN" sz="2400" i="1">
                                <a:latin typeface="Cambria Math" panose="02040503050406030204" pitchFamily="18" charset="0"/>
                              </a:rPr>
                              <m:t>𝑢</m:t>
                            </m:r>
                          </m:e>
                        </m:acc>
                      </m:e>
                      <m:sub>
                        <m:r>
                          <a:rPr lang="en-IN" sz="2400" i="1">
                            <a:latin typeface="Cambria Math" panose="02040503050406030204" pitchFamily="18" charset="0"/>
                          </a:rPr>
                          <m:t>1</m:t>
                        </m:r>
                      </m:sub>
                    </m:sSub>
                    <m:r>
                      <a:rPr lang="en-IN" sz="2400" b="0" i="1" smtClean="0">
                        <a:latin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𝑟</m:t>
                        </m:r>
                      </m:e>
                      <m:sub>
                        <m:r>
                          <a:rPr lang="en-IN" sz="2400" i="1">
                            <a:latin typeface="Cambria Math" panose="02040503050406030204" pitchFamily="18" charset="0"/>
                          </a:rPr>
                          <m:t>1</m:t>
                        </m:r>
                      </m:sub>
                    </m:sSub>
                  </m:oMath>
                </a14:m>
                <a:endParaRPr lang="en-US" sz="2400"/>
              </a:p>
              <a:p>
                <a:pPr marL="285750" indent="-285750">
                  <a:buClr>
                    <a:schemeClr val="accent1"/>
                  </a:buClr>
                  <a:buFont typeface="Arial" panose="020B0604020202020204" pitchFamily="34" charset="0"/>
                  <a:buChar char="•"/>
                </a:pPr>
                <a:r>
                  <a:rPr lang="en-US" sz="2400"/>
                  <a:t>Hard Decision Rule: In stage 1 the bit decision rule is as follows: for an information bit, if soft messages </a:t>
                </a:r>
                <a14:m>
                  <m:oMath xmlns:m="http://schemas.openxmlformats.org/officeDocument/2006/math">
                    <m:sSub>
                      <m:sSubPr>
                        <m:ctrlPr>
                          <a:rPr lang="en-US" sz="2400" i="1" smtClean="0">
                            <a:latin typeface="Cambria Math" panose="02040503050406030204" pitchFamily="18" charset="0"/>
                          </a:rPr>
                        </m:ctrlPr>
                      </m:sSubPr>
                      <m:e>
                        <m:r>
                          <a:rPr lang="en-IN" sz="2400" b="0" i="1" smtClean="0">
                            <a:latin typeface="Cambria Math" panose="02040503050406030204" pitchFamily="18" charset="0"/>
                          </a:rPr>
                          <m:t>𝐿</m:t>
                        </m:r>
                      </m:e>
                      <m:sub>
                        <m:r>
                          <a:rPr lang="en-IN" sz="2400" b="0" i="1" smtClean="0">
                            <a:latin typeface="Cambria Math" panose="02040503050406030204" pitchFamily="18" charset="0"/>
                          </a:rPr>
                          <m:t>1,</m:t>
                        </m:r>
                        <m:r>
                          <a:rPr lang="en-IN" sz="2400" b="0" i="1" smtClean="0">
                            <a:latin typeface="Cambria Math" panose="02040503050406030204" pitchFamily="18" charset="0"/>
                          </a:rPr>
                          <m:t>𝑖</m:t>
                        </m:r>
                      </m:sub>
                    </m:sSub>
                    <m:r>
                      <a:rPr lang="en-IN" sz="2400" b="0" i="1" smtClean="0">
                        <a:latin typeface="Cambria Math" panose="02040503050406030204" pitchFamily="18" charset="0"/>
                      </a:rPr>
                      <m:t>≥0 </m:t>
                    </m:r>
                  </m:oMath>
                </a14:m>
                <a:r>
                  <a:rPr lang="en-US" sz="2400"/>
                  <a:t>, then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IN" sz="2400" b="0" i="1" smtClean="0">
                                <a:latin typeface="Cambria Math" panose="02040503050406030204" pitchFamily="18" charset="0"/>
                              </a:rPr>
                              <m:t>𝑢</m:t>
                            </m:r>
                          </m:e>
                        </m:acc>
                      </m:e>
                      <m:sub>
                        <m:r>
                          <a:rPr lang="en-IN" sz="2400" b="0" i="1" smtClean="0">
                            <a:latin typeface="Cambria Math" panose="02040503050406030204" pitchFamily="18" charset="0"/>
                          </a:rPr>
                          <m:t>𝑖</m:t>
                        </m:r>
                      </m:sub>
                    </m:sSub>
                    <m:r>
                      <a:rPr lang="en-IN" sz="2400" b="0" i="1" smtClean="0">
                        <a:latin typeface="Cambria Math" panose="02040503050406030204" pitchFamily="18" charset="0"/>
                      </a:rPr>
                      <m:t>=0, </m:t>
                    </m:r>
                  </m:oMath>
                </a14:m>
                <a:r>
                  <a:rPr lang="en-US" sz="2400"/>
                  <a:t> otherwise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IN" sz="2400" b="0" i="1" smtClean="0">
                                <a:latin typeface="Cambria Math" panose="02040503050406030204" pitchFamily="18" charset="0"/>
                              </a:rPr>
                              <m:t>𝑢</m:t>
                            </m:r>
                          </m:e>
                        </m:acc>
                      </m:e>
                      <m:sub>
                        <m:r>
                          <a:rPr lang="en-IN" sz="2400" b="0" i="1" smtClean="0">
                            <a:latin typeface="Cambria Math" panose="02040503050406030204" pitchFamily="18" charset="0"/>
                          </a:rPr>
                          <m:t>𝑖</m:t>
                        </m:r>
                      </m:sub>
                    </m:sSub>
                    <m:r>
                      <a:rPr lang="en-IN" sz="2400" b="0" i="1" smtClean="0">
                        <a:latin typeface="Cambria Math" panose="02040503050406030204" pitchFamily="18" charset="0"/>
                      </a:rPr>
                      <m:t>=1 ;</m:t>
                    </m:r>
                  </m:oMath>
                </a14:m>
                <a:r>
                  <a:rPr lang="en-US" sz="2400"/>
                  <a:t> for a frozen bit, simply set it to a pre-determined value, for example,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IN" sz="2400" i="1">
                                <a:latin typeface="Cambria Math" panose="02040503050406030204" pitchFamily="18" charset="0"/>
                              </a:rPr>
                              <m:t>𝑢</m:t>
                            </m:r>
                          </m:e>
                        </m:acc>
                      </m:e>
                      <m:sub>
                        <m:r>
                          <a:rPr lang="en-IN" sz="2400" i="1">
                            <a:latin typeface="Cambria Math" panose="02040503050406030204" pitchFamily="18" charset="0"/>
                          </a:rPr>
                          <m:t>𝑖</m:t>
                        </m:r>
                      </m:sub>
                    </m:sSub>
                    <m:r>
                      <a:rPr lang="en-IN" sz="2400" i="1">
                        <a:latin typeface="Cambria Math" panose="02040503050406030204" pitchFamily="18" charset="0"/>
                      </a:rPr>
                      <m:t>=0</m:t>
                    </m:r>
                  </m:oMath>
                </a14:m>
                <a:r>
                  <a:rPr lang="en-IN" sz="2400"/>
                  <a:t>.</a:t>
                </a:r>
              </a:p>
            </p:txBody>
          </p:sp>
        </mc:Choice>
        <mc:Fallback xmlns="">
          <p:sp>
            <p:nvSpPr>
              <p:cNvPr id="8" name="TextBox 7">
                <a:extLst>
                  <a:ext uri="{FF2B5EF4-FFF2-40B4-BE49-F238E27FC236}">
                    <a16:creationId xmlns:a16="http://schemas.microsoft.com/office/drawing/2014/main" id="{7E7B044A-6937-5AA7-545E-87F0896AE2B4}"/>
                  </a:ext>
                </a:extLst>
              </p:cNvPr>
              <p:cNvSpPr txBox="1">
                <a:spLocks noRot="1" noChangeAspect="1" noMove="1" noResize="1" noEditPoints="1" noAdjustHandles="1" noChangeArrowheads="1" noChangeShapeType="1" noTextEdit="1"/>
              </p:cNvSpPr>
              <p:nvPr/>
            </p:nvSpPr>
            <p:spPr>
              <a:xfrm>
                <a:off x="425302" y="929251"/>
                <a:ext cx="11408735" cy="4983672"/>
              </a:xfrm>
              <a:prstGeom prst="rect">
                <a:avLst/>
              </a:prstGeom>
              <a:blipFill>
                <a:blip r:embed="rId2"/>
                <a:stretch>
                  <a:fillRect l="-748" t="-978" r="-588" b="-367"/>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FFB6F35A-BB7A-656B-429C-9793B7A1DAAB}"/>
              </a:ext>
            </a:extLst>
          </p:cNvPr>
          <p:cNvGrpSpPr/>
          <p:nvPr/>
        </p:nvGrpSpPr>
        <p:grpSpPr>
          <a:xfrm>
            <a:off x="0" y="-14438"/>
            <a:ext cx="12842450" cy="924025"/>
            <a:chOff x="0" y="-14438"/>
            <a:chExt cx="12842450" cy="924025"/>
          </a:xfrm>
        </p:grpSpPr>
        <p:sp>
          <p:nvSpPr>
            <p:cNvPr id="10" name="Right Triangle 9">
              <a:extLst>
                <a:ext uri="{FF2B5EF4-FFF2-40B4-BE49-F238E27FC236}">
                  <a16:creationId xmlns:a16="http://schemas.microsoft.com/office/drawing/2014/main" id="{A7B6E685-8170-41F9-A65D-710AFBDB14F6}"/>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A47F22F9-03D8-A85A-BB48-B39D8775ED17}"/>
                </a:ext>
              </a:extLst>
            </p:cNvPr>
            <p:cNvGrpSpPr/>
            <p:nvPr/>
          </p:nvGrpSpPr>
          <p:grpSpPr>
            <a:xfrm>
              <a:off x="0" y="-14438"/>
              <a:ext cx="12842450" cy="522514"/>
              <a:chOff x="0" y="-14438"/>
              <a:chExt cx="12842450" cy="522514"/>
            </a:xfrm>
          </p:grpSpPr>
          <p:sp>
            <p:nvSpPr>
              <p:cNvPr id="12" name="Rectangle 11">
                <a:extLst>
                  <a:ext uri="{FF2B5EF4-FFF2-40B4-BE49-F238E27FC236}">
                    <a16:creationId xmlns:a16="http://schemas.microsoft.com/office/drawing/2014/main" id="{0A0047BF-1BE7-0653-0029-61E886B7EFE4}"/>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C8CD59AF-4EC4-2DB5-2F97-9BCF0D049F20}"/>
                  </a:ext>
                </a:extLst>
              </p:cNvPr>
              <p:cNvSpPr txBox="1"/>
              <p:nvPr/>
            </p:nvSpPr>
            <p:spPr>
              <a:xfrm>
                <a:off x="719580" y="78242"/>
                <a:ext cx="12122870" cy="369332"/>
              </a:xfrm>
              <a:prstGeom prst="rect">
                <a:avLst/>
              </a:prstGeom>
              <a:noFill/>
            </p:spPr>
            <p:txBody>
              <a:bodyPr wrap="square" rtlCol="0">
                <a:spAutoFit/>
              </a:bodyPr>
              <a:lstStyle/>
              <a:p>
                <a:r>
                  <a:rPr lang="en-IN"/>
                  <a:t>4.Decoding/Types of decoder</a:t>
                </a:r>
              </a:p>
            </p:txBody>
          </p:sp>
        </p:grpSp>
      </p:grpSp>
    </p:spTree>
    <p:extLst>
      <p:ext uri="{BB962C8B-B14F-4D97-AF65-F5344CB8AC3E}">
        <p14:creationId xmlns:p14="http://schemas.microsoft.com/office/powerpoint/2010/main" val="42049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E5BC-0F38-391E-AEDF-AFC1F0BA6045}"/>
              </a:ext>
            </a:extLst>
          </p:cNvPr>
          <p:cNvSpPr>
            <a:spLocks noGrp="1"/>
          </p:cNvSpPr>
          <p:nvPr>
            <p:ph type="title"/>
          </p:nvPr>
        </p:nvSpPr>
        <p:spPr/>
        <p:txBody>
          <a:bodyPr/>
          <a:lstStyle/>
          <a:p>
            <a:r>
              <a:rPr lang="en-IN"/>
              <a:t>C1) Successive Cancellation Decoder(SC) </a:t>
            </a:r>
          </a:p>
        </p:txBody>
      </p:sp>
      <p:sp>
        <p:nvSpPr>
          <p:cNvPr id="3" name="Content Placeholder 2">
            <a:extLst>
              <a:ext uri="{FF2B5EF4-FFF2-40B4-BE49-F238E27FC236}">
                <a16:creationId xmlns:a16="http://schemas.microsoft.com/office/drawing/2014/main" id="{92CBF175-C0A6-929A-6EDE-109D0D18261D}"/>
              </a:ext>
            </a:extLst>
          </p:cNvPr>
          <p:cNvSpPr>
            <a:spLocks noGrp="1"/>
          </p:cNvSpPr>
          <p:nvPr>
            <p:ph idx="1"/>
          </p:nvPr>
        </p:nvSpPr>
        <p:spPr>
          <a:xfrm>
            <a:off x="1097280" y="1845733"/>
            <a:ext cx="10058400" cy="4553549"/>
          </a:xfrm>
        </p:spPr>
        <p:txBody>
          <a:bodyPr>
            <a:normAutofit fontScale="92500"/>
          </a:bodyPr>
          <a:lstStyle/>
          <a:p>
            <a:r>
              <a:rPr lang="en-US" sz="2400"/>
              <a:t>1. We start from the root node, transmitting LLRs to the left child nodes using the f function till we reach the leaf node.</a:t>
            </a:r>
          </a:p>
          <a:p>
            <a:r>
              <a:rPr lang="en-US" sz="2400"/>
              <a:t>2. Once we reach the leaf node, we estimate the value of the codeword depending on the value of the LLR : </a:t>
            </a:r>
          </a:p>
          <a:p>
            <a:pPr lvl="1">
              <a:buFont typeface="Arial" panose="020B0604020202020204" pitchFamily="34" charset="0"/>
              <a:buChar char="•"/>
            </a:pPr>
            <a:r>
              <a:rPr lang="en-US" sz="2000"/>
              <a:t>if the bit is frozen, the value of the bit will be set to 0.</a:t>
            </a:r>
          </a:p>
          <a:p>
            <a:pPr lvl="1">
              <a:buFont typeface="Arial" panose="020B0604020202020204" pitchFamily="34" charset="0"/>
              <a:buChar char="•"/>
            </a:pPr>
            <a:r>
              <a:rPr lang="en-US" sz="2000"/>
              <a:t>else, the value of the bit will be set depending on the sign of the LLR, 0 if positive, 1 if negative.</a:t>
            </a:r>
          </a:p>
          <a:p>
            <a:r>
              <a:rPr lang="en-US" sz="2400"/>
              <a:t>3. We propagate the estimated codeword bit back to the parent and then transmit LLR(calculated using g function) to the right child node.</a:t>
            </a:r>
          </a:p>
          <a:p>
            <a:r>
              <a:rPr lang="en-US" sz="2400"/>
              <a:t>4. Estimate the value of right child node as in step 2.</a:t>
            </a:r>
          </a:p>
          <a:p>
            <a:r>
              <a:rPr lang="en-US" sz="2400"/>
              <a:t>5. We backpropagate the values of the right child node and then calculate the value of the parent node. After completing the overall backtracking, we get the entire estimated codeword.</a:t>
            </a:r>
            <a:endParaRPr lang="en-IN" sz="2400"/>
          </a:p>
        </p:txBody>
      </p:sp>
      <p:sp>
        <p:nvSpPr>
          <p:cNvPr id="4" name="Slide Number Placeholder 3">
            <a:extLst>
              <a:ext uri="{FF2B5EF4-FFF2-40B4-BE49-F238E27FC236}">
                <a16:creationId xmlns:a16="http://schemas.microsoft.com/office/drawing/2014/main" id="{604E07F9-F169-9605-6498-10AAE6EE9C85}"/>
              </a:ext>
            </a:extLst>
          </p:cNvPr>
          <p:cNvSpPr>
            <a:spLocks noGrp="1"/>
          </p:cNvSpPr>
          <p:nvPr>
            <p:ph type="sldNum" sz="quarter" idx="12"/>
          </p:nvPr>
        </p:nvSpPr>
        <p:spPr/>
        <p:txBody>
          <a:bodyPr/>
          <a:lstStyle/>
          <a:p>
            <a:fld id="{ABD4E5D1-8D28-4922-8246-9644D53432D9}" type="slidenum">
              <a:rPr lang="en-IN" smtClean="0"/>
              <a:t>38</a:t>
            </a:fld>
            <a:endParaRPr lang="en-IN"/>
          </a:p>
        </p:txBody>
      </p:sp>
      <p:grpSp>
        <p:nvGrpSpPr>
          <p:cNvPr id="5" name="Group 4">
            <a:extLst>
              <a:ext uri="{FF2B5EF4-FFF2-40B4-BE49-F238E27FC236}">
                <a16:creationId xmlns:a16="http://schemas.microsoft.com/office/drawing/2014/main" id="{37F11873-05C6-7375-9B8A-2BA4C65DE5C5}"/>
              </a:ext>
            </a:extLst>
          </p:cNvPr>
          <p:cNvGrpSpPr/>
          <p:nvPr/>
        </p:nvGrpSpPr>
        <p:grpSpPr>
          <a:xfrm>
            <a:off x="0" y="-14438"/>
            <a:ext cx="12842450" cy="924025"/>
            <a:chOff x="0" y="-14438"/>
            <a:chExt cx="12842450" cy="924025"/>
          </a:xfrm>
        </p:grpSpPr>
        <p:sp>
          <p:nvSpPr>
            <p:cNvPr id="6" name="Right Triangle 5">
              <a:extLst>
                <a:ext uri="{FF2B5EF4-FFF2-40B4-BE49-F238E27FC236}">
                  <a16:creationId xmlns:a16="http://schemas.microsoft.com/office/drawing/2014/main" id="{9BE235B6-DA50-0D41-722D-81AB98DBA4D8}"/>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AC7CF2E-0941-4E90-752F-0CE0B5953FB5}"/>
                </a:ext>
              </a:extLst>
            </p:cNvPr>
            <p:cNvGrpSpPr/>
            <p:nvPr/>
          </p:nvGrpSpPr>
          <p:grpSpPr>
            <a:xfrm>
              <a:off x="0" y="-14438"/>
              <a:ext cx="12842450" cy="522514"/>
              <a:chOff x="0" y="-14438"/>
              <a:chExt cx="12842450" cy="522514"/>
            </a:xfrm>
          </p:grpSpPr>
          <p:sp>
            <p:nvSpPr>
              <p:cNvPr id="8" name="Rectangle 7">
                <a:extLst>
                  <a:ext uri="{FF2B5EF4-FFF2-40B4-BE49-F238E27FC236}">
                    <a16:creationId xmlns:a16="http://schemas.microsoft.com/office/drawing/2014/main" id="{2053CEB4-C0E0-D6A3-0D55-353612F6F41E}"/>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770DED2-FA17-1045-44AD-DC559B8F9B81}"/>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1068380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6A31D5-DC70-2124-81EC-8EBFC8CF6975}"/>
              </a:ext>
            </a:extLst>
          </p:cNvPr>
          <p:cNvSpPr>
            <a:spLocks noGrp="1"/>
          </p:cNvSpPr>
          <p:nvPr>
            <p:ph type="sldNum" sz="quarter" idx="12"/>
          </p:nvPr>
        </p:nvSpPr>
        <p:spPr/>
        <p:txBody>
          <a:bodyPr/>
          <a:lstStyle/>
          <a:p>
            <a:fld id="{ABD4E5D1-8D28-4922-8246-9644D53432D9}" type="slidenum">
              <a:rPr lang="en-IN" smtClean="0"/>
              <a:t>39</a:t>
            </a:fld>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F6D6CE-FF72-707B-7D3D-4295985DBDBB}"/>
                  </a:ext>
                </a:extLst>
              </p:cNvPr>
              <p:cNvSpPr txBox="1"/>
              <p:nvPr/>
            </p:nvSpPr>
            <p:spPr>
              <a:xfrm>
                <a:off x="489098" y="808074"/>
                <a:ext cx="11302409" cy="369332"/>
              </a:xfrm>
              <a:prstGeom prst="rect">
                <a:avLst/>
              </a:prstGeom>
              <a:noFill/>
            </p:spPr>
            <p:txBody>
              <a:bodyPr wrap="square" rtlCol="0">
                <a:spAutoFit/>
              </a:bodyPr>
              <a:lstStyle/>
              <a:p>
                <a:r>
                  <a:rPr lang="en-IN"/>
                  <a:t>Example: For m </a:t>
                </a:r>
                <a14:m>
                  <m:oMath xmlns:m="http://schemas.openxmlformats.org/officeDocument/2006/math">
                    <m:r>
                      <a:rPr lang="en-IN" b="0" i="1" smtClean="0">
                        <a:latin typeface="Cambria Math" panose="02040503050406030204" pitchFamily="18" charset="0"/>
                      </a:rPr>
                      <m:t>=2, </m:t>
                    </m:r>
                  </m:oMath>
                </a14:m>
                <a:r>
                  <a:rPr lang="en-IN" b="0"/>
                  <a:t>where both are message bits</a:t>
                </a:r>
              </a:p>
            </p:txBody>
          </p:sp>
        </mc:Choice>
        <mc:Fallback xmlns="">
          <p:sp>
            <p:nvSpPr>
              <p:cNvPr id="8" name="TextBox 7">
                <a:extLst>
                  <a:ext uri="{FF2B5EF4-FFF2-40B4-BE49-F238E27FC236}">
                    <a16:creationId xmlns:a16="http://schemas.microsoft.com/office/drawing/2014/main" id="{10F6D6CE-FF72-707B-7D3D-4295985DBDBB}"/>
                  </a:ext>
                </a:extLst>
              </p:cNvPr>
              <p:cNvSpPr txBox="1">
                <a:spLocks noRot="1" noChangeAspect="1" noMove="1" noResize="1" noEditPoints="1" noAdjustHandles="1" noChangeArrowheads="1" noChangeShapeType="1" noTextEdit="1"/>
              </p:cNvSpPr>
              <p:nvPr/>
            </p:nvSpPr>
            <p:spPr>
              <a:xfrm>
                <a:off x="489098" y="808074"/>
                <a:ext cx="11302409" cy="369332"/>
              </a:xfrm>
              <a:prstGeom prst="rect">
                <a:avLst/>
              </a:prstGeom>
              <a:blipFill>
                <a:blip r:embed="rId2"/>
                <a:stretch>
                  <a:fillRect l="-431" t="-10000" b="-26667"/>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95CF4718-0FEB-E929-FBF4-97A347C0B625}"/>
              </a:ext>
            </a:extLst>
          </p:cNvPr>
          <p:cNvGrpSpPr/>
          <p:nvPr/>
        </p:nvGrpSpPr>
        <p:grpSpPr>
          <a:xfrm>
            <a:off x="3714568" y="1604611"/>
            <a:ext cx="7215701" cy="4040281"/>
            <a:chOff x="4495674" y="1901509"/>
            <a:chExt cx="5735526" cy="3054982"/>
          </a:xfrm>
        </p:grpSpPr>
        <p:grpSp>
          <p:nvGrpSpPr>
            <p:cNvPr id="10" name="Group 9">
              <a:extLst>
                <a:ext uri="{FF2B5EF4-FFF2-40B4-BE49-F238E27FC236}">
                  <a16:creationId xmlns:a16="http://schemas.microsoft.com/office/drawing/2014/main" id="{A629ECEE-A278-C62F-E624-29F76D5D7E51}"/>
                </a:ext>
              </a:extLst>
            </p:cNvPr>
            <p:cNvGrpSpPr/>
            <p:nvPr/>
          </p:nvGrpSpPr>
          <p:grpSpPr>
            <a:xfrm>
              <a:off x="4495674" y="1901509"/>
              <a:ext cx="3261612" cy="3054982"/>
              <a:chOff x="776988" y="1898018"/>
              <a:chExt cx="3261612" cy="3054982"/>
            </a:xfrm>
          </p:grpSpPr>
          <p:sp>
            <p:nvSpPr>
              <p:cNvPr id="14" name="Oval 13">
                <a:extLst>
                  <a:ext uri="{FF2B5EF4-FFF2-40B4-BE49-F238E27FC236}">
                    <a16:creationId xmlns:a16="http://schemas.microsoft.com/office/drawing/2014/main" id="{CD97F485-E924-8AC4-1647-E17018AA6612}"/>
                  </a:ext>
                </a:extLst>
              </p:cNvPr>
              <p:cNvSpPr/>
              <p:nvPr/>
            </p:nvSpPr>
            <p:spPr>
              <a:xfrm>
                <a:off x="1752600" y="1898018"/>
                <a:ext cx="1143000" cy="105727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8CD91EAB-3D71-6386-3E02-83312A19937C}"/>
                  </a:ext>
                </a:extLst>
              </p:cNvPr>
              <p:cNvCxnSpPr>
                <a:endCxn id="14" idx="3"/>
              </p:cNvCxnSpPr>
              <p:nvPr/>
            </p:nvCxnSpPr>
            <p:spPr>
              <a:xfrm flipV="1">
                <a:off x="1438275" y="2800459"/>
                <a:ext cx="481713" cy="1095266"/>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25DDCA1-A4FA-98C3-579B-5D968D4627EC}"/>
                  </a:ext>
                </a:extLst>
              </p:cNvPr>
              <p:cNvCxnSpPr>
                <a:cxnSpLocks/>
                <a:endCxn id="14" idx="5"/>
              </p:cNvCxnSpPr>
              <p:nvPr/>
            </p:nvCxnSpPr>
            <p:spPr>
              <a:xfrm flipH="1" flipV="1">
                <a:off x="2728212" y="2800459"/>
                <a:ext cx="567438" cy="1102249"/>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10A631FA-4030-4E8E-033C-4E45F32D56D7}"/>
                  </a:ext>
                </a:extLst>
              </p:cNvPr>
              <p:cNvSpPr/>
              <p:nvPr/>
            </p:nvSpPr>
            <p:spPr>
              <a:xfrm>
                <a:off x="776988" y="3895725"/>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789CF9CA-FAC8-DA81-8E63-704821121988}"/>
                  </a:ext>
                </a:extLst>
              </p:cNvPr>
              <p:cNvSpPr/>
              <p:nvPr/>
            </p:nvSpPr>
            <p:spPr>
              <a:xfrm>
                <a:off x="2895600" y="3857734"/>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DD4C2AF-91BD-9ACD-8450-83B206AFF27F}"/>
                    </a:ext>
                  </a:extLst>
                </p:cNvPr>
                <p:cNvSpPr txBox="1"/>
                <p:nvPr/>
              </p:nvSpPr>
              <p:spPr>
                <a:xfrm>
                  <a:off x="6589709" y="2049016"/>
                  <a:ext cx="3641491" cy="3956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]=[−1.0345   1.2068</m:t>
                        </m:r>
                        <m:r>
                          <a:rPr lang="en-IN" sz="2800" b="0" i="1" smtClean="0">
                            <a:latin typeface="Cambria Math" panose="02040503050406030204" pitchFamily="18" charset="0"/>
                            <a:ea typeface="Cambria Math" panose="02040503050406030204" pitchFamily="18" charset="0"/>
                          </a:rPr>
                          <m:t>]</m:t>
                        </m:r>
                      </m:oMath>
                    </m:oMathPara>
                  </a14:m>
                  <a:endParaRPr lang="en-IN" sz="2800"/>
                </a:p>
              </p:txBody>
            </p:sp>
          </mc:Choice>
          <mc:Fallback xmlns="">
            <p:sp>
              <p:nvSpPr>
                <p:cNvPr id="13" name="TextBox 12">
                  <a:extLst>
                    <a:ext uri="{FF2B5EF4-FFF2-40B4-BE49-F238E27FC236}">
                      <a16:creationId xmlns:a16="http://schemas.microsoft.com/office/drawing/2014/main" id="{3DD4C2AF-91BD-9ACD-8450-83B206AFF27F}"/>
                    </a:ext>
                  </a:extLst>
                </p:cNvPr>
                <p:cNvSpPr txBox="1">
                  <a:spLocks noRot="1" noChangeAspect="1" noMove="1" noResize="1" noEditPoints="1" noAdjustHandles="1" noChangeArrowheads="1" noChangeShapeType="1" noTextEdit="1"/>
                </p:cNvSpPr>
                <p:nvPr/>
              </p:nvSpPr>
              <p:spPr>
                <a:xfrm>
                  <a:off x="6589709" y="2049016"/>
                  <a:ext cx="3641491" cy="395623"/>
                </a:xfrm>
                <a:prstGeom prst="rect">
                  <a:avLst/>
                </a:prstGeom>
                <a:blipFill>
                  <a:blip r:embed="rId3"/>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642685FD-42AC-859C-620F-46773DF581C3}"/>
              </a:ext>
            </a:extLst>
          </p:cNvPr>
          <p:cNvGrpSpPr/>
          <p:nvPr/>
        </p:nvGrpSpPr>
        <p:grpSpPr>
          <a:xfrm>
            <a:off x="0" y="-14438"/>
            <a:ext cx="12842450" cy="924025"/>
            <a:chOff x="0" y="-14438"/>
            <a:chExt cx="12842450" cy="924025"/>
          </a:xfrm>
        </p:grpSpPr>
        <p:sp>
          <p:nvSpPr>
            <p:cNvPr id="12" name="Right Triangle 11">
              <a:extLst>
                <a:ext uri="{FF2B5EF4-FFF2-40B4-BE49-F238E27FC236}">
                  <a16:creationId xmlns:a16="http://schemas.microsoft.com/office/drawing/2014/main" id="{B89CF533-8140-FD50-68E5-C47F8EED1421}"/>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21195ABB-7194-B973-811B-8CBE1AD1651F}"/>
                </a:ext>
              </a:extLst>
            </p:cNvPr>
            <p:cNvGrpSpPr/>
            <p:nvPr/>
          </p:nvGrpSpPr>
          <p:grpSpPr>
            <a:xfrm>
              <a:off x="0" y="-14438"/>
              <a:ext cx="12842450" cy="522514"/>
              <a:chOff x="0" y="-14438"/>
              <a:chExt cx="12842450" cy="522514"/>
            </a:xfrm>
          </p:grpSpPr>
          <p:sp>
            <p:nvSpPr>
              <p:cNvPr id="20" name="Rectangle 19">
                <a:extLst>
                  <a:ext uri="{FF2B5EF4-FFF2-40B4-BE49-F238E27FC236}">
                    <a16:creationId xmlns:a16="http://schemas.microsoft.com/office/drawing/2014/main" id="{480707DC-6E19-C086-573A-831662866A2A}"/>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DCE9C2BA-BF71-147A-3709-C69F764C5D80}"/>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1157512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B797-6DC1-B93E-74B6-CBD5A7727FE1}"/>
              </a:ext>
            </a:extLst>
          </p:cNvPr>
          <p:cNvSpPr>
            <a:spLocks noGrp="1"/>
          </p:cNvSpPr>
          <p:nvPr>
            <p:ph type="title"/>
          </p:nvPr>
        </p:nvSpPr>
        <p:spPr/>
        <p:txBody>
          <a:bodyPr/>
          <a:lstStyle/>
          <a:p>
            <a:r>
              <a:rPr lang="en-IN"/>
              <a:t>Table of Contents </a:t>
            </a:r>
          </a:p>
        </p:txBody>
      </p:sp>
      <p:sp>
        <p:nvSpPr>
          <p:cNvPr id="18" name="Slide Number Placeholder 17">
            <a:extLst>
              <a:ext uri="{FF2B5EF4-FFF2-40B4-BE49-F238E27FC236}">
                <a16:creationId xmlns:a16="http://schemas.microsoft.com/office/drawing/2014/main" id="{A0A7FCE5-D16B-C114-DF8B-140DA7E92FD9}"/>
              </a:ext>
            </a:extLst>
          </p:cNvPr>
          <p:cNvSpPr>
            <a:spLocks noGrp="1"/>
          </p:cNvSpPr>
          <p:nvPr>
            <p:ph type="sldNum" sz="quarter" idx="12"/>
          </p:nvPr>
        </p:nvSpPr>
        <p:spPr/>
        <p:txBody>
          <a:bodyPr/>
          <a:lstStyle/>
          <a:p>
            <a:fld id="{ABD4E5D1-8D28-4922-8246-9644D53432D9}" type="slidenum">
              <a:rPr lang="en-IN" smtClean="0"/>
              <a:t>4</a:t>
            </a:fld>
            <a:endParaRPr lang="en-IN"/>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D3903DE3-3BC7-318D-2FB2-6697B9D14C99}"/>
                  </a:ext>
                </a:extLst>
              </p:cNvPr>
              <p:cNvGraphicFramePr>
                <a:graphicFrameLocks noChangeAspect="1"/>
              </p:cNvGraphicFramePr>
              <p:nvPr>
                <p:extLst>
                  <p:ext uri="{D42A27DB-BD31-4B8C-83A1-F6EECF244321}">
                    <p14:modId xmlns:p14="http://schemas.microsoft.com/office/powerpoint/2010/main" val="1573543223"/>
                  </p:ext>
                </p:extLst>
              </p:nvPr>
            </p:nvGraphicFramePr>
            <p:xfrm>
              <a:off x="1097280" y="1973331"/>
              <a:ext cx="3048000" cy="1714500"/>
            </p:xfrm>
            <a:graphic>
              <a:graphicData uri="http://schemas.microsoft.com/office/powerpoint/2016/slidezoom">
                <pslz:sldZm>
                  <pslz:sldZmObj sldId="260" cId="2300085889">
                    <pslz:zmPr id="{328D09B8-6AA2-4A9B-A2D1-1FC629281378}"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Slide Zoom 5">
                <a:hlinkClick r:id="rId3" action="ppaction://hlinksldjump"/>
                <a:extLst>
                  <a:ext uri="{FF2B5EF4-FFF2-40B4-BE49-F238E27FC236}">
                    <a16:creationId xmlns:a16="http://schemas.microsoft.com/office/drawing/2014/main" id="{D3903DE3-3BC7-318D-2FB2-6697B9D14C99}"/>
                  </a:ext>
                </a:extLst>
              </p:cNvPr>
              <p:cNvPicPr>
                <a:picLocks noGrp="1" noRot="1" noChangeAspect="1" noMove="1" noResize="1" noEditPoints="1" noAdjustHandles="1" noChangeArrowheads="1" noChangeShapeType="1"/>
              </p:cNvPicPr>
              <p:nvPr/>
            </p:nvPicPr>
            <p:blipFill>
              <a:blip r:embed="rId4"/>
              <a:stretch>
                <a:fillRect/>
              </a:stretch>
            </p:blipFill>
            <p:spPr>
              <a:xfrm>
                <a:off x="1097280" y="1973331"/>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38E53322-45B9-3E8A-70FC-CB4FDE8BB9C7}"/>
                  </a:ext>
                </a:extLst>
              </p:cNvPr>
              <p:cNvGraphicFramePr>
                <a:graphicFrameLocks noChangeAspect="1"/>
              </p:cNvGraphicFramePr>
              <p:nvPr>
                <p:extLst>
                  <p:ext uri="{D42A27DB-BD31-4B8C-83A1-F6EECF244321}">
                    <p14:modId xmlns:p14="http://schemas.microsoft.com/office/powerpoint/2010/main" val="446744187"/>
                  </p:ext>
                </p:extLst>
              </p:nvPr>
            </p:nvGraphicFramePr>
            <p:xfrm>
              <a:off x="4602480" y="1973331"/>
              <a:ext cx="3048000" cy="1714500"/>
            </p:xfrm>
            <a:graphic>
              <a:graphicData uri="http://schemas.microsoft.com/office/powerpoint/2016/slidezoom">
                <pslz:sldZm>
                  <pslz:sldZmObj sldId="261" cId="3691133649">
                    <pslz:zmPr id="{48EB6269-8FB9-40A9-BDB6-0B4762DBBCB2}"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38E53322-45B9-3E8A-70FC-CB4FDE8BB9C7}"/>
                  </a:ext>
                </a:extLst>
              </p:cNvPr>
              <p:cNvPicPr>
                <a:picLocks noGrp="1" noRot="1" noChangeAspect="1" noMove="1" noResize="1" noEditPoints="1" noAdjustHandles="1" noChangeArrowheads="1" noChangeShapeType="1"/>
              </p:cNvPicPr>
              <p:nvPr/>
            </p:nvPicPr>
            <p:blipFill>
              <a:blip r:embed="rId7"/>
              <a:stretch>
                <a:fillRect/>
              </a:stretch>
            </p:blipFill>
            <p:spPr>
              <a:xfrm>
                <a:off x="4602480" y="1973331"/>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911B9E67-CBA0-A391-16C7-16B3D022D0FB}"/>
                  </a:ext>
                </a:extLst>
              </p:cNvPr>
              <p:cNvGraphicFramePr>
                <a:graphicFrameLocks noChangeAspect="1"/>
              </p:cNvGraphicFramePr>
              <p:nvPr>
                <p:extLst>
                  <p:ext uri="{D42A27DB-BD31-4B8C-83A1-F6EECF244321}">
                    <p14:modId xmlns:p14="http://schemas.microsoft.com/office/powerpoint/2010/main" val="877205016"/>
                  </p:ext>
                </p:extLst>
              </p:nvPr>
            </p:nvGraphicFramePr>
            <p:xfrm>
              <a:off x="8107680" y="1973331"/>
              <a:ext cx="3048000" cy="1714500"/>
            </p:xfrm>
            <a:graphic>
              <a:graphicData uri="http://schemas.microsoft.com/office/powerpoint/2016/slidezoom">
                <pslz:sldZm>
                  <pslz:sldZmObj sldId="262" cId="1837922802">
                    <pslz:zmPr id="{1AD929D0-1440-4036-8D2A-695FA596AAB1}"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Slide Zoom 9">
                <a:hlinkClick r:id="rId9" action="ppaction://hlinksldjump"/>
                <a:extLst>
                  <a:ext uri="{FF2B5EF4-FFF2-40B4-BE49-F238E27FC236}">
                    <a16:creationId xmlns:a16="http://schemas.microsoft.com/office/drawing/2014/main" id="{911B9E67-CBA0-A391-16C7-16B3D022D0FB}"/>
                  </a:ext>
                </a:extLst>
              </p:cNvPr>
              <p:cNvPicPr>
                <a:picLocks noGrp="1" noRot="1" noChangeAspect="1" noMove="1" noResize="1" noEditPoints="1" noAdjustHandles="1" noChangeArrowheads="1" noChangeShapeType="1"/>
              </p:cNvPicPr>
              <p:nvPr/>
            </p:nvPicPr>
            <p:blipFill>
              <a:blip r:embed="rId10"/>
              <a:stretch>
                <a:fillRect/>
              </a:stretch>
            </p:blipFill>
            <p:spPr>
              <a:xfrm>
                <a:off x="8107680" y="1973331"/>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F860625C-93A6-9646-71F8-BDA94D09179B}"/>
                  </a:ext>
                </a:extLst>
              </p:cNvPr>
              <p:cNvGraphicFramePr>
                <a:graphicFrameLocks noChangeAspect="1"/>
              </p:cNvGraphicFramePr>
              <p:nvPr>
                <p:extLst>
                  <p:ext uri="{D42A27DB-BD31-4B8C-83A1-F6EECF244321}">
                    <p14:modId xmlns:p14="http://schemas.microsoft.com/office/powerpoint/2010/main" val="1834770502"/>
                  </p:ext>
                </p:extLst>
              </p:nvPr>
            </p:nvGraphicFramePr>
            <p:xfrm>
              <a:off x="1097280" y="4017584"/>
              <a:ext cx="3048000" cy="1714500"/>
            </p:xfrm>
            <a:graphic>
              <a:graphicData uri="http://schemas.microsoft.com/office/powerpoint/2016/slidezoom">
                <pslz:sldZm>
                  <pslz:sldZmObj sldId="263" cId="491577342">
                    <pslz:zmPr id="{32FF5DB5-FE48-4D8C-95B6-A0209616D53E}"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Slide Zoom 11">
                <a:hlinkClick r:id="rId12" action="ppaction://hlinksldjump"/>
                <a:extLst>
                  <a:ext uri="{FF2B5EF4-FFF2-40B4-BE49-F238E27FC236}">
                    <a16:creationId xmlns:a16="http://schemas.microsoft.com/office/drawing/2014/main" id="{F860625C-93A6-9646-71F8-BDA94D09179B}"/>
                  </a:ext>
                </a:extLst>
              </p:cNvPr>
              <p:cNvPicPr>
                <a:picLocks noGrp="1" noRot="1" noChangeAspect="1" noMove="1" noResize="1" noEditPoints="1" noAdjustHandles="1" noChangeArrowheads="1" noChangeShapeType="1"/>
              </p:cNvPicPr>
              <p:nvPr/>
            </p:nvPicPr>
            <p:blipFill>
              <a:blip r:embed="rId13"/>
              <a:stretch>
                <a:fillRect/>
              </a:stretch>
            </p:blipFill>
            <p:spPr>
              <a:xfrm>
                <a:off x="1097280" y="4017584"/>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C2E2B6A2-B578-1428-C4DA-BCA85DBA5F64}"/>
                  </a:ext>
                </a:extLst>
              </p:cNvPr>
              <p:cNvGraphicFramePr>
                <a:graphicFrameLocks noChangeAspect="1"/>
              </p:cNvGraphicFramePr>
              <p:nvPr>
                <p:extLst>
                  <p:ext uri="{D42A27DB-BD31-4B8C-83A1-F6EECF244321}">
                    <p14:modId xmlns:p14="http://schemas.microsoft.com/office/powerpoint/2010/main" val="3201539544"/>
                  </p:ext>
                </p:extLst>
              </p:nvPr>
            </p:nvGraphicFramePr>
            <p:xfrm>
              <a:off x="4602480" y="4017584"/>
              <a:ext cx="3048000" cy="1714500"/>
            </p:xfrm>
            <a:graphic>
              <a:graphicData uri="http://schemas.microsoft.com/office/powerpoint/2016/slidezoom">
                <pslz:sldZm>
                  <pslz:sldZmObj sldId="264" cId="3918287935">
                    <pslz:zmPr id="{2B47C846-AA96-46C6-A10A-429F254DB1C9}"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Slide Zoom 13">
                <a:hlinkClick r:id="rId15" action="ppaction://hlinksldjump"/>
                <a:extLst>
                  <a:ext uri="{FF2B5EF4-FFF2-40B4-BE49-F238E27FC236}">
                    <a16:creationId xmlns:a16="http://schemas.microsoft.com/office/drawing/2014/main" id="{C2E2B6A2-B578-1428-C4DA-BCA85DBA5F64}"/>
                  </a:ext>
                </a:extLst>
              </p:cNvPr>
              <p:cNvPicPr>
                <a:picLocks noGrp="1" noRot="1" noChangeAspect="1" noMove="1" noResize="1" noEditPoints="1" noAdjustHandles="1" noChangeArrowheads="1" noChangeShapeType="1"/>
              </p:cNvPicPr>
              <p:nvPr/>
            </p:nvPicPr>
            <p:blipFill>
              <a:blip r:embed="rId16"/>
              <a:stretch>
                <a:fillRect/>
              </a:stretch>
            </p:blipFill>
            <p:spPr>
              <a:xfrm>
                <a:off x="4602480" y="4017584"/>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7D836B8B-9574-4FF1-6369-DB0D077546C5}"/>
                  </a:ext>
                </a:extLst>
              </p:cNvPr>
              <p:cNvGraphicFramePr>
                <a:graphicFrameLocks noChangeAspect="1"/>
              </p:cNvGraphicFramePr>
              <p:nvPr>
                <p:extLst>
                  <p:ext uri="{D42A27DB-BD31-4B8C-83A1-F6EECF244321}">
                    <p14:modId xmlns:p14="http://schemas.microsoft.com/office/powerpoint/2010/main" val="4159986908"/>
                  </p:ext>
                </p:extLst>
              </p:nvPr>
            </p:nvGraphicFramePr>
            <p:xfrm>
              <a:off x="8107680" y="4037983"/>
              <a:ext cx="3048000" cy="1714500"/>
            </p:xfrm>
            <a:graphic>
              <a:graphicData uri="http://schemas.microsoft.com/office/powerpoint/2016/slidezoom">
                <pslz:sldZm>
                  <pslz:sldZmObj sldId="265" cId="3486267592">
                    <pslz:zmPr id="{261218B5-1F15-4B16-AD3D-D51C1FBAD8A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Slide Zoom 15">
                <a:hlinkClick r:id="rId18" action="ppaction://hlinksldjump"/>
                <a:extLst>
                  <a:ext uri="{FF2B5EF4-FFF2-40B4-BE49-F238E27FC236}">
                    <a16:creationId xmlns:a16="http://schemas.microsoft.com/office/drawing/2014/main" id="{7D836B8B-9574-4FF1-6369-DB0D077546C5}"/>
                  </a:ext>
                </a:extLst>
              </p:cNvPr>
              <p:cNvPicPr>
                <a:picLocks noGrp="1" noRot="1" noChangeAspect="1" noMove="1" noResize="1" noEditPoints="1" noAdjustHandles="1" noChangeArrowheads="1" noChangeShapeType="1"/>
              </p:cNvPicPr>
              <p:nvPr/>
            </p:nvPicPr>
            <p:blipFill>
              <a:blip r:embed="rId19"/>
              <a:stretch>
                <a:fillRect/>
              </a:stretch>
            </p:blipFill>
            <p:spPr>
              <a:xfrm>
                <a:off x="8107680" y="4037983"/>
                <a:ext cx="3048000" cy="1714500"/>
              </a:xfrm>
              <a:prstGeom prst="rect">
                <a:avLst/>
              </a:prstGeom>
              <a:ln w="3175">
                <a:solidFill>
                  <a:prstClr val="ltGray"/>
                </a:solidFill>
              </a:ln>
            </p:spPr>
          </p:pic>
        </mc:Fallback>
      </mc:AlternateContent>
      <p:sp>
        <p:nvSpPr>
          <p:cNvPr id="17" name="Right Triangle 16">
            <a:extLst>
              <a:ext uri="{FF2B5EF4-FFF2-40B4-BE49-F238E27FC236}">
                <a16:creationId xmlns:a16="http://schemas.microsoft.com/office/drawing/2014/main" id="{EC4CC0A5-C187-B981-00AB-E83BBD864240}"/>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3842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64C1-78E0-ECC3-D93A-0FD744C4F5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D26F98-3BF0-AC88-AD79-AF5223EF48FE}"/>
              </a:ext>
            </a:extLst>
          </p:cNvPr>
          <p:cNvSpPr>
            <a:spLocks noGrp="1"/>
          </p:cNvSpPr>
          <p:nvPr>
            <p:ph type="sldNum" sz="quarter" idx="12"/>
          </p:nvPr>
        </p:nvSpPr>
        <p:spPr/>
        <p:txBody>
          <a:bodyPr/>
          <a:lstStyle/>
          <a:p>
            <a:fld id="{ABD4E5D1-8D28-4922-8246-9644D53432D9}" type="slidenum">
              <a:rPr lang="en-IN" smtClean="0"/>
              <a:t>40</a:t>
            </a:fld>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ED43077-F245-5011-B721-7DB9A237E96F}"/>
                  </a:ext>
                </a:extLst>
              </p:cNvPr>
              <p:cNvSpPr txBox="1"/>
              <p:nvPr/>
            </p:nvSpPr>
            <p:spPr>
              <a:xfrm>
                <a:off x="489098" y="808074"/>
                <a:ext cx="11302409" cy="369332"/>
              </a:xfrm>
              <a:prstGeom prst="rect">
                <a:avLst/>
              </a:prstGeom>
              <a:noFill/>
            </p:spPr>
            <p:txBody>
              <a:bodyPr wrap="square" rtlCol="0">
                <a:spAutoFit/>
              </a:bodyPr>
              <a:lstStyle/>
              <a:p>
                <a:r>
                  <a:rPr lang="en-IN"/>
                  <a:t>Example: For m </a:t>
                </a:r>
                <a14:m>
                  <m:oMath xmlns:m="http://schemas.openxmlformats.org/officeDocument/2006/math">
                    <m:r>
                      <a:rPr lang="en-IN" b="0" i="1" smtClean="0">
                        <a:latin typeface="Cambria Math" panose="02040503050406030204" pitchFamily="18" charset="0"/>
                      </a:rPr>
                      <m:t>=2, </m:t>
                    </m:r>
                  </m:oMath>
                </a14:m>
                <a:r>
                  <a:rPr lang="en-IN" b="0"/>
                  <a:t>where both are message bits</a:t>
                </a:r>
              </a:p>
            </p:txBody>
          </p:sp>
        </mc:Choice>
        <mc:Fallback xmlns="">
          <p:sp>
            <p:nvSpPr>
              <p:cNvPr id="8" name="TextBox 7">
                <a:extLst>
                  <a:ext uri="{FF2B5EF4-FFF2-40B4-BE49-F238E27FC236}">
                    <a16:creationId xmlns:a16="http://schemas.microsoft.com/office/drawing/2014/main" id="{CED43077-F245-5011-B721-7DB9A237E96F}"/>
                  </a:ext>
                </a:extLst>
              </p:cNvPr>
              <p:cNvSpPr txBox="1">
                <a:spLocks noRot="1" noChangeAspect="1" noMove="1" noResize="1" noEditPoints="1" noAdjustHandles="1" noChangeArrowheads="1" noChangeShapeType="1" noTextEdit="1"/>
              </p:cNvSpPr>
              <p:nvPr/>
            </p:nvSpPr>
            <p:spPr>
              <a:xfrm>
                <a:off x="489098" y="808074"/>
                <a:ext cx="11302409" cy="369332"/>
              </a:xfrm>
              <a:prstGeom prst="rect">
                <a:avLst/>
              </a:prstGeom>
              <a:blipFill>
                <a:blip r:embed="rId2"/>
                <a:stretch>
                  <a:fillRect l="-431" t="-10000" b="-26667"/>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CCEA7809-262C-AC15-0616-AA75A9B866F7}"/>
              </a:ext>
            </a:extLst>
          </p:cNvPr>
          <p:cNvGrpSpPr/>
          <p:nvPr/>
        </p:nvGrpSpPr>
        <p:grpSpPr>
          <a:xfrm>
            <a:off x="3703935" y="1604611"/>
            <a:ext cx="7162539" cy="4040281"/>
            <a:chOff x="4495674" y="1901509"/>
            <a:chExt cx="5693269" cy="3054982"/>
          </a:xfrm>
        </p:grpSpPr>
        <p:grpSp>
          <p:nvGrpSpPr>
            <p:cNvPr id="10" name="Group 9">
              <a:extLst>
                <a:ext uri="{FF2B5EF4-FFF2-40B4-BE49-F238E27FC236}">
                  <a16:creationId xmlns:a16="http://schemas.microsoft.com/office/drawing/2014/main" id="{23304F24-78A6-EB1E-23CD-7374C6F57BAF}"/>
                </a:ext>
              </a:extLst>
            </p:cNvPr>
            <p:cNvGrpSpPr/>
            <p:nvPr/>
          </p:nvGrpSpPr>
          <p:grpSpPr>
            <a:xfrm>
              <a:off x="4495674" y="1901509"/>
              <a:ext cx="3261612" cy="3054982"/>
              <a:chOff x="776988" y="1898018"/>
              <a:chExt cx="3261612" cy="3054982"/>
            </a:xfrm>
          </p:grpSpPr>
          <p:sp>
            <p:nvSpPr>
              <p:cNvPr id="14" name="Oval 13">
                <a:extLst>
                  <a:ext uri="{FF2B5EF4-FFF2-40B4-BE49-F238E27FC236}">
                    <a16:creationId xmlns:a16="http://schemas.microsoft.com/office/drawing/2014/main" id="{604CA4E3-5154-D56D-7F50-0CB3C631FE40}"/>
                  </a:ext>
                </a:extLst>
              </p:cNvPr>
              <p:cNvSpPr/>
              <p:nvPr/>
            </p:nvSpPr>
            <p:spPr>
              <a:xfrm>
                <a:off x="1752600" y="1898018"/>
                <a:ext cx="1143000" cy="105727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63656D26-A17A-5962-89AF-D514E38B48A0}"/>
                  </a:ext>
                </a:extLst>
              </p:cNvPr>
              <p:cNvCxnSpPr>
                <a:endCxn id="14" idx="3"/>
              </p:cNvCxnSpPr>
              <p:nvPr/>
            </p:nvCxnSpPr>
            <p:spPr>
              <a:xfrm flipV="1">
                <a:off x="1438275" y="2800459"/>
                <a:ext cx="481713" cy="1095266"/>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96EE478-2B5B-01D2-A497-2E344D1FB8F5}"/>
                  </a:ext>
                </a:extLst>
              </p:cNvPr>
              <p:cNvCxnSpPr>
                <a:cxnSpLocks/>
                <a:endCxn id="14" idx="5"/>
              </p:cNvCxnSpPr>
              <p:nvPr/>
            </p:nvCxnSpPr>
            <p:spPr>
              <a:xfrm flipH="1" flipV="1">
                <a:off x="2728212" y="2800459"/>
                <a:ext cx="567438" cy="1102249"/>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E0EE93CD-5B57-50F5-D3CA-E803A25524BC}"/>
                  </a:ext>
                </a:extLst>
              </p:cNvPr>
              <p:cNvSpPr/>
              <p:nvPr/>
            </p:nvSpPr>
            <p:spPr>
              <a:xfrm>
                <a:off x="776988" y="3895725"/>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CAEFB606-44A6-C777-EAAB-1680476B657D}"/>
                  </a:ext>
                </a:extLst>
              </p:cNvPr>
              <p:cNvSpPr/>
              <p:nvPr/>
            </p:nvSpPr>
            <p:spPr>
              <a:xfrm>
                <a:off x="2895600" y="3857734"/>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CCC66E-CBAF-EB29-8AA3-210B8D3EDDFE}"/>
                    </a:ext>
                  </a:extLst>
                </p:cNvPr>
                <p:cNvSpPr txBox="1"/>
                <p:nvPr/>
              </p:nvSpPr>
              <p:spPr>
                <a:xfrm>
                  <a:off x="6589709" y="2049016"/>
                  <a:ext cx="3599234" cy="3956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]=[−1.0345   1.2068</m:t>
                        </m:r>
                        <m:r>
                          <a:rPr lang="en-IN" sz="2800" b="0" i="1" smtClean="0">
                            <a:latin typeface="Cambria Math" panose="02040503050406030204" pitchFamily="18" charset="0"/>
                            <a:ea typeface="Cambria Math" panose="02040503050406030204" pitchFamily="18" charset="0"/>
                          </a:rPr>
                          <m:t>]</m:t>
                        </m:r>
                      </m:oMath>
                    </m:oMathPara>
                  </a14:m>
                  <a:endParaRPr lang="en-IN" sz="2800"/>
                </a:p>
              </p:txBody>
            </p:sp>
          </mc:Choice>
          <mc:Fallback xmlns="">
            <p:sp>
              <p:nvSpPr>
                <p:cNvPr id="13" name="TextBox 12">
                  <a:extLst>
                    <a:ext uri="{FF2B5EF4-FFF2-40B4-BE49-F238E27FC236}">
                      <a16:creationId xmlns:a16="http://schemas.microsoft.com/office/drawing/2014/main" id="{06CCC66E-CBAF-EB29-8AA3-210B8D3EDDFE}"/>
                    </a:ext>
                  </a:extLst>
                </p:cNvPr>
                <p:cNvSpPr txBox="1">
                  <a:spLocks noRot="1" noChangeAspect="1" noMove="1" noResize="1" noEditPoints="1" noAdjustHandles="1" noChangeArrowheads="1" noChangeShapeType="1" noTextEdit="1"/>
                </p:cNvSpPr>
                <p:nvPr/>
              </p:nvSpPr>
              <p:spPr>
                <a:xfrm>
                  <a:off x="6589709" y="2049016"/>
                  <a:ext cx="3599234" cy="395623"/>
                </a:xfrm>
                <a:prstGeom prst="rect">
                  <a:avLst/>
                </a:prstGeom>
                <a:blipFill>
                  <a:blip r:embed="rId3"/>
                  <a:stretch>
                    <a:fillRect/>
                  </a:stretch>
                </a:blipFill>
              </p:spPr>
              <p:txBody>
                <a:bodyPr/>
                <a:lstStyle/>
                <a:p>
                  <a:r>
                    <a:rPr lang="en-US">
                      <a:noFill/>
                    </a:rPr>
                    <a:t> </a:t>
                  </a:r>
                </a:p>
              </p:txBody>
            </p:sp>
          </mc:Fallback>
        </mc:AlternateContent>
      </p:grpSp>
      <p:cxnSp>
        <p:nvCxnSpPr>
          <p:cNvPr id="12" name="Straight Arrow Connector 11">
            <a:extLst>
              <a:ext uri="{FF2B5EF4-FFF2-40B4-BE49-F238E27FC236}">
                <a16:creationId xmlns:a16="http://schemas.microsoft.com/office/drawing/2014/main" id="{06DF907A-372D-7CDF-B3D2-A390DF9FB8C8}"/>
              </a:ext>
            </a:extLst>
          </p:cNvPr>
          <p:cNvCxnSpPr/>
          <p:nvPr/>
        </p:nvCxnSpPr>
        <p:spPr>
          <a:xfrm flipH="1">
            <a:off x="4327451" y="2796363"/>
            <a:ext cx="531628" cy="1318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F59BF8-3012-A201-32BA-AB3B01400D47}"/>
                  </a:ext>
                </a:extLst>
              </p:cNvPr>
              <p:cNvSpPr txBox="1"/>
              <p:nvPr/>
            </p:nvSpPr>
            <p:spPr>
              <a:xfrm>
                <a:off x="2488020" y="3115340"/>
                <a:ext cx="1913860" cy="461665"/>
              </a:xfrm>
              <a:prstGeom prst="rect">
                <a:avLst/>
              </a:prstGeom>
              <a:noFill/>
            </p:spPr>
            <p:txBody>
              <a:bodyPr wrap="square" rtlCol="0">
                <a:spAutoFit/>
              </a:bodyPr>
              <a:lstStyle/>
              <a:p>
                <a14:m>
                  <m:oMath xmlns:m="http://schemas.openxmlformats.org/officeDocument/2006/math">
                    <m:r>
                      <a:rPr lang="en-IN" sz="2400" b="0" i="1" smtClean="0">
                        <a:latin typeface="Cambria Math" panose="02040503050406030204" pitchFamily="18" charset="0"/>
                      </a:rPr>
                      <m:t>𝐿</m:t>
                    </m:r>
                    <m:r>
                      <a:rPr lang="en-IN" sz="2400" b="0" i="1" smtClean="0">
                        <a:latin typeface="Cambria Math" panose="02040503050406030204" pitchFamily="18" charset="0"/>
                      </a:rPr>
                      <m:t>=</m:t>
                    </m:r>
                    <m:r>
                      <a:rPr lang="en-IN" sz="2400" b="0" i="1" smtClean="0">
                        <a:latin typeface="Cambria Math" panose="02040503050406030204" pitchFamily="18" charset="0"/>
                      </a:rPr>
                      <m:t>𝑓</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𝑟</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m:t>
                    </m:r>
                  </m:oMath>
                </a14:m>
                <a:r>
                  <a:rPr lang="en-IN" sz="2400"/>
                  <a:t> </a:t>
                </a:r>
                <a14:m>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rPr>
                          <m:t>𝑟</m:t>
                        </m:r>
                      </m:e>
                      <m:sub>
                        <m:r>
                          <a:rPr lang="en-IN" sz="2400" b="0" i="1" smtClean="0">
                            <a:latin typeface="Cambria Math" panose="02040503050406030204" pitchFamily="18" charset="0"/>
                          </a:rPr>
                          <m:t>2</m:t>
                        </m:r>
                      </m:sub>
                    </m:sSub>
                  </m:oMath>
                </a14:m>
                <a:r>
                  <a:rPr lang="en-IN" sz="2400"/>
                  <a:t>)</a:t>
                </a:r>
              </a:p>
            </p:txBody>
          </p:sp>
        </mc:Choice>
        <mc:Fallback xmlns="">
          <p:sp>
            <p:nvSpPr>
              <p:cNvPr id="19" name="TextBox 18">
                <a:extLst>
                  <a:ext uri="{FF2B5EF4-FFF2-40B4-BE49-F238E27FC236}">
                    <a16:creationId xmlns:a16="http://schemas.microsoft.com/office/drawing/2014/main" id="{D7F59BF8-3012-A201-32BA-AB3B01400D47}"/>
                  </a:ext>
                </a:extLst>
              </p:cNvPr>
              <p:cNvSpPr txBox="1">
                <a:spLocks noRot="1" noChangeAspect="1" noMove="1" noResize="1" noEditPoints="1" noAdjustHandles="1" noChangeArrowheads="1" noChangeShapeType="1" noTextEdit="1"/>
              </p:cNvSpPr>
              <p:nvPr/>
            </p:nvSpPr>
            <p:spPr>
              <a:xfrm>
                <a:off x="2488020" y="3115340"/>
                <a:ext cx="1913860" cy="461665"/>
              </a:xfrm>
              <a:prstGeom prst="rect">
                <a:avLst/>
              </a:prstGeom>
              <a:blipFill>
                <a:blip r:embed="rId4"/>
                <a:stretch>
                  <a:fillRect l="-637" t="-10526" b="-28947"/>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3DD8A043-575D-0034-403F-06E6F6362EB3}"/>
              </a:ext>
            </a:extLst>
          </p:cNvPr>
          <p:cNvGrpSpPr/>
          <p:nvPr/>
        </p:nvGrpSpPr>
        <p:grpSpPr>
          <a:xfrm>
            <a:off x="0" y="-14438"/>
            <a:ext cx="12842450" cy="924025"/>
            <a:chOff x="0" y="-14438"/>
            <a:chExt cx="12842450" cy="924025"/>
          </a:xfrm>
        </p:grpSpPr>
        <p:sp>
          <p:nvSpPr>
            <p:cNvPr id="20" name="Right Triangle 19">
              <a:extLst>
                <a:ext uri="{FF2B5EF4-FFF2-40B4-BE49-F238E27FC236}">
                  <a16:creationId xmlns:a16="http://schemas.microsoft.com/office/drawing/2014/main" id="{AC14259F-1204-0BAE-BD3E-CDD20204E25C}"/>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A0B05114-3161-BD81-B5E0-3D6E8A8F8589}"/>
                </a:ext>
              </a:extLst>
            </p:cNvPr>
            <p:cNvGrpSpPr/>
            <p:nvPr/>
          </p:nvGrpSpPr>
          <p:grpSpPr>
            <a:xfrm>
              <a:off x="0" y="-14438"/>
              <a:ext cx="12842450" cy="522514"/>
              <a:chOff x="0" y="-14438"/>
              <a:chExt cx="12842450" cy="522514"/>
            </a:xfrm>
          </p:grpSpPr>
          <p:sp>
            <p:nvSpPr>
              <p:cNvPr id="22" name="Rectangle 21">
                <a:extLst>
                  <a:ext uri="{FF2B5EF4-FFF2-40B4-BE49-F238E27FC236}">
                    <a16:creationId xmlns:a16="http://schemas.microsoft.com/office/drawing/2014/main" id="{1E49610B-FC39-E8E6-02F9-3BE9A69865B1}"/>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803A68D0-F6CF-7E8C-D098-E60E5283419D}"/>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3766815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15FE7-5C37-E57F-16B1-DC1E095459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56700-D0A2-B706-56BB-7C8534675085}"/>
              </a:ext>
            </a:extLst>
          </p:cNvPr>
          <p:cNvSpPr>
            <a:spLocks noGrp="1"/>
          </p:cNvSpPr>
          <p:nvPr>
            <p:ph type="sldNum" sz="quarter" idx="12"/>
          </p:nvPr>
        </p:nvSpPr>
        <p:spPr/>
        <p:txBody>
          <a:bodyPr/>
          <a:lstStyle/>
          <a:p>
            <a:fld id="{ABD4E5D1-8D28-4922-8246-9644D53432D9}" type="slidenum">
              <a:rPr lang="en-IN" smtClean="0"/>
              <a:t>41</a:t>
            </a:fld>
            <a:endParaRPr lang="en-IN"/>
          </a:p>
        </p:txBody>
      </p:sp>
      <p:grpSp>
        <p:nvGrpSpPr>
          <p:cNvPr id="9" name="Group 8">
            <a:extLst>
              <a:ext uri="{FF2B5EF4-FFF2-40B4-BE49-F238E27FC236}">
                <a16:creationId xmlns:a16="http://schemas.microsoft.com/office/drawing/2014/main" id="{E79D7384-1103-92C9-6B5A-758D0EA735EE}"/>
              </a:ext>
            </a:extLst>
          </p:cNvPr>
          <p:cNvGrpSpPr/>
          <p:nvPr/>
        </p:nvGrpSpPr>
        <p:grpSpPr>
          <a:xfrm>
            <a:off x="3703935" y="1604611"/>
            <a:ext cx="7236967" cy="4040281"/>
            <a:chOff x="4495674" y="1901509"/>
            <a:chExt cx="5752429" cy="3054982"/>
          </a:xfrm>
        </p:grpSpPr>
        <p:grpSp>
          <p:nvGrpSpPr>
            <p:cNvPr id="10" name="Group 9">
              <a:extLst>
                <a:ext uri="{FF2B5EF4-FFF2-40B4-BE49-F238E27FC236}">
                  <a16:creationId xmlns:a16="http://schemas.microsoft.com/office/drawing/2014/main" id="{E30BA939-73B8-3BC4-5BE7-B325E2AB0EDE}"/>
                </a:ext>
              </a:extLst>
            </p:cNvPr>
            <p:cNvGrpSpPr/>
            <p:nvPr/>
          </p:nvGrpSpPr>
          <p:grpSpPr>
            <a:xfrm>
              <a:off x="4495674" y="1901509"/>
              <a:ext cx="3261612" cy="3054982"/>
              <a:chOff x="776988" y="1898018"/>
              <a:chExt cx="3261612" cy="3054982"/>
            </a:xfrm>
          </p:grpSpPr>
          <p:sp>
            <p:nvSpPr>
              <p:cNvPr id="14" name="Oval 13">
                <a:extLst>
                  <a:ext uri="{FF2B5EF4-FFF2-40B4-BE49-F238E27FC236}">
                    <a16:creationId xmlns:a16="http://schemas.microsoft.com/office/drawing/2014/main" id="{3A0D8379-183F-6A87-EE41-64BE35576047}"/>
                  </a:ext>
                </a:extLst>
              </p:cNvPr>
              <p:cNvSpPr/>
              <p:nvPr/>
            </p:nvSpPr>
            <p:spPr>
              <a:xfrm>
                <a:off x="1752600" y="1898018"/>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FFE42B7F-839A-0239-6ED2-5AB5E01CFAAB}"/>
                  </a:ext>
                </a:extLst>
              </p:cNvPr>
              <p:cNvCxnSpPr>
                <a:endCxn id="14" idx="3"/>
              </p:cNvCxnSpPr>
              <p:nvPr/>
            </p:nvCxnSpPr>
            <p:spPr>
              <a:xfrm flipV="1">
                <a:off x="1438275" y="2800459"/>
                <a:ext cx="481713" cy="1095266"/>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65EEB85-2390-2341-4705-8051160DB9FE}"/>
                  </a:ext>
                </a:extLst>
              </p:cNvPr>
              <p:cNvCxnSpPr>
                <a:cxnSpLocks/>
                <a:endCxn id="14" idx="5"/>
              </p:cNvCxnSpPr>
              <p:nvPr/>
            </p:nvCxnSpPr>
            <p:spPr>
              <a:xfrm flipH="1" flipV="1">
                <a:off x="2728212" y="2800459"/>
                <a:ext cx="567438" cy="1102249"/>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0D9EC6CD-A258-A89D-4A41-F2976A735C1F}"/>
                  </a:ext>
                </a:extLst>
              </p:cNvPr>
              <p:cNvSpPr/>
              <p:nvPr/>
            </p:nvSpPr>
            <p:spPr>
              <a:xfrm>
                <a:off x="776988" y="3895725"/>
                <a:ext cx="1143000" cy="1057275"/>
              </a:xfrm>
              <a:prstGeom prst="ellipse">
                <a:avLst/>
              </a:prstGeom>
              <a:solidFill>
                <a:schemeClr val="accent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F5424143-74B7-C57C-7598-4841AC362840}"/>
                  </a:ext>
                </a:extLst>
              </p:cNvPr>
              <p:cNvSpPr/>
              <p:nvPr/>
            </p:nvSpPr>
            <p:spPr>
              <a:xfrm>
                <a:off x="2895600" y="3857734"/>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80806E-D8B1-2AD0-97C3-93A06DDB7DEE}"/>
                    </a:ext>
                  </a:extLst>
                </p:cNvPr>
                <p:cNvSpPr txBox="1"/>
                <p:nvPr/>
              </p:nvSpPr>
              <p:spPr>
                <a:xfrm>
                  <a:off x="6589709" y="2049016"/>
                  <a:ext cx="3658394" cy="3956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]=[−1.0345   1.2068</m:t>
                        </m:r>
                        <m:r>
                          <a:rPr lang="en-IN" sz="2800" b="0" i="1" smtClean="0">
                            <a:latin typeface="Cambria Math" panose="02040503050406030204" pitchFamily="18" charset="0"/>
                            <a:ea typeface="Cambria Math" panose="02040503050406030204" pitchFamily="18" charset="0"/>
                          </a:rPr>
                          <m:t>]</m:t>
                        </m:r>
                      </m:oMath>
                    </m:oMathPara>
                  </a14:m>
                  <a:endParaRPr lang="en-IN" sz="2800"/>
                </a:p>
              </p:txBody>
            </p:sp>
          </mc:Choice>
          <mc:Fallback xmlns="">
            <p:sp>
              <p:nvSpPr>
                <p:cNvPr id="13" name="TextBox 12">
                  <a:extLst>
                    <a:ext uri="{FF2B5EF4-FFF2-40B4-BE49-F238E27FC236}">
                      <a16:creationId xmlns:a16="http://schemas.microsoft.com/office/drawing/2014/main" id="{1080806E-D8B1-2AD0-97C3-93A06DDB7DEE}"/>
                    </a:ext>
                  </a:extLst>
                </p:cNvPr>
                <p:cNvSpPr txBox="1">
                  <a:spLocks noRot="1" noChangeAspect="1" noMove="1" noResize="1" noEditPoints="1" noAdjustHandles="1" noChangeArrowheads="1" noChangeShapeType="1" noTextEdit="1"/>
                </p:cNvSpPr>
                <p:nvPr/>
              </p:nvSpPr>
              <p:spPr>
                <a:xfrm>
                  <a:off x="6589709" y="2049016"/>
                  <a:ext cx="3658394" cy="395623"/>
                </a:xfrm>
                <a:prstGeom prst="rect">
                  <a:avLst/>
                </a:prstGeom>
                <a:blipFill>
                  <a:blip r:embed="rId2"/>
                  <a:stretch>
                    <a:fillRect/>
                  </a:stretch>
                </a:blipFill>
              </p:spPr>
              <p:txBody>
                <a:bodyPr/>
                <a:lstStyle/>
                <a:p>
                  <a:r>
                    <a:rPr lang="en-US">
                      <a:noFill/>
                    </a:rPr>
                    <a:t> </a:t>
                  </a:r>
                </a:p>
              </p:txBody>
            </p:sp>
          </mc:Fallback>
        </mc:AlternateContent>
      </p:grpSp>
      <p:cxnSp>
        <p:nvCxnSpPr>
          <p:cNvPr id="12" name="Straight Arrow Connector 11">
            <a:extLst>
              <a:ext uri="{FF2B5EF4-FFF2-40B4-BE49-F238E27FC236}">
                <a16:creationId xmlns:a16="http://schemas.microsoft.com/office/drawing/2014/main" id="{C5E04CC2-F182-7D4F-AF9B-AF5177F19DF5}"/>
              </a:ext>
            </a:extLst>
          </p:cNvPr>
          <p:cNvCxnSpPr/>
          <p:nvPr/>
        </p:nvCxnSpPr>
        <p:spPr>
          <a:xfrm flipH="1">
            <a:off x="4327451" y="2796363"/>
            <a:ext cx="531628" cy="1318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42F56A8-5DF1-08E6-52DA-CA1D3E630696}"/>
                  </a:ext>
                </a:extLst>
              </p:cNvPr>
              <p:cNvSpPr txBox="1"/>
              <p:nvPr/>
            </p:nvSpPr>
            <p:spPr>
              <a:xfrm>
                <a:off x="2519916" y="3115340"/>
                <a:ext cx="1881963" cy="461665"/>
              </a:xfrm>
              <a:prstGeom prst="rect">
                <a:avLst/>
              </a:prstGeom>
              <a:noFill/>
            </p:spPr>
            <p:txBody>
              <a:bodyPr wrap="square" rtlCol="0">
                <a:spAutoFit/>
              </a:bodyPr>
              <a:lstStyle/>
              <a:p>
                <a14:m>
                  <m:oMath xmlns:m="http://schemas.openxmlformats.org/officeDocument/2006/math">
                    <m:r>
                      <a:rPr lang="en-IN" sz="2400" b="0" i="1" smtClean="0">
                        <a:latin typeface="Cambria Math" panose="02040503050406030204" pitchFamily="18" charset="0"/>
                      </a:rPr>
                      <m:t>𝐿</m:t>
                    </m:r>
                    <m:r>
                      <a:rPr lang="en-IN" sz="2400" b="0" i="1" smtClean="0">
                        <a:latin typeface="Cambria Math" panose="02040503050406030204" pitchFamily="18" charset="0"/>
                      </a:rPr>
                      <m:t>=</m:t>
                    </m:r>
                    <m:r>
                      <a:rPr lang="en-IN" sz="2400" b="0" i="1" smtClean="0">
                        <a:latin typeface="Cambria Math" panose="02040503050406030204" pitchFamily="18" charset="0"/>
                      </a:rPr>
                      <m:t>𝑓</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𝑟</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m:t>
                    </m:r>
                  </m:oMath>
                </a14:m>
                <a:r>
                  <a:rPr lang="en-IN" sz="2400"/>
                  <a:t> </a:t>
                </a:r>
                <a14:m>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rPr>
                          <m:t>𝑟</m:t>
                        </m:r>
                      </m:e>
                      <m:sub>
                        <m:r>
                          <a:rPr lang="en-IN" sz="2400" b="0" i="1" smtClean="0">
                            <a:latin typeface="Cambria Math" panose="02040503050406030204" pitchFamily="18" charset="0"/>
                          </a:rPr>
                          <m:t>2</m:t>
                        </m:r>
                      </m:sub>
                    </m:sSub>
                  </m:oMath>
                </a14:m>
                <a:r>
                  <a:rPr lang="en-IN" sz="2400"/>
                  <a:t>)</a:t>
                </a:r>
              </a:p>
            </p:txBody>
          </p:sp>
        </mc:Choice>
        <mc:Fallback xmlns="">
          <p:sp>
            <p:nvSpPr>
              <p:cNvPr id="19" name="TextBox 18">
                <a:extLst>
                  <a:ext uri="{FF2B5EF4-FFF2-40B4-BE49-F238E27FC236}">
                    <a16:creationId xmlns:a16="http://schemas.microsoft.com/office/drawing/2014/main" id="{942F56A8-5DF1-08E6-52DA-CA1D3E630696}"/>
                  </a:ext>
                </a:extLst>
              </p:cNvPr>
              <p:cNvSpPr txBox="1">
                <a:spLocks noRot="1" noChangeAspect="1" noMove="1" noResize="1" noEditPoints="1" noAdjustHandles="1" noChangeArrowheads="1" noChangeShapeType="1" noTextEdit="1"/>
              </p:cNvSpPr>
              <p:nvPr/>
            </p:nvSpPr>
            <p:spPr>
              <a:xfrm>
                <a:off x="2519916" y="3115340"/>
                <a:ext cx="1881963" cy="461665"/>
              </a:xfrm>
              <a:prstGeom prst="rect">
                <a:avLst/>
              </a:prstGeom>
              <a:blipFill>
                <a:blip r:embed="rId3"/>
                <a:stretch>
                  <a:fillRect l="-647"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127E7A-3AFE-C7A0-052C-628E1092EEB6}"/>
                  </a:ext>
                </a:extLst>
              </p:cNvPr>
              <p:cNvSpPr txBox="1"/>
              <p:nvPr/>
            </p:nvSpPr>
            <p:spPr>
              <a:xfrm>
                <a:off x="1562987" y="4695891"/>
                <a:ext cx="200253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𝐿</m:t>
                      </m:r>
                      <m:r>
                        <a:rPr lang="en-IN" sz="2400" b="0" i="1" smtClean="0">
                          <a:latin typeface="Cambria Math" panose="02040503050406030204" pitchFamily="18" charset="0"/>
                        </a:rPr>
                        <m:t>=−1.0345</m:t>
                      </m:r>
                    </m:oMath>
                  </m:oMathPara>
                </a14:m>
                <a:endParaRPr lang="en-IN" sz="2400"/>
              </a:p>
            </p:txBody>
          </p:sp>
        </mc:Choice>
        <mc:Fallback xmlns="">
          <p:sp>
            <p:nvSpPr>
              <p:cNvPr id="11" name="TextBox 10">
                <a:extLst>
                  <a:ext uri="{FF2B5EF4-FFF2-40B4-BE49-F238E27FC236}">
                    <a16:creationId xmlns:a16="http://schemas.microsoft.com/office/drawing/2014/main" id="{0A127E7A-3AFE-C7A0-052C-628E1092EEB6}"/>
                  </a:ext>
                </a:extLst>
              </p:cNvPr>
              <p:cNvSpPr txBox="1">
                <a:spLocks noRot="1" noChangeAspect="1" noMove="1" noResize="1" noEditPoints="1" noAdjustHandles="1" noChangeArrowheads="1" noChangeShapeType="1" noTextEdit="1"/>
              </p:cNvSpPr>
              <p:nvPr/>
            </p:nvSpPr>
            <p:spPr>
              <a:xfrm>
                <a:off x="1562987" y="4695891"/>
                <a:ext cx="200253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9D416B7-DD67-8A9F-E0C9-BE05C6A27F2D}"/>
                  </a:ext>
                </a:extLst>
              </p:cNvPr>
              <p:cNvSpPr txBox="1"/>
              <p:nvPr/>
            </p:nvSpPr>
            <p:spPr>
              <a:xfrm>
                <a:off x="489098" y="808074"/>
                <a:ext cx="11302409" cy="369332"/>
              </a:xfrm>
              <a:prstGeom prst="rect">
                <a:avLst/>
              </a:prstGeom>
              <a:noFill/>
            </p:spPr>
            <p:txBody>
              <a:bodyPr wrap="square" rtlCol="0">
                <a:spAutoFit/>
              </a:bodyPr>
              <a:lstStyle/>
              <a:p>
                <a:r>
                  <a:rPr lang="en-IN"/>
                  <a:t>Example: For m </a:t>
                </a:r>
                <a14:m>
                  <m:oMath xmlns:m="http://schemas.openxmlformats.org/officeDocument/2006/math">
                    <m:r>
                      <a:rPr lang="en-IN" b="0" i="1" smtClean="0">
                        <a:latin typeface="Cambria Math" panose="02040503050406030204" pitchFamily="18" charset="0"/>
                      </a:rPr>
                      <m:t>=2, </m:t>
                    </m:r>
                  </m:oMath>
                </a14:m>
                <a:r>
                  <a:rPr lang="en-IN" b="0"/>
                  <a:t>where both are message bits</a:t>
                </a:r>
              </a:p>
            </p:txBody>
          </p:sp>
        </mc:Choice>
        <mc:Fallback xmlns="">
          <p:sp>
            <p:nvSpPr>
              <p:cNvPr id="20" name="TextBox 19">
                <a:extLst>
                  <a:ext uri="{FF2B5EF4-FFF2-40B4-BE49-F238E27FC236}">
                    <a16:creationId xmlns:a16="http://schemas.microsoft.com/office/drawing/2014/main" id="{D9D416B7-DD67-8A9F-E0C9-BE05C6A27F2D}"/>
                  </a:ext>
                </a:extLst>
              </p:cNvPr>
              <p:cNvSpPr txBox="1">
                <a:spLocks noRot="1" noChangeAspect="1" noMove="1" noResize="1" noEditPoints="1" noAdjustHandles="1" noChangeArrowheads="1" noChangeShapeType="1" noTextEdit="1"/>
              </p:cNvSpPr>
              <p:nvPr/>
            </p:nvSpPr>
            <p:spPr>
              <a:xfrm>
                <a:off x="489098" y="808074"/>
                <a:ext cx="11302409" cy="369332"/>
              </a:xfrm>
              <a:prstGeom prst="rect">
                <a:avLst/>
              </a:prstGeom>
              <a:blipFill>
                <a:blip r:embed="rId5"/>
                <a:stretch>
                  <a:fillRect l="-431" t="-10000" b="-2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27B71BF6-2D9D-E2CB-CD4F-44FD6BDC1049}"/>
              </a:ext>
            </a:extLst>
          </p:cNvPr>
          <p:cNvGrpSpPr/>
          <p:nvPr/>
        </p:nvGrpSpPr>
        <p:grpSpPr>
          <a:xfrm>
            <a:off x="0" y="-14438"/>
            <a:ext cx="12842450" cy="924025"/>
            <a:chOff x="0" y="-14438"/>
            <a:chExt cx="12842450" cy="924025"/>
          </a:xfrm>
        </p:grpSpPr>
        <p:sp>
          <p:nvSpPr>
            <p:cNvPr id="22" name="Right Triangle 21">
              <a:extLst>
                <a:ext uri="{FF2B5EF4-FFF2-40B4-BE49-F238E27FC236}">
                  <a16:creationId xmlns:a16="http://schemas.microsoft.com/office/drawing/2014/main" id="{A48FF4FB-088C-0372-0F3E-080958D7F7FF}"/>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8291CAEE-FB94-0AC2-9052-948823019AA2}"/>
                </a:ext>
              </a:extLst>
            </p:cNvPr>
            <p:cNvGrpSpPr/>
            <p:nvPr/>
          </p:nvGrpSpPr>
          <p:grpSpPr>
            <a:xfrm>
              <a:off x="0" y="-14438"/>
              <a:ext cx="12842450" cy="522514"/>
              <a:chOff x="0" y="-14438"/>
              <a:chExt cx="12842450" cy="522514"/>
            </a:xfrm>
          </p:grpSpPr>
          <p:sp>
            <p:nvSpPr>
              <p:cNvPr id="24" name="Rectangle 23">
                <a:extLst>
                  <a:ext uri="{FF2B5EF4-FFF2-40B4-BE49-F238E27FC236}">
                    <a16:creationId xmlns:a16="http://schemas.microsoft.com/office/drawing/2014/main" id="{264FA543-E2BE-D869-6454-5595C6D32708}"/>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5FEB4688-9A6C-584A-4E8A-AA1BDFC51C9A}"/>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2742826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FC990-AB62-25C4-5790-1C3ECC490B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C4CD37-8FC7-0DB3-4F3D-F256832D71AC}"/>
              </a:ext>
            </a:extLst>
          </p:cNvPr>
          <p:cNvSpPr>
            <a:spLocks noGrp="1"/>
          </p:cNvSpPr>
          <p:nvPr>
            <p:ph type="sldNum" sz="quarter" idx="12"/>
          </p:nvPr>
        </p:nvSpPr>
        <p:spPr/>
        <p:txBody>
          <a:bodyPr/>
          <a:lstStyle/>
          <a:p>
            <a:fld id="{ABD4E5D1-8D28-4922-8246-9644D53432D9}" type="slidenum">
              <a:rPr lang="en-IN" smtClean="0"/>
              <a:t>42</a:t>
            </a:fld>
            <a:endParaRPr lang="en-IN"/>
          </a:p>
        </p:txBody>
      </p:sp>
      <p:grpSp>
        <p:nvGrpSpPr>
          <p:cNvPr id="9" name="Group 8">
            <a:extLst>
              <a:ext uri="{FF2B5EF4-FFF2-40B4-BE49-F238E27FC236}">
                <a16:creationId xmlns:a16="http://schemas.microsoft.com/office/drawing/2014/main" id="{B54DB8E5-2731-EE18-F3C4-8935DA05B9A8}"/>
              </a:ext>
            </a:extLst>
          </p:cNvPr>
          <p:cNvGrpSpPr/>
          <p:nvPr/>
        </p:nvGrpSpPr>
        <p:grpSpPr>
          <a:xfrm>
            <a:off x="3703934" y="1604611"/>
            <a:ext cx="7173172" cy="4039703"/>
            <a:chOff x="4495673" y="1901509"/>
            <a:chExt cx="5701721" cy="3054545"/>
          </a:xfrm>
        </p:grpSpPr>
        <p:grpSp>
          <p:nvGrpSpPr>
            <p:cNvPr id="10" name="Group 9">
              <a:extLst>
                <a:ext uri="{FF2B5EF4-FFF2-40B4-BE49-F238E27FC236}">
                  <a16:creationId xmlns:a16="http://schemas.microsoft.com/office/drawing/2014/main" id="{15447A23-CAFC-80CE-928E-137A59A88328}"/>
                </a:ext>
              </a:extLst>
            </p:cNvPr>
            <p:cNvGrpSpPr/>
            <p:nvPr/>
          </p:nvGrpSpPr>
          <p:grpSpPr>
            <a:xfrm>
              <a:off x="4495673" y="1901509"/>
              <a:ext cx="3261613" cy="3054545"/>
              <a:chOff x="776987" y="1898018"/>
              <a:chExt cx="3261613" cy="3054545"/>
            </a:xfrm>
          </p:grpSpPr>
          <p:sp>
            <p:nvSpPr>
              <p:cNvPr id="14" name="Oval 13">
                <a:extLst>
                  <a:ext uri="{FF2B5EF4-FFF2-40B4-BE49-F238E27FC236}">
                    <a16:creationId xmlns:a16="http://schemas.microsoft.com/office/drawing/2014/main" id="{EECC256B-893B-EA65-CA93-D92CE1D9B676}"/>
                  </a:ext>
                </a:extLst>
              </p:cNvPr>
              <p:cNvSpPr/>
              <p:nvPr/>
            </p:nvSpPr>
            <p:spPr>
              <a:xfrm>
                <a:off x="1752600" y="1898018"/>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3D5C550F-DFA6-D809-9325-AA7AA3C29F8A}"/>
                  </a:ext>
                </a:extLst>
              </p:cNvPr>
              <p:cNvCxnSpPr>
                <a:endCxn id="14" idx="3"/>
              </p:cNvCxnSpPr>
              <p:nvPr/>
            </p:nvCxnSpPr>
            <p:spPr>
              <a:xfrm flipV="1">
                <a:off x="1438275" y="2800459"/>
                <a:ext cx="481713" cy="1095266"/>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FF9D8A0-D13D-319F-E438-93CFA2BA8120}"/>
                  </a:ext>
                </a:extLst>
              </p:cNvPr>
              <p:cNvCxnSpPr>
                <a:cxnSpLocks/>
                <a:endCxn id="14" idx="5"/>
              </p:cNvCxnSpPr>
              <p:nvPr/>
            </p:nvCxnSpPr>
            <p:spPr>
              <a:xfrm flipH="1" flipV="1">
                <a:off x="2728212" y="2800459"/>
                <a:ext cx="567438" cy="1102249"/>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95E04DA6-9A7E-406A-D770-403A1ECB916E}"/>
                  </a:ext>
                </a:extLst>
              </p:cNvPr>
              <p:cNvSpPr/>
              <p:nvPr/>
            </p:nvSpPr>
            <p:spPr>
              <a:xfrm>
                <a:off x="776987" y="3895288"/>
                <a:ext cx="1143000" cy="1057275"/>
              </a:xfrm>
              <a:prstGeom prst="ellipse">
                <a:avLst/>
              </a:prstGeom>
              <a:solidFill>
                <a:schemeClr val="accent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a:solidFill>
                      <a:schemeClr val="tx1"/>
                    </a:solidFill>
                  </a:rPr>
                  <a:t>1</a:t>
                </a:r>
              </a:p>
            </p:txBody>
          </p:sp>
          <p:sp>
            <p:nvSpPr>
              <p:cNvPr id="18" name="Oval 17">
                <a:extLst>
                  <a:ext uri="{FF2B5EF4-FFF2-40B4-BE49-F238E27FC236}">
                    <a16:creationId xmlns:a16="http://schemas.microsoft.com/office/drawing/2014/main" id="{99582F57-3C72-0C3D-45DD-9BF174C7AFC3}"/>
                  </a:ext>
                </a:extLst>
              </p:cNvPr>
              <p:cNvSpPr/>
              <p:nvPr/>
            </p:nvSpPr>
            <p:spPr>
              <a:xfrm>
                <a:off x="2895600" y="3857734"/>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EA7ABF-A0D3-E737-E659-8DE268137802}"/>
                    </a:ext>
                  </a:extLst>
                </p:cNvPr>
                <p:cNvSpPr txBox="1"/>
                <p:nvPr/>
              </p:nvSpPr>
              <p:spPr>
                <a:xfrm>
                  <a:off x="6589709" y="2049016"/>
                  <a:ext cx="3607685" cy="3956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]=[−1.0345   1.2068</m:t>
                        </m:r>
                        <m:r>
                          <a:rPr lang="en-IN" sz="2800" b="0" i="1" smtClean="0">
                            <a:latin typeface="Cambria Math" panose="02040503050406030204" pitchFamily="18" charset="0"/>
                            <a:ea typeface="Cambria Math" panose="02040503050406030204" pitchFamily="18" charset="0"/>
                          </a:rPr>
                          <m:t>]</m:t>
                        </m:r>
                      </m:oMath>
                    </m:oMathPara>
                  </a14:m>
                  <a:endParaRPr lang="en-IN" sz="2800"/>
                </a:p>
              </p:txBody>
            </p:sp>
          </mc:Choice>
          <mc:Fallback xmlns="">
            <p:sp>
              <p:nvSpPr>
                <p:cNvPr id="13" name="TextBox 12">
                  <a:extLst>
                    <a:ext uri="{FF2B5EF4-FFF2-40B4-BE49-F238E27FC236}">
                      <a16:creationId xmlns:a16="http://schemas.microsoft.com/office/drawing/2014/main" id="{BAEA7ABF-A0D3-E737-E659-8DE268137802}"/>
                    </a:ext>
                  </a:extLst>
                </p:cNvPr>
                <p:cNvSpPr txBox="1">
                  <a:spLocks noRot="1" noChangeAspect="1" noMove="1" noResize="1" noEditPoints="1" noAdjustHandles="1" noChangeArrowheads="1" noChangeShapeType="1" noTextEdit="1"/>
                </p:cNvSpPr>
                <p:nvPr/>
              </p:nvSpPr>
              <p:spPr>
                <a:xfrm>
                  <a:off x="6589709" y="2049016"/>
                  <a:ext cx="3607685" cy="395623"/>
                </a:xfrm>
                <a:prstGeom prst="rect">
                  <a:avLst/>
                </a:prstGeom>
                <a:blipFill>
                  <a:blip r:embed="rId2"/>
                  <a:stretch>
                    <a:fillRect/>
                  </a:stretch>
                </a:blipFill>
              </p:spPr>
              <p:txBody>
                <a:bodyPr/>
                <a:lstStyle/>
                <a:p>
                  <a:r>
                    <a:rPr lang="en-US">
                      <a:noFill/>
                    </a:rPr>
                    <a:t> </a:t>
                  </a:r>
                </a:p>
              </p:txBody>
            </p:sp>
          </mc:Fallback>
        </mc:AlternateContent>
      </p:grpSp>
      <p:cxnSp>
        <p:nvCxnSpPr>
          <p:cNvPr id="12" name="Straight Arrow Connector 11">
            <a:extLst>
              <a:ext uri="{FF2B5EF4-FFF2-40B4-BE49-F238E27FC236}">
                <a16:creationId xmlns:a16="http://schemas.microsoft.com/office/drawing/2014/main" id="{96939727-B4CF-158E-FD66-942495604737}"/>
              </a:ext>
            </a:extLst>
          </p:cNvPr>
          <p:cNvCxnSpPr>
            <a:cxnSpLocks/>
          </p:cNvCxnSpPr>
          <p:nvPr/>
        </p:nvCxnSpPr>
        <p:spPr>
          <a:xfrm flipV="1">
            <a:off x="4239289" y="2798108"/>
            <a:ext cx="590104" cy="1303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24D5B0-D3D9-D9C0-8B51-2161C3B53B6B}"/>
                  </a:ext>
                </a:extLst>
              </p:cNvPr>
              <p:cNvSpPr txBox="1"/>
              <p:nvPr/>
            </p:nvSpPr>
            <p:spPr>
              <a:xfrm>
                <a:off x="3425898" y="3167390"/>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oMath>
                  </m:oMathPara>
                </a14:m>
                <a:endParaRPr lang="en-IN" sz="2800"/>
              </a:p>
            </p:txBody>
          </p:sp>
        </mc:Choice>
        <mc:Fallback xmlns="">
          <p:sp>
            <p:nvSpPr>
              <p:cNvPr id="19" name="TextBox 18">
                <a:extLst>
                  <a:ext uri="{FF2B5EF4-FFF2-40B4-BE49-F238E27FC236}">
                    <a16:creationId xmlns:a16="http://schemas.microsoft.com/office/drawing/2014/main" id="{BF24D5B0-D3D9-D9C0-8B51-2161C3B53B6B}"/>
                  </a:ext>
                </a:extLst>
              </p:cNvPr>
              <p:cNvSpPr txBox="1">
                <a:spLocks noRot="1" noChangeAspect="1" noMove="1" noResize="1" noEditPoints="1" noAdjustHandles="1" noChangeArrowheads="1" noChangeShapeType="1" noTextEdit="1"/>
              </p:cNvSpPr>
              <p:nvPr/>
            </p:nvSpPr>
            <p:spPr>
              <a:xfrm>
                <a:off x="3425898" y="3167390"/>
                <a:ext cx="1626781"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3F4E646-2383-06BB-1CAE-A9A994FB4602}"/>
                  </a:ext>
                </a:extLst>
              </p:cNvPr>
              <p:cNvSpPr txBox="1"/>
              <p:nvPr/>
            </p:nvSpPr>
            <p:spPr>
              <a:xfrm>
                <a:off x="1594885" y="4695891"/>
                <a:ext cx="197063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𝐿</m:t>
                      </m:r>
                      <m:r>
                        <a:rPr lang="en-IN" sz="2400" b="0" i="1" smtClean="0">
                          <a:latin typeface="Cambria Math" panose="02040503050406030204" pitchFamily="18" charset="0"/>
                        </a:rPr>
                        <m:t>=−1.0345</m:t>
                      </m:r>
                    </m:oMath>
                  </m:oMathPara>
                </a14:m>
                <a:endParaRPr lang="en-IN" sz="2400"/>
              </a:p>
            </p:txBody>
          </p:sp>
        </mc:Choice>
        <mc:Fallback xmlns="">
          <p:sp>
            <p:nvSpPr>
              <p:cNvPr id="11" name="TextBox 10">
                <a:extLst>
                  <a:ext uri="{FF2B5EF4-FFF2-40B4-BE49-F238E27FC236}">
                    <a16:creationId xmlns:a16="http://schemas.microsoft.com/office/drawing/2014/main" id="{13F4E646-2383-06BB-1CAE-A9A994FB4602}"/>
                  </a:ext>
                </a:extLst>
              </p:cNvPr>
              <p:cNvSpPr txBox="1">
                <a:spLocks noRot="1" noChangeAspect="1" noMove="1" noResize="1" noEditPoints="1" noAdjustHandles="1" noChangeArrowheads="1" noChangeShapeType="1" noTextEdit="1"/>
              </p:cNvSpPr>
              <p:nvPr/>
            </p:nvSpPr>
            <p:spPr>
              <a:xfrm>
                <a:off x="1594885" y="4695891"/>
                <a:ext cx="197063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AD5F1F-54AA-0338-4574-8D089102D794}"/>
                  </a:ext>
                </a:extLst>
              </p:cNvPr>
              <p:cNvSpPr txBox="1"/>
              <p:nvPr/>
            </p:nvSpPr>
            <p:spPr>
              <a:xfrm>
                <a:off x="3720950" y="5643735"/>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oMath>
                  </m:oMathPara>
                </a14:m>
                <a:endParaRPr lang="en-IN" sz="2800"/>
              </a:p>
            </p:txBody>
          </p:sp>
        </mc:Choice>
        <mc:Fallback xmlns="">
          <p:sp>
            <p:nvSpPr>
              <p:cNvPr id="23" name="TextBox 22">
                <a:extLst>
                  <a:ext uri="{FF2B5EF4-FFF2-40B4-BE49-F238E27FC236}">
                    <a16:creationId xmlns:a16="http://schemas.microsoft.com/office/drawing/2014/main" id="{E6AD5F1F-54AA-0338-4574-8D089102D794}"/>
                  </a:ext>
                </a:extLst>
              </p:cNvPr>
              <p:cNvSpPr txBox="1">
                <a:spLocks noRot="1" noChangeAspect="1" noMove="1" noResize="1" noEditPoints="1" noAdjustHandles="1" noChangeArrowheads="1" noChangeShapeType="1" noTextEdit="1"/>
              </p:cNvSpPr>
              <p:nvPr/>
            </p:nvSpPr>
            <p:spPr>
              <a:xfrm>
                <a:off x="3720950" y="5643735"/>
                <a:ext cx="1626781"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75CE75B-2352-38EC-D5F2-ED51EF268F67}"/>
                  </a:ext>
                </a:extLst>
              </p:cNvPr>
              <p:cNvSpPr txBox="1"/>
              <p:nvPr/>
            </p:nvSpPr>
            <p:spPr>
              <a:xfrm>
                <a:off x="489098" y="808074"/>
                <a:ext cx="11302409" cy="369332"/>
              </a:xfrm>
              <a:prstGeom prst="rect">
                <a:avLst/>
              </a:prstGeom>
              <a:noFill/>
            </p:spPr>
            <p:txBody>
              <a:bodyPr wrap="square" rtlCol="0">
                <a:spAutoFit/>
              </a:bodyPr>
              <a:lstStyle/>
              <a:p>
                <a:r>
                  <a:rPr lang="en-IN"/>
                  <a:t>Example: For m </a:t>
                </a:r>
                <a14:m>
                  <m:oMath xmlns:m="http://schemas.openxmlformats.org/officeDocument/2006/math">
                    <m:r>
                      <a:rPr lang="en-IN" b="0" i="1" smtClean="0">
                        <a:latin typeface="Cambria Math" panose="02040503050406030204" pitchFamily="18" charset="0"/>
                      </a:rPr>
                      <m:t>=2, </m:t>
                    </m:r>
                  </m:oMath>
                </a14:m>
                <a:r>
                  <a:rPr lang="en-IN" b="0"/>
                  <a:t>where both are message bits</a:t>
                </a:r>
              </a:p>
            </p:txBody>
          </p:sp>
        </mc:Choice>
        <mc:Fallback xmlns="">
          <p:sp>
            <p:nvSpPr>
              <p:cNvPr id="20" name="TextBox 19">
                <a:extLst>
                  <a:ext uri="{FF2B5EF4-FFF2-40B4-BE49-F238E27FC236}">
                    <a16:creationId xmlns:a16="http://schemas.microsoft.com/office/drawing/2014/main" id="{875CE75B-2352-38EC-D5F2-ED51EF268F67}"/>
                  </a:ext>
                </a:extLst>
              </p:cNvPr>
              <p:cNvSpPr txBox="1">
                <a:spLocks noRot="1" noChangeAspect="1" noMove="1" noResize="1" noEditPoints="1" noAdjustHandles="1" noChangeArrowheads="1" noChangeShapeType="1" noTextEdit="1"/>
              </p:cNvSpPr>
              <p:nvPr/>
            </p:nvSpPr>
            <p:spPr>
              <a:xfrm>
                <a:off x="489098" y="808074"/>
                <a:ext cx="11302409" cy="369332"/>
              </a:xfrm>
              <a:prstGeom prst="rect">
                <a:avLst/>
              </a:prstGeom>
              <a:blipFill>
                <a:blip r:embed="rId6"/>
                <a:stretch>
                  <a:fillRect l="-431" t="-10000" b="-2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B4075070-34C8-6142-3A38-5C6C3411B171}"/>
              </a:ext>
            </a:extLst>
          </p:cNvPr>
          <p:cNvGrpSpPr/>
          <p:nvPr/>
        </p:nvGrpSpPr>
        <p:grpSpPr>
          <a:xfrm>
            <a:off x="0" y="-14438"/>
            <a:ext cx="12842450" cy="924025"/>
            <a:chOff x="0" y="-14438"/>
            <a:chExt cx="12842450" cy="924025"/>
          </a:xfrm>
        </p:grpSpPr>
        <p:sp>
          <p:nvSpPr>
            <p:cNvPr id="22" name="Right Triangle 21">
              <a:extLst>
                <a:ext uri="{FF2B5EF4-FFF2-40B4-BE49-F238E27FC236}">
                  <a16:creationId xmlns:a16="http://schemas.microsoft.com/office/drawing/2014/main" id="{5B46E80D-0EFE-3958-116C-8D7DF2A68EC6}"/>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1811714B-F336-EC5D-44EA-754B67E40410}"/>
                </a:ext>
              </a:extLst>
            </p:cNvPr>
            <p:cNvGrpSpPr/>
            <p:nvPr/>
          </p:nvGrpSpPr>
          <p:grpSpPr>
            <a:xfrm>
              <a:off x="0" y="-14438"/>
              <a:ext cx="12842450" cy="522514"/>
              <a:chOff x="0" y="-14438"/>
              <a:chExt cx="12842450" cy="522514"/>
            </a:xfrm>
          </p:grpSpPr>
          <p:sp>
            <p:nvSpPr>
              <p:cNvPr id="25" name="Rectangle 24">
                <a:extLst>
                  <a:ext uri="{FF2B5EF4-FFF2-40B4-BE49-F238E27FC236}">
                    <a16:creationId xmlns:a16="http://schemas.microsoft.com/office/drawing/2014/main" id="{417F81EE-34C4-250B-A49D-FFC6ED4D84EE}"/>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7E916CA-169C-764D-3050-9F26BB17F4DC}"/>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56718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AD602-9855-9D67-BC96-C4CAE9B9C30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7B7154-365A-9B4B-B42D-ED4B4A743034}"/>
              </a:ext>
            </a:extLst>
          </p:cNvPr>
          <p:cNvSpPr>
            <a:spLocks noGrp="1"/>
          </p:cNvSpPr>
          <p:nvPr>
            <p:ph type="sldNum" sz="quarter" idx="12"/>
          </p:nvPr>
        </p:nvSpPr>
        <p:spPr/>
        <p:txBody>
          <a:bodyPr/>
          <a:lstStyle/>
          <a:p>
            <a:fld id="{ABD4E5D1-8D28-4922-8246-9644D53432D9}" type="slidenum">
              <a:rPr lang="en-IN" smtClean="0"/>
              <a:t>43</a:t>
            </a:fld>
            <a:endParaRPr lang="en-IN"/>
          </a:p>
        </p:txBody>
      </p:sp>
      <p:grpSp>
        <p:nvGrpSpPr>
          <p:cNvPr id="9" name="Group 8">
            <a:extLst>
              <a:ext uri="{FF2B5EF4-FFF2-40B4-BE49-F238E27FC236}">
                <a16:creationId xmlns:a16="http://schemas.microsoft.com/office/drawing/2014/main" id="{9B8563D9-2793-4AC4-94B3-02546208A3F6}"/>
              </a:ext>
            </a:extLst>
          </p:cNvPr>
          <p:cNvGrpSpPr/>
          <p:nvPr/>
        </p:nvGrpSpPr>
        <p:grpSpPr>
          <a:xfrm>
            <a:off x="3703934" y="1604611"/>
            <a:ext cx="7173172" cy="4039703"/>
            <a:chOff x="4495673" y="1901509"/>
            <a:chExt cx="5701721" cy="3054545"/>
          </a:xfrm>
        </p:grpSpPr>
        <p:grpSp>
          <p:nvGrpSpPr>
            <p:cNvPr id="10" name="Group 9">
              <a:extLst>
                <a:ext uri="{FF2B5EF4-FFF2-40B4-BE49-F238E27FC236}">
                  <a16:creationId xmlns:a16="http://schemas.microsoft.com/office/drawing/2014/main" id="{A509FE8A-0D66-380C-2D7F-DB037AA76A51}"/>
                </a:ext>
              </a:extLst>
            </p:cNvPr>
            <p:cNvGrpSpPr/>
            <p:nvPr/>
          </p:nvGrpSpPr>
          <p:grpSpPr>
            <a:xfrm>
              <a:off x="4495673" y="1901509"/>
              <a:ext cx="3261613" cy="3054545"/>
              <a:chOff x="776987" y="1898018"/>
              <a:chExt cx="3261613" cy="3054545"/>
            </a:xfrm>
          </p:grpSpPr>
          <p:sp>
            <p:nvSpPr>
              <p:cNvPr id="14" name="Oval 13">
                <a:extLst>
                  <a:ext uri="{FF2B5EF4-FFF2-40B4-BE49-F238E27FC236}">
                    <a16:creationId xmlns:a16="http://schemas.microsoft.com/office/drawing/2014/main" id="{C968463B-57BE-3C6D-5A9A-5ADE17EA7458}"/>
                  </a:ext>
                </a:extLst>
              </p:cNvPr>
              <p:cNvSpPr/>
              <p:nvPr/>
            </p:nvSpPr>
            <p:spPr>
              <a:xfrm>
                <a:off x="1752600" y="1898018"/>
                <a:ext cx="1143000" cy="1057275"/>
              </a:xfrm>
              <a:prstGeom prst="ellipse">
                <a:avLst/>
              </a:prstGeom>
              <a:solidFill>
                <a:schemeClr val="accent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61BDB408-BFC4-1875-E5B1-877CCE1B9B7E}"/>
                  </a:ext>
                </a:extLst>
              </p:cNvPr>
              <p:cNvCxnSpPr>
                <a:endCxn id="14" idx="3"/>
              </p:cNvCxnSpPr>
              <p:nvPr/>
            </p:nvCxnSpPr>
            <p:spPr>
              <a:xfrm flipV="1">
                <a:off x="1438275" y="2800459"/>
                <a:ext cx="481713" cy="1095266"/>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21FA3CB-A6E5-2191-728D-58823751FD83}"/>
                  </a:ext>
                </a:extLst>
              </p:cNvPr>
              <p:cNvCxnSpPr>
                <a:cxnSpLocks/>
                <a:endCxn id="14" idx="5"/>
              </p:cNvCxnSpPr>
              <p:nvPr/>
            </p:nvCxnSpPr>
            <p:spPr>
              <a:xfrm flipH="1" flipV="1">
                <a:off x="2728212" y="2800459"/>
                <a:ext cx="567438" cy="1102249"/>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22DFCFFD-26BC-E96D-D751-831B03677537}"/>
                  </a:ext>
                </a:extLst>
              </p:cNvPr>
              <p:cNvSpPr/>
              <p:nvPr/>
            </p:nvSpPr>
            <p:spPr>
              <a:xfrm>
                <a:off x="776987" y="3895288"/>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a:solidFill>
                      <a:schemeClr val="tx1"/>
                    </a:solidFill>
                  </a:rPr>
                  <a:t>1</a:t>
                </a:r>
              </a:p>
            </p:txBody>
          </p:sp>
          <p:sp>
            <p:nvSpPr>
              <p:cNvPr id="18" name="Oval 17">
                <a:extLst>
                  <a:ext uri="{FF2B5EF4-FFF2-40B4-BE49-F238E27FC236}">
                    <a16:creationId xmlns:a16="http://schemas.microsoft.com/office/drawing/2014/main" id="{3492F5EE-A8EE-E7A0-6E6C-FC91D4151F90}"/>
                  </a:ext>
                </a:extLst>
              </p:cNvPr>
              <p:cNvSpPr/>
              <p:nvPr/>
            </p:nvSpPr>
            <p:spPr>
              <a:xfrm>
                <a:off x="2895600" y="3857734"/>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196B5E9-11D4-75B2-01F7-3265D7D1B872}"/>
                    </a:ext>
                  </a:extLst>
                </p:cNvPr>
                <p:cNvSpPr txBox="1"/>
                <p:nvPr/>
              </p:nvSpPr>
              <p:spPr>
                <a:xfrm>
                  <a:off x="6589709" y="2049016"/>
                  <a:ext cx="3607685" cy="3956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]=[−1.0345   1.2068</m:t>
                        </m:r>
                        <m:r>
                          <a:rPr lang="en-IN" sz="2800" b="0" i="1" smtClean="0">
                            <a:latin typeface="Cambria Math" panose="02040503050406030204" pitchFamily="18" charset="0"/>
                            <a:ea typeface="Cambria Math" panose="02040503050406030204" pitchFamily="18" charset="0"/>
                          </a:rPr>
                          <m:t>]</m:t>
                        </m:r>
                      </m:oMath>
                    </m:oMathPara>
                  </a14:m>
                  <a:endParaRPr lang="en-IN" sz="2800"/>
                </a:p>
              </p:txBody>
            </p:sp>
          </mc:Choice>
          <mc:Fallback xmlns="">
            <p:sp>
              <p:nvSpPr>
                <p:cNvPr id="13" name="TextBox 12">
                  <a:extLst>
                    <a:ext uri="{FF2B5EF4-FFF2-40B4-BE49-F238E27FC236}">
                      <a16:creationId xmlns:a16="http://schemas.microsoft.com/office/drawing/2014/main" id="{D196B5E9-11D4-75B2-01F7-3265D7D1B872}"/>
                    </a:ext>
                  </a:extLst>
                </p:cNvPr>
                <p:cNvSpPr txBox="1">
                  <a:spLocks noRot="1" noChangeAspect="1" noMove="1" noResize="1" noEditPoints="1" noAdjustHandles="1" noChangeArrowheads="1" noChangeShapeType="1" noTextEdit="1"/>
                </p:cNvSpPr>
                <p:nvPr/>
              </p:nvSpPr>
              <p:spPr>
                <a:xfrm>
                  <a:off x="6589709" y="2049016"/>
                  <a:ext cx="3607685" cy="395623"/>
                </a:xfrm>
                <a:prstGeom prst="rect">
                  <a:avLst/>
                </a:prstGeom>
                <a:blipFill>
                  <a:blip r:embed="rId2"/>
                  <a:stretch>
                    <a:fillRect/>
                  </a:stretch>
                </a:blipFill>
              </p:spPr>
              <p:txBody>
                <a:bodyPr/>
                <a:lstStyle/>
                <a:p>
                  <a:r>
                    <a:rPr lang="en-US">
                      <a:noFill/>
                    </a:rPr>
                    <a:t> </a:t>
                  </a:r>
                </a:p>
              </p:txBody>
            </p:sp>
          </mc:Fallback>
        </mc:AlternateContent>
      </p:grpSp>
      <p:cxnSp>
        <p:nvCxnSpPr>
          <p:cNvPr id="12" name="Straight Arrow Connector 11">
            <a:extLst>
              <a:ext uri="{FF2B5EF4-FFF2-40B4-BE49-F238E27FC236}">
                <a16:creationId xmlns:a16="http://schemas.microsoft.com/office/drawing/2014/main" id="{43D83CE9-A64D-CD28-3BD9-32B326CFCE54}"/>
              </a:ext>
            </a:extLst>
          </p:cNvPr>
          <p:cNvCxnSpPr>
            <a:cxnSpLocks/>
          </p:cNvCxnSpPr>
          <p:nvPr/>
        </p:nvCxnSpPr>
        <p:spPr>
          <a:xfrm flipV="1">
            <a:off x="4239289" y="2798108"/>
            <a:ext cx="590104" cy="1303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57C274C-156E-7047-4842-9485C31227EE}"/>
                  </a:ext>
                </a:extLst>
              </p:cNvPr>
              <p:cNvSpPr txBox="1"/>
              <p:nvPr/>
            </p:nvSpPr>
            <p:spPr>
              <a:xfrm>
                <a:off x="3425898" y="3167390"/>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oMath>
                  </m:oMathPara>
                </a14:m>
                <a:endParaRPr lang="en-IN" sz="2800"/>
              </a:p>
            </p:txBody>
          </p:sp>
        </mc:Choice>
        <mc:Fallback xmlns="">
          <p:sp>
            <p:nvSpPr>
              <p:cNvPr id="19" name="TextBox 18">
                <a:extLst>
                  <a:ext uri="{FF2B5EF4-FFF2-40B4-BE49-F238E27FC236}">
                    <a16:creationId xmlns:a16="http://schemas.microsoft.com/office/drawing/2014/main" id="{557C274C-156E-7047-4842-9485C31227EE}"/>
                  </a:ext>
                </a:extLst>
              </p:cNvPr>
              <p:cNvSpPr txBox="1">
                <a:spLocks noRot="1" noChangeAspect="1" noMove="1" noResize="1" noEditPoints="1" noAdjustHandles="1" noChangeArrowheads="1" noChangeShapeType="1" noTextEdit="1"/>
              </p:cNvSpPr>
              <p:nvPr/>
            </p:nvSpPr>
            <p:spPr>
              <a:xfrm>
                <a:off x="3425898" y="3167390"/>
                <a:ext cx="1626781"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5CFC80-9B98-7DAE-B342-A43686AEC19E}"/>
                  </a:ext>
                </a:extLst>
              </p:cNvPr>
              <p:cNvSpPr txBox="1"/>
              <p:nvPr/>
            </p:nvSpPr>
            <p:spPr>
              <a:xfrm>
                <a:off x="3720950" y="5643735"/>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oMath>
                  </m:oMathPara>
                </a14:m>
                <a:endParaRPr lang="en-IN" sz="2800"/>
              </a:p>
            </p:txBody>
          </p:sp>
        </mc:Choice>
        <mc:Fallback xmlns="">
          <p:sp>
            <p:nvSpPr>
              <p:cNvPr id="23" name="TextBox 22">
                <a:extLst>
                  <a:ext uri="{FF2B5EF4-FFF2-40B4-BE49-F238E27FC236}">
                    <a16:creationId xmlns:a16="http://schemas.microsoft.com/office/drawing/2014/main" id="{A35CFC80-9B98-7DAE-B342-A43686AEC19E}"/>
                  </a:ext>
                </a:extLst>
              </p:cNvPr>
              <p:cNvSpPr txBox="1">
                <a:spLocks noRot="1" noChangeAspect="1" noMove="1" noResize="1" noEditPoints="1" noAdjustHandles="1" noChangeArrowheads="1" noChangeShapeType="1" noTextEdit="1"/>
              </p:cNvSpPr>
              <p:nvPr/>
            </p:nvSpPr>
            <p:spPr>
              <a:xfrm>
                <a:off x="3720950" y="5643735"/>
                <a:ext cx="1626781" cy="523220"/>
              </a:xfrm>
              <a:prstGeom prst="rect">
                <a:avLst/>
              </a:prstGeom>
              <a:blipFill>
                <a:blip r:embed="rId4"/>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A90648A0-DD84-6FBA-479D-930838172B70}"/>
              </a:ext>
            </a:extLst>
          </p:cNvPr>
          <p:cNvCxnSpPr>
            <a:cxnSpLocks/>
          </p:cNvCxnSpPr>
          <p:nvPr/>
        </p:nvCxnSpPr>
        <p:spPr>
          <a:xfrm>
            <a:off x="6471233" y="2661621"/>
            <a:ext cx="716376" cy="14395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A416AB-CE88-1C9F-A8F7-C97CD896DCC3}"/>
                  </a:ext>
                </a:extLst>
              </p:cNvPr>
              <p:cNvSpPr txBox="1"/>
              <p:nvPr/>
            </p:nvSpPr>
            <p:spPr>
              <a:xfrm>
                <a:off x="7088288" y="2967335"/>
                <a:ext cx="2812170" cy="523220"/>
              </a:xfrm>
              <a:prstGeom prst="rect">
                <a:avLst/>
              </a:prstGeom>
              <a:noFill/>
            </p:spPr>
            <p:txBody>
              <a:bodyPr wrap="square" rtlCol="0">
                <a:spAutoFit/>
              </a:bodyPr>
              <a:lstStyle/>
              <a:p>
                <a14:m>
                  <m:oMath xmlns:m="http://schemas.openxmlformats.org/officeDocument/2006/math">
                    <m:r>
                      <a:rPr lang="en-IN" sz="2800" b="0" i="1" smtClean="0">
                        <a:latin typeface="Cambria Math" panose="02040503050406030204" pitchFamily="18" charset="0"/>
                      </a:rPr>
                      <m:t>𝐿</m:t>
                    </m:r>
                    <m:r>
                      <a:rPr lang="en-IN" sz="2800" b="0" i="1" smtClean="0">
                        <a:latin typeface="Cambria Math" panose="02040503050406030204" pitchFamily="18" charset="0"/>
                      </a:rPr>
                      <m:t>=</m:t>
                    </m:r>
                    <m:r>
                      <a:rPr lang="en-IN" sz="2800" b="0" i="1" smtClean="0">
                        <a:latin typeface="Cambria Math" panose="02040503050406030204" pitchFamily="18" charset="0"/>
                      </a:rPr>
                      <m:t>𝑔</m:t>
                    </m:r>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oMath>
                </a14:m>
                <a:r>
                  <a:rPr lang="en-IN" sz="2800"/>
                  <a:t> </a:t>
                </a:r>
                <a14:m>
                  <m:oMath xmlns:m="http://schemas.openxmlformats.org/officeDocument/2006/math">
                    <m:sSub>
                      <m:sSubPr>
                        <m:ctrlPr>
                          <a:rPr lang="en-IN" sz="2800" i="1">
                            <a:latin typeface="Cambria Math" panose="02040503050406030204" pitchFamily="18" charset="0"/>
                          </a:rPr>
                        </m:ctrlPr>
                      </m:sSubPr>
                      <m:e>
                        <m:r>
                          <a:rPr lang="en-IN" sz="2800" i="1">
                            <a:latin typeface="Cambria Math" panose="02040503050406030204" pitchFamily="18" charset="0"/>
                          </a:rPr>
                          <m:t>𝑟</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 </m:t>
                    </m:r>
                    <m:sSub>
                      <m:sSubPr>
                        <m:ctrlPr>
                          <a:rPr lang="en-IN" sz="2800" b="0" i="1" smtClean="0">
                            <a:latin typeface="Cambria Math" panose="02040503050406030204" pitchFamily="18" charset="0"/>
                          </a:rPr>
                        </m:ctrlPr>
                      </m:sSubPr>
                      <m:e>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oMath>
                </a14:m>
                <a:endParaRPr lang="en-IN" sz="2800"/>
              </a:p>
            </p:txBody>
          </p:sp>
        </mc:Choice>
        <mc:Fallback xmlns="">
          <p:sp>
            <p:nvSpPr>
              <p:cNvPr id="24" name="TextBox 23">
                <a:extLst>
                  <a:ext uri="{FF2B5EF4-FFF2-40B4-BE49-F238E27FC236}">
                    <a16:creationId xmlns:a16="http://schemas.microsoft.com/office/drawing/2014/main" id="{33A416AB-CE88-1C9F-A8F7-C97CD896DCC3}"/>
                  </a:ext>
                </a:extLst>
              </p:cNvPr>
              <p:cNvSpPr txBox="1">
                <a:spLocks noRot="1" noChangeAspect="1" noMove="1" noResize="1" noEditPoints="1" noAdjustHandles="1" noChangeArrowheads="1" noChangeShapeType="1" noTextEdit="1"/>
              </p:cNvSpPr>
              <p:nvPr/>
            </p:nvSpPr>
            <p:spPr>
              <a:xfrm>
                <a:off x="7088288" y="2967335"/>
                <a:ext cx="281217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E432A8D-ACD6-EB74-BCCD-FB46362807FF}"/>
                  </a:ext>
                </a:extLst>
              </p:cNvPr>
              <p:cNvSpPr txBox="1"/>
              <p:nvPr/>
            </p:nvSpPr>
            <p:spPr>
              <a:xfrm>
                <a:off x="489098" y="818707"/>
                <a:ext cx="11302409" cy="369332"/>
              </a:xfrm>
              <a:prstGeom prst="rect">
                <a:avLst/>
              </a:prstGeom>
              <a:noFill/>
            </p:spPr>
            <p:txBody>
              <a:bodyPr wrap="square" rtlCol="0">
                <a:spAutoFit/>
              </a:bodyPr>
              <a:lstStyle/>
              <a:p>
                <a:r>
                  <a:rPr lang="en-IN"/>
                  <a:t>Example: For m </a:t>
                </a:r>
                <a14:m>
                  <m:oMath xmlns:m="http://schemas.openxmlformats.org/officeDocument/2006/math">
                    <m:r>
                      <a:rPr lang="en-IN" b="0" i="1" smtClean="0">
                        <a:latin typeface="Cambria Math" panose="02040503050406030204" pitchFamily="18" charset="0"/>
                      </a:rPr>
                      <m:t>=2, </m:t>
                    </m:r>
                  </m:oMath>
                </a14:m>
                <a:r>
                  <a:rPr lang="en-IN" b="0"/>
                  <a:t>where both are message bits</a:t>
                </a:r>
              </a:p>
            </p:txBody>
          </p:sp>
        </mc:Choice>
        <mc:Fallback xmlns="">
          <p:sp>
            <p:nvSpPr>
              <p:cNvPr id="11" name="TextBox 10">
                <a:extLst>
                  <a:ext uri="{FF2B5EF4-FFF2-40B4-BE49-F238E27FC236}">
                    <a16:creationId xmlns:a16="http://schemas.microsoft.com/office/drawing/2014/main" id="{2E432A8D-ACD6-EB74-BCCD-FB46362807FF}"/>
                  </a:ext>
                </a:extLst>
              </p:cNvPr>
              <p:cNvSpPr txBox="1">
                <a:spLocks noRot="1" noChangeAspect="1" noMove="1" noResize="1" noEditPoints="1" noAdjustHandles="1" noChangeArrowheads="1" noChangeShapeType="1" noTextEdit="1"/>
              </p:cNvSpPr>
              <p:nvPr/>
            </p:nvSpPr>
            <p:spPr>
              <a:xfrm>
                <a:off x="489098" y="818707"/>
                <a:ext cx="11302409" cy="369332"/>
              </a:xfrm>
              <a:prstGeom prst="rect">
                <a:avLst/>
              </a:prstGeom>
              <a:blipFill>
                <a:blip r:embed="rId6"/>
                <a:stretch>
                  <a:fillRect l="-431" t="-8197" b="-2459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B802F240-C69B-2DAC-BD56-C1FA73EC7A6F}"/>
              </a:ext>
            </a:extLst>
          </p:cNvPr>
          <p:cNvGrpSpPr/>
          <p:nvPr/>
        </p:nvGrpSpPr>
        <p:grpSpPr>
          <a:xfrm>
            <a:off x="0" y="-14438"/>
            <a:ext cx="12842450" cy="924025"/>
            <a:chOff x="0" y="-14438"/>
            <a:chExt cx="12842450" cy="924025"/>
          </a:xfrm>
        </p:grpSpPr>
        <p:sp>
          <p:nvSpPr>
            <p:cNvPr id="22" name="Right Triangle 21">
              <a:extLst>
                <a:ext uri="{FF2B5EF4-FFF2-40B4-BE49-F238E27FC236}">
                  <a16:creationId xmlns:a16="http://schemas.microsoft.com/office/drawing/2014/main" id="{77F7405B-51AC-0C0E-ED0C-4F11488A5583}"/>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C5061281-D047-AA31-3273-418B54AADB20}"/>
                </a:ext>
              </a:extLst>
            </p:cNvPr>
            <p:cNvGrpSpPr/>
            <p:nvPr/>
          </p:nvGrpSpPr>
          <p:grpSpPr>
            <a:xfrm>
              <a:off x="0" y="-14438"/>
              <a:ext cx="12842450" cy="522514"/>
              <a:chOff x="0" y="-14438"/>
              <a:chExt cx="12842450" cy="522514"/>
            </a:xfrm>
          </p:grpSpPr>
          <p:sp>
            <p:nvSpPr>
              <p:cNvPr id="26" name="Rectangle 25">
                <a:extLst>
                  <a:ext uri="{FF2B5EF4-FFF2-40B4-BE49-F238E27FC236}">
                    <a16:creationId xmlns:a16="http://schemas.microsoft.com/office/drawing/2014/main" id="{BEE501A0-8E20-8CF7-2CDC-D00D23A097FC}"/>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728C7CD2-64DA-22DD-8AD1-9C20B1300F66}"/>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3504129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8E4D4-4336-7288-BD59-E094CEF8108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B36791-5EAC-28D9-0774-B642F10ABCF1}"/>
              </a:ext>
            </a:extLst>
          </p:cNvPr>
          <p:cNvSpPr>
            <a:spLocks noGrp="1"/>
          </p:cNvSpPr>
          <p:nvPr>
            <p:ph type="sldNum" sz="quarter" idx="12"/>
          </p:nvPr>
        </p:nvSpPr>
        <p:spPr/>
        <p:txBody>
          <a:bodyPr/>
          <a:lstStyle/>
          <a:p>
            <a:fld id="{ABD4E5D1-8D28-4922-8246-9644D53432D9}" type="slidenum">
              <a:rPr lang="en-IN" smtClean="0"/>
              <a:t>44</a:t>
            </a:fld>
            <a:endParaRPr lang="en-IN"/>
          </a:p>
        </p:txBody>
      </p:sp>
      <p:grpSp>
        <p:nvGrpSpPr>
          <p:cNvPr id="9" name="Group 8">
            <a:extLst>
              <a:ext uri="{FF2B5EF4-FFF2-40B4-BE49-F238E27FC236}">
                <a16:creationId xmlns:a16="http://schemas.microsoft.com/office/drawing/2014/main" id="{C7608789-F314-0DFD-1516-E2511F042BEA}"/>
              </a:ext>
            </a:extLst>
          </p:cNvPr>
          <p:cNvGrpSpPr/>
          <p:nvPr/>
        </p:nvGrpSpPr>
        <p:grpSpPr>
          <a:xfrm>
            <a:off x="3703934" y="1604611"/>
            <a:ext cx="7173172" cy="4039703"/>
            <a:chOff x="4495673" y="1901509"/>
            <a:chExt cx="5701721" cy="3054545"/>
          </a:xfrm>
        </p:grpSpPr>
        <p:grpSp>
          <p:nvGrpSpPr>
            <p:cNvPr id="10" name="Group 9">
              <a:extLst>
                <a:ext uri="{FF2B5EF4-FFF2-40B4-BE49-F238E27FC236}">
                  <a16:creationId xmlns:a16="http://schemas.microsoft.com/office/drawing/2014/main" id="{4A5DB812-0464-1A6A-1C2F-67DA55DB51B4}"/>
                </a:ext>
              </a:extLst>
            </p:cNvPr>
            <p:cNvGrpSpPr/>
            <p:nvPr/>
          </p:nvGrpSpPr>
          <p:grpSpPr>
            <a:xfrm>
              <a:off x="4495673" y="1901509"/>
              <a:ext cx="3261613" cy="3054545"/>
              <a:chOff x="776987" y="1898018"/>
              <a:chExt cx="3261613" cy="3054545"/>
            </a:xfrm>
          </p:grpSpPr>
          <p:sp>
            <p:nvSpPr>
              <p:cNvPr id="14" name="Oval 13">
                <a:extLst>
                  <a:ext uri="{FF2B5EF4-FFF2-40B4-BE49-F238E27FC236}">
                    <a16:creationId xmlns:a16="http://schemas.microsoft.com/office/drawing/2014/main" id="{6DE01718-EFD1-9EF8-5820-A03A445E259D}"/>
                  </a:ext>
                </a:extLst>
              </p:cNvPr>
              <p:cNvSpPr/>
              <p:nvPr/>
            </p:nvSpPr>
            <p:spPr>
              <a:xfrm>
                <a:off x="1752600" y="1898018"/>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96E2462F-F1CC-CCB3-B896-C990EEF044F0}"/>
                  </a:ext>
                </a:extLst>
              </p:cNvPr>
              <p:cNvCxnSpPr>
                <a:endCxn id="14" idx="3"/>
              </p:cNvCxnSpPr>
              <p:nvPr/>
            </p:nvCxnSpPr>
            <p:spPr>
              <a:xfrm flipV="1">
                <a:off x="1438275" y="2800459"/>
                <a:ext cx="481713" cy="1095266"/>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7C8B02D-52D1-B732-0FCF-FE7E4DA215E9}"/>
                  </a:ext>
                </a:extLst>
              </p:cNvPr>
              <p:cNvCxnSpPr>
                <a:cxnSpLocks/>
                <a:endCxn id="14" idx="5"/>
              </p:cNvCxnSpPr>
              <p:nvPr/>
            </p:nvCxnSpPr>
            <p:spPr>
              <a:xfrm flipH="1" flipV="1">
                <a:off x="2728212" y="2800459"/>
                <a:ext cx="567438" cy="1102249"/>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DCD9ED1C-327E-027E-E85E-A56520243811}"/>
                  </a:ext>
                </a:extLst>
              </p:cNvPr>
              <p:cNvSpPr/>
              <p:nvPr/>
            </p:nvSpPr>
            <p:spPr>
              <a:xfrm>
                <a:off x="776987" y="3895288"/>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a:solidFill>
                      <a:schemeClr val="tx1"/>
                    </a:solidFill>
                  </a:rPr>
                  <a:t>1</a:t>
                </a:r>
              </a:p>
            </p:txBody>
          </p:sp>
          <p:sp>
            <p:nvSpPr>
              <p:cNvPr id="18" name="Oval 17">
                <a:extLst>
                  <a:ext uri="{FF2B5EF4-FFF2-40B4-BE49-F238E27FC236}">
                    <a16:creationId xmlns:a16="http://schemas.microsoft.com/office/drawing/2014/main" id="{CB263D82-5485-04B9-CA2C-6ACC3968F441}"/>
                  </a:ext>
                </a:extLst>
              </p:cNvPr>
              <p:cNvSpPr/>
              <p:nvPr/>
            </p:nvSpPr>
            <p:spPr>
              <a:xfrm>
                <a:off x="2895600" y="3857734"/>
                <a:ext cx="1143000" cy="1057275"/>
              </a:xfrm>
              <a:prstGeom prst="ellipse">
                <a:avLst/>
              </a:prstGeom>
              <a:solidFill>
                <a:schemeClr val="accent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C049B4-625D-1052-DAFD-CCE9461F3F82}"/>
                    </a:ext>
                  </a:extLst>
                </p:cNvPr>
                <p:cNvSpPr txBox="1"/>
                <p:nvPr/>
              </p:nvSpPr>
              <p:spPr>
                <a:xfrm>
                  <a:off x="6589709" y="2049016"/>
                  <a:ext cx="3607685" cy="3956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]=[−1.0345   1.2068</m:t>
                        </m:r>
                        <m:r>
                          <a:rPr lang="en-IN" sz="2800" b="0" i="1" smtClean="0">
                            <a:latin typeface="Cambria Math" panose="02040503050406030204" pitchFamily="18" charset="0"/>
                            <a:ea typeface="Cambria Math" panose="02040503050406030204" pitchFamily="18" charset="0"/>
                          </a:rPr>
                          <m:t>]</m:t>
                        </m:r>
                      </m:oMath>
                    </m:oMathPara>
                  </a14:m>
                  <a:endParaRPr lang="en-IN" sz="2800"/>
                </a:p>
              </p:txBody>
            </p:sp>
          </mc:Choice>
          <mc:Fallback xmlns="">
            <p:sp>
              <p:nvSpPr>
                <p:cNvPr id="13" name="TextBox 12">
                  <a:extLst>
                    <a:ext uri="{FF2B5EF4-FFF2-40B4-BE49-F238E27FC236}">
                      <a16:creationId xmlns:a16="http://schemas.microsoft.com/office/drawing/2014/main" id="{20C049B4-625D-1052-DAFD-CCE9461F3F82}"/>
                    </a:ext>
                  </a:extLst>
                </p:cNvPr>
                <p:cNvSpPr txBox="1">
                  <a:spLocks noRot="1" noChangeAspect="1" noMove="1" noResize="1" noEditPoints="1" noAdjustHandles="1" noChangeArrowheads="1" noChangeShapeType="1" noTextEdit="1"/>
                </p:cNvSpPr>
                <p:nvPr/>
              </p:nvSpPr>
              <p:spPr>
                <a:xfrm>
                  <a:off x="6589709" y="2049016"/>
                  <a:ext cx="3607685" cy="395623"/>
                </a:xfrm>
                <a:prstGeom prst="rect">
                  <a:avLst/>
                </a:prstGeom>
                <a:blipFill>
                  <a:blip r:embed="rId2"/>
                  <a:stretch>
                    <a:fillRect/>
                  </a:stretch>
                </a:blipFill>
              </p:spPr>
              <p:txBody>
                <a:bodyPr/>
                <a:lstStyle/>
                <a:p>
                  <a:r>
                    <a:rPr lang="en-US">
                      <a:noFill/>
                    </a:rPr>
                    <a:t> </a:t>
                  </a:r>
                </a:p>
              </p:txBody>
            </p:sp>
          </mc:Fallback>
        </mc:AlternateContent>
      </p:grpSp>
      <p:cxnSp>
        <p:nvCxnSpPr>
          <p:cNvPr id="12" name="Straight Arrow Connector 11">
            <a:extLst>
              <a:ext uri="{FF2B5EF4-FFF2-40B4-BE49-F238E27FC236}">
                <a16:creationId xmlns:a16="http://schemas.microsoft.com/office/drawing/2014/main" id="{45239E43-DFCC-A6F7-F88F-1BC552C2C4D3}"/>
              </a:ext>
            </a:extLst>
          </p:cNvPr>
          <p:cNvCxnSpPr>
            <a:cxnSpLocks/>
          </p:cNvCxnSpPr>
          <p:nvPr/>
        </p:nvCxnSpPr>
        <p:spPr>
          <a:xfrm flipV="1">
            <a:off x="4239289" y="2798108"/>
            <a:ext cx="590104" cy="1303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DFBCAD-A028-A12D-E7C9-E624B12446CE}"/>
                  </a:ext>
                </a:extLst>
              </p:cNvPr>
              <p:cNvSpPr txBox="1"/>
              <p:nvPr/>
            </p:nvSpPr>
            <p:spPr>
              <a:xfrm>
                <a:off x="3425898" y="3167390"/>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oMath>
                  </m:oMathPara>
                </a14:m>
                <a:endParaRPr lang="en-IN" sz="2800"/>
              </a:p>
            </p:txBody>
          </p:sp>
        </mc:Choice>
        <mc:Fallback xmlns="">
          <p:sp>
            <p:nvSpPr>
              <p:cNvPr id="19" name="TextBox 18">
                <a:extLst>
                  <a:ext uri="{FF2B5EF4-FFF2-40B4-BE49-F238E27FC236}">
                    <a16:creationId xmlns:a16="http://schemas.microsoft.com/office/drawing/2014/main" id="{CBDFBCAD-A028-A12D-E7C9-E624B12446CE}"/>
                  </a:ext>
                </a:extLst>
              </p:cNvPr>
              <p:cNvSpPr txBox="1">
                <a:spLocks noRot="1" noChangeAspect="1" noMove="1" noResize="1" noEditPoints="1" noAdjustHandles="1" noChangeArrowheads="1" noChangeShapeType="1" noTextEdit="1"/>
              </p:cNvSpPr>
              <p:nvPr/>
            </p:nvSpPr>
            <p:spPr>
              <a:xfrm>
                <a:off x="3425898" y="3167390"/>
                <a:ext cx="1626781"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C434386-ADFD-B5F9-B22B-6AC7A4D76A69}"/>
                  </a:ext>
                </a:extLst>
              </p:cNvPr>
              <p:cNvSpPr txBox="1"/>
              <p:nvPr/>
            </p:nvSpPr>
            <p:spPr>
              <a:xfrm>
                <a:off x="3720950" y="5643735"/>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oMath>
                  </m:oMathPara>
                </a14:m>
                <a:endParaRPr lang="en-IN" sz="2800"/>
              </a:p>
            </p:txBody>
          </p:sp>
        </mc:Choice>
        <mc:Fallback xmlns="">
          <p:sp>
            <p:nvSpPr>
              <p:cNvPr id="23" name="TextBox 22">
                <a:extLst>
                  <a:ext uri="{FF2B5EF4-FFF2-40B4-BE49-F238E27FC236}">
                    <a16:creationId xmlns:a16="http://schemas.microsoft.com/office/drawing/2014/main" id="{DC434386-ADFD-B5F9-B22B-6AC7A4D76A69}"/>
                  </a:ext>
                </a:extLst>
              </p:cNvPr>
              <p:cNvSpPr txBox="1">
                <a:spLocks noRot="1" noChangeAspect="1" noMove="1" noResize="1" noEditPoints="1" noAdjustHandles="1" noChangeArrowheads="1" noChangeShapeType="1" noTextEdit="1"/>
              </p:cNvSpPr>
              <p:nvPr/>
            </p:nvSpPr>
            <p:spPr>
              <a:xfrm>
                <a:off x="3720950" y="5643735"/>
                <a:ext cx="1626781" cy="523220"/>
              </a:xfrm>
              <a:prstGeom prst="rect">
                <a:avLst/>
              </a:prstGeom>
              <a:blipFill>
                <a:blip r:embed="rId4"/>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D28BB073-C81C-0732-8EA4-678F8CBB3F53}"/>
              </a:ext>
            </a:extLst>
          </p:cNvPr>
          <p:cNvCxnSpPr>
            <a:cxnSpLocks/>
          </p:cNvCxnSpPr>
          <p:nvPr/>
        </p:nvCxnSpPr>
        <p:spPr>
          <a:xfrm>
            <a:off x="6471233" y="2661621"/>
            <a:ext cx="716376" cy="14395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6E1BB7-BC10-0B96-DDC2-B010FA1BEED2}"/>
                  </a:ext>
                </a:extLst>
              </p:cNvPr>
              <p:cNvSpPr txBox="1"/>
              <p:nvPr/>
            </p:nvSpPr>
            <p:spPr>
              <a:xfrm>
                <a:off x="7088288" y="2967335"/>
                <a:ext cx="2812170" cy="523220"/>
              </a:xfrm>
              <a:prstGeom prst="rect">
                <a:avLst/>
              </a:prstGeom>
              <a:noFill/>
            </p:spPr>
            <p:txBody>
              <a:bodyPr wrap="square" rtlCol="0">
                <a:spAutoFit/>
              </a:bodyPr>
              <a:lstStyle/>
              <a:p>
                <a14:m>
                  <m:oMath xmlns:m="http://schemas.openxmlformats.org/officeDocument/2006/math">
                    <m:r>
                      <a:rPr lang="en-IN" sz="2800" b="0" i="1" smtClean="0">
                        <a:latin typeface="Cambria Math" panose="02040503050406030204" pitchFamily="18" charset="0"/>
                      </a:rPr>
                      <m:t>𝐿</m:t>
                    </m:r>
                    <m:r>
                      <a:rPr lang="en-IN" sz="2800" b="0" i="1" smtClean="0">
                        <a:latin typeface="Cambria Math" panose="02040503050406030204" pitchFamily="18" charset="0"/>
                      </a:rPr>
                      <m:t>=</m:t>
                    </m:r>
                    <m:r>
                      <a:rPr lang="en-IN" sz="2800" b="0" i="1" smtClean="0">
                        <a:latin typeface="Cambria Math" panose="02040503050406030204" pitchFamily="18" charset="0"/>
                      </a:rPr>
                      <m:t>𝑔</m:t>
                    </m:r>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oMath>
                </a14:m>
                <a:r>
                  <a:rPr lang="en-IN" sz="2800"/>
                  <a:t> </a:t>
                </a:r>
                <a14:m>
                  <m:oMath xmlns:m="http://schemas.openxmlformats.org/officeDocument/2006/math">
                    <m:sSub>
                      <m:sSubPr>
                        <m:ctrlPr>
                          <a:rPr lang="en-IN" sz="2800" i="1">
                            <a:latin typeface="Cambria Math" panose="02040503050406030204" pitchFamily="18" charset="0"/>
                          </a:rPr>
                        </m:ctrlPr>
                      </m:sSubPr>
                      <m:e>
                        <m:r>
                          <a:rPr lang="en-IN" sz="2800" i="1">
                            <a:latin typeface="Cambria Math" panose="02040503050406030204" pitchFamily="18" charset="0"/>
                          </a:rPr>
                          <m:t>𝑟</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 </m:t>
                    </m:r>
                    <m:sSub>
                      <m:sSubPr>
                        <m:ctrlPr>
                          <a:rPr lang="en-IN" sz="2800" b="0" i="1" smtClean="0">
                            <a:latin typeface="Cambria Math" panose="02040503050406030204" pitchFamily="18" charset="0"/>
                          </a:rPr>
                        </m:ctrlPr>
                      </m:sSubPr>
                      <m:e>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oMath>
                </a14:m>
                <a:endParaRPr lang="en-IN" sz="2800"/>
              </a:p>
            </p:txBody>
          </p:sp>
        </mc:Choice>
        <mc:Fallback xmlns="">
          <p:sp>
            <p:nvSpPr>
              <p:cNvPr id="24" name="TextBox 23">
                <a:extLst>
                  <a:ext uri="{FF2B5EF4-FFF2-40B4-BE49-F238E27FC236}">
                    <a16:creationId xmlns:a16="http://schemas.microsoft.com/office/drawing/2014/main" id="{9A6E1BB7-BC10-0B96-DDC2-B010FA1BEED2}"/>
                  </a:ext>
                </a:extLst>
              </p:cNvPr>
              <p:cNvSpPr txBox="1">
                <a:spLocks noRot="1" noChangeAspect="1" noMove="1" noResize="1" noEditPoints="1" noAdjustHandles="1" noChangeArrowheads="1" noChangeShapeType="1" noTextEdit="1"/>
              </p:cNvSpPr>
              <p:nvPr/>
            </p:nvSpPr>
            <p:spPr>
              <a:xfrm>
                <a:off x="7088288" y="2967335"/>
                <a:ext cx="281217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28B3AF4-E512-7F82-B463-2793A40C5EB9}"/>
                  </a:ext>
                </a:extLst>
              </p:cNvPr>
              <p:cNvSpPr txBox="1"/>
              <p:nvPr/>
            </p:nvSpPr>
            <p:spPr>
              <a:xfrm>
                <a:off x="7929822" y="4644949"/>
                <a:ext cx="197063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𝐿</m:t>
                      </m:r>
                      <m:r>
                        <a:rPr lang="en-IN" sz="2400" b="0" i="1" smtClean="0">
                          <a:latin typeface="Cambria Math" panose="02040503050406030204" pitchFamily="18" charset="0"/>
                        </a:rPr>
                        <m:t>=2.2413</m:t>
                      </m:r>
                    </m:oMath>
                  </m:oMathPara>
                </a14:m>
                <a:endParaRPr lang="en-IN" sz="2400"/>
              </a:p>
            </p:txBody>
          </p:sp>
        </mc:Choice>
        <mc:Fallback xmlns="">
          <p:sp>
            <p:nvSpPr>
              <p:cNvPr id="11" name="TextBox 10">
                <a:extLst>
                  <a:ext uri="{FF2B5EF4-FFF2-40B4-BE49-F238E27FC236}">
                    <a16:creationId xmlns:a16="http://schemas.microsoft.com/office/drawing/2014/main" id="{B28B3AF4-E512-7F82-B463-2793A40C5EB9}"/>
                  </a:ext>
                </a:extLst>
              </p:cNvPr>
              <p:cNvSpPr txBox="1">
                <a:spLocks noRot="1" noChangeAspect="1" noMove="1" noResize="1" noEditPoints="1" noAdjustHandles="1" noChangeArrowheads="1" noChangeShapeType="1" noTextEdit="1"/>
              </p:cNvSpPr>
              <p:nvPr/>
            </p:nvSpPr>
            <p:spPr>
              <a:xfrm>
                <a:off x="7929822" y="4644949"/>
                <a:ext cx="1970636"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458599-3566-B76D-21CB-639282878695}"/>
                  </a:ext>
                </a:extLst>
              </p:cNvPr>
              <p:cNvSpPr txBox="1"/>
              <p:nvPr/>
            </p:nvSpPr>
            <p:spPr>
              <a:xfrm>
                <a:off x="489098" y="808074"/>
                <a:ext cx="11302409" cy="369332"/>
              </a:xfrm>
              <a:prstGeom prst="rect">
                <a:avLst/>
              </a:prstGeom>
              <a:noFill/>
            </p:spPr>
            <p:txBody>
              <a:bodyPr wrap="square" rtlCol="0">
                <a:spAutoFit/>
              </a:bodyPr>
              <a:lstStyle/>
              <a:p>
                <a:r>
                  <a:rPr lang="en-IN"/>
                  <a:t>Example: For m </a:t>
                </a:r>
                <a14:m>
                  <m:oMath xmlns:m="http://schemas.openxmlformats.org/officeDocument/2006/math">
                    <m:r>
                      <a:rPr lang="en-IN" b="0" i="1" smtClean="0">
                        <a:latin typeface="Cambria Math" panose="02040503050406030204" pitchFamily="18" charset="0"/>
                      </a:rPr>
                      <m:t>=2, </m:t>
                    </m:r>
                  </m:oMath>
                </a14:m>
                <a:r>
                  <a:rPr lang="en-IN" b="0"/>
                  <a:t>where both are message bits</a:t>
                </a:r>
              </a:p>
            </p:txBody>
          </p:sp>
        </mc:Choice>
        <mc:Fallback xmlns="">
          <p:sp>
            <p:nvSpPr>
              <p:cNvPr id="21" name="TextBox 20">
                <a:extLst>
                  <a:ext uri="{FF2B5EF4-FFF2-40B4-BE49-F238E27FC236}">
                    <a16:creationId xmlns:a16="http://schemas.microsoft.com/office/drawing/2014/main" id="{64458599-3566-B76D-21CB-639282878695}"/>
                  </a:ext>
                </a:extLst>
              </p:cNvPr>
              <p:cNvSpPr txBox="1">
                <a:spLocks noRot="1" noChangeAspect="1" noMove="1" noResize="1" noEditPoints="1" noAdjustHandles="1" noChangeArrowheads="1" noChangeShapeType="1" noTextEdit="1"/>
              </p:cNvSpPr>
              <p:nvPr/>
            </p:nvSpPr>
            <p:spPr>
              <a:xfrm>
                <a:off x="489098" y="808074"/>
                <a:ext cx="11302409" cy="369332"/>
              </a:xfrm>
              <a:prstGeom prst="rect">
                <a:avLst/>
              </a:prstGeom>
              <a:blipFill>
                <a:blip r:embed="rId7"/>
                <a:stretch>
                  <a:fillRect l="-431" t="-10000" b="-26667"/>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CF9665CE-3580-DFAC-BC5F-BA3D30F523DF}"/>
              </a:ext>
            </a:extLst>
          </p:cNvPr>
          <p:cNvGrpSpPr/>
          <p:nvPr/>
        </p:nvGrpSpPr>
        <p:grpSpPr>
          <a:xfrm>
            <a:off x="0" y="-14438"/>
            <a:ext cx="12842450" cy="924025"/>
            <a:chOff x="0" y="-14438"/>
            <a:chExt cx="12842450" cy="924025"/>
          </a:xfrm>
        </p:grpSpPr>
        <p:sp>
          <p:nvSpPr>
            <p:cNvPr id="25" name="Right Triangle 24">
              <a:extLst>
                <a:ext uri="{FF2B5EF4-FFF2-40B4-BE49-F238E27FC236}">
                  <a16:creationId xmlns:a16="http://schemas.microsoft.com/office/drawing/2014/main" id="{DB5C0962-D06B-F8F3-3731-736EB6891517}"/>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6" name="Group 25">
              <a:extLst>
                <a:ext uri="{FF2B5EF4-FFF2-40B4-BE49-F238E27FC236}">
                  <a16:creationId xmlns:a16="http://schemas.microsoft.com/office/drawing/2014/main" id="{1980AE02-8287-5B7B-C5CC-9AC1F1754E9B}"/>
                </a:ext>
              </a:extLst>
            </p:cNvPr>
            <p:cNvGrpSpPr/>
            <p:nvPr/>
          </p:nvGrpSpPr>
          <p:grpSpPr>
            <a:xfrm>
              <a:off x="0" y="-14438"/>
              <a:ext cx="12842450" cy="522514"/>
              <a:chOff x="0" y="-14438"/>
              <a:chExt cx="12842450" cy="522514"/>
            </a:xfrm>
          </p:grpSpPr>
          <p:sp>
            <p:nvSpPr>
              <p:cNvPr id="27" name="Rectangle 26">
                <a:extLst>
                  <a:ext uri="{FF2B5EF4-FFF2-40B4-BE49-F238E27FC236}">
                    <a16:creationId xmlns:a16="http://schemas.microsoft.com/office/drawing/2014/main" id="{6C3659AD-B8E0-36D8-F8AE-0A3D21F8A960}"/>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0288108A-F886-D30A-5805-37D3C949D8EC}"/>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2469146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57656-5BEB-828D-EB0C-0A535CB5687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34402D-460B-23A3-1712-62E312E595F4}"/>
              </a:ext>
            </a:extLst>
          </p:cNvPr>
          <p:cNvSpPr>
            <a:spLocks noGrp="1"/>
          </p:cNvSpPr>
          <p:nvPr>
            <p:ph type="sldNum" sz="quarter" idx="12"/>
          </p:nvPr>
        </p:nvSpPr>
        <p:spPr/>
        <p:txBody>
          <a:bodyPr/>
          <a:lstStyle/>
          <a:p>
            <a:fld id="{ABD4E5D1-8D28-4922-8246-9644D53432D9}" type="slidenum">
              <a:rPr lang="en-IN" smtClean="0"/>
              <a:t>45</a:t>
            </a:fld>
            <a:endParaRPr lang="en-IN"/>
          </a:p>
        </p:txBody>
      </p:sp>
      <p:grpSp>
        <p:nvGrpSpPr>
          <p:cNvPr id="9" name="Group 8">
            <a:extLst>
              <a:ext uri="{FF2B5EF4-FFF2-40B4-BE49-F238E27FC236}">
                <a16:creationId xmlns:a16="http://schemas.microsoft.com/office/drawing/2014/main" id="{4FB3DD21-E4B8-D4EF-71B7-3D3B8A6FA69A}"/>
              </a:ext>
            </a:extLst>
          </p:cNvPr>
          <p:cNvGrpSpPr/>
          <p:nvPr/>
        </p:nvGrpSpPr>
        <p:grpSpPr>
          <a:xfrm>
            <a:off x="3703934" y="1604611"/>
            <a:ext cx="7173172" cy="4039703"/>
            <a:chOff x="4495673" y="1901509"/>
            <a:chExt cx="5701721" cy="3054545"/>
          </a:xfrm>
        </p:grpSpPr>
        <p:grpSp>
          <p:nvGrpSpPr>
            <p:cNvPr id="10" name="Group 9">
              <a:extLst>
                <a:ext uri="{FF2B5EF4-FFF2-40B4-BE49-F238E27FC236}">
                  <a16:creationId xmlns:a16="http://schemas.microsoft.com/office/drawing/2014/main" id="{59A605F5-9A7B-5632-B36C-2ACD9DE5D771}"/>
                </a:ext>
              </a:extLst>
            </p:cNvPr>
            <p:cNvGrpSpPr/>
            <p:nvPr/>
          </p:nvGrpSpPr>
          <p:grpSpPr>
            <a:xfrm>
              <a:off x="4495673" y="1901509"/>
              <a:ext cx="3261613" cy="3054545"/>
              <a:chOff x="776987" y="1898018"/>
              <a:chExt cx="3261613" cy="3054545"/>
            </a:xfrm>
          </p:grpSpPr>
          <p:sp>
            <p:nvSpPr>
              <p:cNvPr id="14" name="Oval 13">
                <a:extLst>
                  <a:ext uri="{FF2B5EF4-FFF2-40B4-BE49-F238E27FC236}">
                    <a16:creationId xmlns:a16="http://schemas.microsoft.com/office/drawing/2014/main" id="{276BB9D6-1CDF-0B98-155B-77DFB5876E16}"/>
                  </a:ext>
                </a:extLst>
              </p:cNvPr>
              <p:cNvSpPr/>
              <p:nvPr/>
            </p:nvSpPr>
            <p:spPr>
              <a:xfrm>
                <a:off x="1752600" y="1898018"/>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2E619908-6326-F7A8-8CC5-B6CDFBED7383}"/>
                  </a:ext>
                </a:extLst>
              </p:cNvPr>
              <p:cNvCxnSpPr>
                <a:endCxn id="14" idx="3"/>
              </p:cNvCxnSpPr>
              <p:nvPr/>
            </p:nvCxnSpPr>
            <p:spPr>
              <a:xfrm flipV="1">
                <a:off x="1438275" y="2800459"/>
                <a:ext cx="481713" cy="1095266"/>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4BB799D-75CF-EE83-BDC9-43F9226886C8}"/>
                  </a:ext>
                </a:extLst>
              </p:cNvPr>
              <p:cNvCxnSpPr>
                <a:cxnSpLocks/>
                <a:endCxn id="14" idx="5"/>
              </p:cNvCxnSpPr>
              <p:nvPr/>
            </p:nvCxnSpPr>
            <p:spPr>
              <a:xfrm flipH="1" flipV="1">
                <a:off x="2728212" y="2800459"/>
                <a:ext cx="567438" cy="1102249"/>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2189367C-9A28-DE29-1809-FD2C0850166C}"/>
                  </a:ext>
                </a:extLst>
              </p:cNvPr>
              <p:cNvSpPr/>
              <p:nvPr/>
            </p:nvSpPr>
            <p:spPr>
              <a:xfrm>
                <a:off x="776987" y="3895288"/>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a:solidFill>
                      <a:schemeClr val="tx1"/>
                    </a:solidFill>
                  </a:rPr>
                  <a:t>1</a:t>
                </a:r>
              </a:p>
            </p:txBody>
          </p:sp>
          <p:sp>
            <p:nvSpPr>
              <p:cNvPr id="18" name="Oval 17">
                <a:extLst>
                  <a:ext uri="{FF2B5EF4-FFF2-40B4-BE49-F238E27FC236}">
                    <a16:creationId xmlns:a16="http://schemas.microsoft.com/office/drawing/2014/main" id="{7A2BFF5B-180C-0C9D-06FE-854336C01E2D}"/>
                  </a:ext>
                </a:extLst>
              </p:cNvPr>
              <p:cNvSpPr/>
              <p:nvPr/>
            </p:nvSpPr>
            <p:spPr>
              <a:xfrm>
                <a:off x="2895600" y="3857734"/>
                <a:ext cx="1143000" cy="1057275"/>
              </a:xfrm>
              <a:prstGeom prst="ellipse">
                <a:avLst/>
              </a:prstGeom>
              <a:solidFill>
                <a:schemeClr val="accent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a:solidFill>
                      <a:schemeClr val="tx1"/>
                    </a:solidFill>
                  </a:rPr>
                  <a:t>0</a:t>
                </a: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E2547E-5BC1-3965-C2F7-4CB6748AB866}"/>
                    </a:ext>
                  </a:extLst>
                </p:cNvPr>
                <p:cNvSpPr txBox="1"/>
                <p:nvPr/>
              </p:nvSpPr>
              <p:spPr>
                <a:xfrm>
                  <a:off x="6589709" y="2049016"/>
                  <a:ext cx="3607685" cy="3956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1</m:t>
                            </m:r>
                          </m:sub>
                        </m:sSub>
                        <m:r>
                          <a:rPr lang="en-IN" sz="2800" b="0" i="1" smtClean="0">
                            <a:latin typeface="Cambria Math" panose="02040503050406030204" pitchFamily="18" charset="0"/>
                          </a:rPr>
                          <m:t> </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𝑟</m:t>
                            </m:r>
                          </m:e>
                          <m:sub>
                            <m:r>
                              <a:rPr lang="en-IN" sz="2800" b="0" i="1" smtClean="0">
                                <a:latin typeface="Cambria Math" panose="02040503050406030204" pitchFamily="18" charset="0"/>
                              </a:rPr>
                              <m:t>2</m:t>
                            </m:r>
                          </m:sub>
                        </m:sSub>
                        <m:r>
                          <a:rPr lang="en-IN" sz="2800" b="0" i="1" smtClean="0">
                            <a:latin typeface="Cambria Math" panose="02040503050406030204" pitchFamily="18" charset="0"/>
                          </a:rPr>
                          <m:t>]=[−1.0345   1.2068</m:t>
                        </m:r>
                        <m:r>
                          <a:rPr lang="en-IN" sz="2800" b="0" i="1" smtClean="0">
                            <a:latin typeface="Cambria Math" panose="02040503050406030204" pitchFamily="18" charset="0"/>
                            <a:ea typeface="Cambria Math" panose="02040503050406030204" pitchFamily="18" charset="0"/>
                          </a:rPr>
                          <m:t>]</m:t>
                        </m:r>
                      </m:oMath>
                    </m:oMathPara>
                  </a14:m>
                  <a:endParaRPr lang="en-IN" sz="2800"/>
                </a:p>
              </p:txBody>
            </p:sp>
          </mc:Choice>
          <mc:Fallback xmlns="">
            <p:sp>
              <p:nvSpPr>
                <p:cNvPr id="13" name="TextBox 12">
                  <a:extLst>
                    <a:ext uri="{FF2B5EF4-FFF2-40B4-BE49-F238E27FC236}">
                      <a16:creationId xmlns:a16="http://schemas.microsoft.com/office/drawing/2014/main" id="{FAE2547E-5BC1-3965-C2F7-4CB6748AB866}"/>
                    </a:ext>
                  </a:extLst>
                </p:cNvPr>
                <p:cNvSpPr txBox="1">
                  <a:spLocks noRot="1" noChangeAspect="1" noMove="1" noResize="1" noEditPoints="1" noAdjustHandles="1" noChangeArrowheads="1" noChangeShapeType="1" noTextEdit="1"/>
                </p:cNvSpPr>
                <p:nvPr/>
              </p:nvSpPr>
              <p:spPr>
                <a:xfrm>
                  <a:off x="6589709" y="2049016"/>
                  <a:ext cx="3607685" cy="395623"/>
                </a:xfrm>
                <a:prstGeom prst="rect">
                  <a:avLst/>
                </a:prstGeom>
                <a:blipFill>
                  <a:blip r:embed="rId2"/>
                  <a:stretch>
                    <a:fillRect/>
                  </a:stretch>
                </a:blipFill>
              </p:spPr>
              <p:txBody>
                <a:bodyPr/>
                <a:lstStyle/>
                <a:p>
                  <a:r>
                    <a:rPr lang="en-US">
                      <a:noFill/>
                    </a:rPr>
                    <a:t> </a:t>
                  </a:r>
                </a:p>
              </p:txBody>
            </p:sp>
          </mc:Fallback>
        </mc:AlternateContent>
      </p:grpSp>
      <p:cxnSp>
        <p:nvCxnSpPr>
          <p:cNvPr id="12" name="Straight Arrow Connector 11">
            <a:extLst>
              <a:ext uri="{FF2B5EF4-FFF2-40B4-BE49-F238E27FC236}">
                <a16:creationId xmlns:a16="http://schemas.microsoft.com/office/drawing/2014/main" id="{CD1A7C59-F20B-6987-7086-45168791ED15}"/>
              </a:ext>
            </a:extLst>
          </p:cNvPr>
          <p:cNvCxnSpPr>
            <a:cxnSpLocks/>
          </p:cNvCxnSpPr>
          <p:nvPr/>
        </p:nvCxnSpPr>
        <p:spPr>
          <a:xfrm flipV="1">
            <a:off x="4239289" y="2798108"/>
            <a:ext cx="590104" cy="1303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257DE4E-5D9D-5321-37D5-9BE6E5D16F61}"/>
                  </a:ext>
                </a:extLst>
              </p:cNvPr>
              <p:cNvSpPr txBox="1"/>
              <p:nvPr/>
            </p:nvSpPr>
            <p:spPr>
              <a:xfrm>
                <a:off x="3425898" y="3167390"/>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oMath>
                  </m:oMathPara>
                </a14:m>
                <a:endParaRPr lang="en-IN" sz="2800"/>
              </a:p>
            </p:txBody>
          </p:sp>
        </mc:Choice>
        <mc:Fallback xmlns="">
          <p:sp>
            <p:nvSpPr>
              <p:cNvPr id="19" name="TextBox 18">
                <a:extLst>
                  <a:ext uri="{FF2B5EF4-FFF2-40B4-BE49-F238E27FC236}">
                    <a16:creationId xmlns:a16="http://schemas.microsoft.com/office/drawing/2014/main" id="{7257DE4E-5D9D-5321-37D5-9BE6E5D16F61}"/>
                  </a:ext>
                </a:extLst>
              </p:cNvPr>
              <p:cNvSpPr txBox="1">
                <a:spLocks noRot="1" noChangeAspect="1" noMove="1" noResize="1" noEditPoints="1" noAdjustHandles="1" noChangeArrowheads="1" noChangeShapeType="1" noTextEdit="1"/>
              </p:cNvSpPr>
              <p:nvPr/>
            </p:nvSpPr>
            <p:spPr>
              <a:xfrm>
                <a:off x="3425898" y="3167390"/>
                <a:ext cx="1626781"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80596BF-7BCC-577E-C3FC-B42E0403B50F}"/>
                  </a:ext>
                </a:extLst>
              </p:cNvPr>
              <p:cNvSpPr txBox="1"/>
              <p:nvPr/>
            </p:nvSpPr>
            <p:spPr>
              <a:xfrm>
                <a:off x="3720950" y="5643735"/>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oMath>
                  </m:oMathPara>
                </a14:m>
                <a:endParaRPr lang="en-IN" sz="2800"/>
              </a:p>
            </p:txBody>
          </p:sp>
        </mc:Choice>
        <mc:Fallback xmlns="">
          <p:sp>
            <p:nvSpPr>
              <p:cNvPr id="23" name="TextBox 22">
                <a:extLst>
                  <a:ext uri="{FF2B5EF4-FFF2-40B4-BE49-F238E27FC236}">
                    <a16:creationId xmlns:a16="http://schemas.microsoft.com/office/drawing/2014/main" id="{780596BF-7BCC-577E-C3FC-B42E0403B50F}"/>
                  </a:ext>
                </a:extLst>
              </p:cNvPr>
              <p:cNvSpPr txBox="1">
                <a:spLocks noRot="1" noChangeAspect="1" noMove="1" noResize="1" noEditPoints="1" noAdjustHandles="1" noChangeArrowheads="1" noChangeShapeType="1" noTextEdit="1"/>
              </p:cNvSpPr>
              <p:nvPr/>
            </p:nvSpPr>
            <p:spPr>
              <a:xfrm>
                <a:off x="3720950" y="5643735"/>
                <a:ext cx="16267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F71D6A-2579-48AD-73AA-E3B309EBA4F3}"/>
                  </a:ext>
                </a:extLst>
              </p:cNvPr>
              <p:cNvSpPr txBox="1"/>
              <p:nvPr/>
            </p:nvSpPr>
            <p:spPr>
              <a:xfrm>
                <a:off x="7929822" y="4644949"/>
                <a:ext cx="197063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𝐿</m:t>
                      </m:r>
                      <m:r>
                        <a:rPr lang="en-IN" sz="2400" b="0" i="1" smtClean="0">
                          <a:latin typeface="Cambria Math" panose="02040503050406030204" pitchFamily="18" charset="0"/>
                        </a:rPr>
                        <m:t>=2.2413</m:t>
                      </m:r>
                    </m:oMath>
                  </m:oMathPara>
                </a14:m>
                <a:endParaRPr lang="en-IN" sz="2400"/>
              </a:p>
            </p:txBody>
          </p:sp>
        </mc:Choice>
        <mc:Fallback xmlns="">
          <p:sp>
            <p:nvSpPr>
              <p:cNvPr id="11" name="TextBox 10">
                <a:extLst>
                  <a:ext uri="{FF2B5EF4-FFF2-40B4-BE49-F238E27FC236}">
                    <a16:creationId xmlns:a16="http://schemas.microsoft.com/office/drawing/2014/main" id="{DFF71D6A-2579-48AD-73AA-E3B309EBA4F3}"/>
                  </a:ext>
                </a:extLst>
              </p:cNvPr>
              <p:cNvSpPr txBox="1">
                <a:spLocks noRot="1" noChangeAspect="1" noMove="1" noResize="1" noEditPoints="1" noAdjustHandles="1" noChangeArrowheads="1" noChangeShapeType="1" noTextEdit="1"/>
              </p:cNvSpPr>
              <p:nvPr/>
            </p:nvSpPr>
            <p:spPr>
              <a:xfrm>
                <a:off x="7929822" y="4644949"/>
                <a:ext cx="1970636" cy="461665"/>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CA70BB2-0B39-2774-8492-917A821CD088}"/>
              </a:ext>
            </a:extLst>
          </p:cNvPr>
          <p:cNvCxnSpPr>
            <a:cxnSpLocks/>
          </p:cNvCxnSpPr>
          <p:nvPr/>
        </p:nvCxnSpPr>
        <p:spPr>
          <a:xfrm flipH="1" flipV="1">
            <a:off x="6515653" y="2735845"/>
            <a:ext cx="731633" cy="13184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23E463B-EA6F-6025-6936-92FAD7A1DFA6}"/>
                  </a:ext>
                </a:extLst>
              </p:cNvPr>
              <p:cNvSpPr txBox="1"/>
              <p:nvPr/>
            </p:nvSpPr>
            <p:spPr>
              <a:xfrm>
                <a:off x="6526544" y="2993190"/>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2</m:t>
                          </m:r>
                        </m:sub>
                      </m:sSub>
                    </m:oMath>
                  </m:oMathPara>
                </a14:m>
                <a:endParaRPr lang="en-IN" sz="2800"/>
              </a:p>
            </p:txBody>
          </p:sp>
        </mc:Choice>
        <mc:Fallback xmlns="">
          <p:sp>
            <p:nvSpPr>
              <p:cNvPr id="26" name="TextBox 25">
                <a:extLst>
                  <a:ext uri="{FF2B5EF4-FFF2-40B4-BE49-F238E27FC236}">
                    <a16:creationId xmlns:a16="http://schemas.microsoft.com/office/drawing/2014/main" id="{E23E463B-EA6F-6025-6936-92FAD7A1DFA6}"/>
                  </a:ext>
                </a:extLst>
              </p:cNvPr>
              <p:cNvSpPr txBox="1">
                <a:spLocks noRot="1" noChangeAspect="1" noMove="1" noResize="1" noEditPoints="1" noAdjustHandles="1" noChangeArrowheads="1" noChangeShapeType="1" noTextEdit="1"/>
              </p:cNvSpPr>
              <p:nvPr/>
            </p:nvSpPr>
            <p:spPr>
              <a:xfrm>
                <a:off x="6526544" y="2993190"/>
                <a:ext cx="1626781"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FD51AF9-FBA0-B754-BC94-0BED24DE6F8F}"/>
                  </a:ext>
                </a:extLst>
              </p:cNvPr>
              <p:cNvSpPr txBox="1"/>
              <p:nvPr/>
            </p:nvSpPr>
            <p:spPr>
              <a:xfrm>
                <a:off x="6433895" y="5631639"/>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2</m:t>
                          </m:r>
                        </m:sub>
                      </m:sSub>
                    </m:oMath>
                  </m:oMathPara>
                </a14:m>
                <a:endParaRPr lang="en-IN" sz="2800"/>
              </a:p>
            </p:txBody>
          </p:sp>
        </mc:Choice>
        <mc:Fallback xmlns="">
          <p:sp>
            <p:nvSpPr>
              <p:cNvPr id="27" name="TextBox 26">
                <a:extLst>
                  <a:ext uri="{FF2B5EF4-FFF2-40B4-BE49-F238E27FC236}">
                    <a16:creationId xmlns:a16="http://schemas.microsoft.com/office/drawing/2014/main" id="{FFD51AF9-FBA0-B754-BC94-0BED24DE6F8F}"/>
                  </a:ext>
                </a:extLst>
              </p:cNvPr>
              <p:cNvSpPr txBox="1">
                <a:spLocks noRot="1" noChangeAspect="1" noMove="1" noResize="1" noEditPoints="1" noAdjustHandles="1" noChangeArrowheads="1" noChangeShapeType="1" noTextEdit="1"/>
              </p:cNvSpPr>
              <p:nvPr/>
            </p:nvSpPr>
            <p:spPr>
              <a:xfrm>
                <a:off x="6433895" y="5631639"/>
                <a:ext cx="1626781"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BD44E2-D9A0-7047-A98F-B055722FFC38}"/>
                  </a:ext>
                </a:extLst>
              </p:cNvPr>
              <p:cNvSpPr txBox="1"/>
              <p:nvPr/>
            </p:nvSpPr>
            <p:spPr>
              <a:xfrm>
                <a:off x="489098" y="808074"/>
                <a:ext cx="11302409" cy="369332"/>
              </a:xfrm>
              <a:prstGeom prst="rect">
                <a:avLst/>
              </a:prstGeom>
              <a:noFill/>
            </p:spPr>
            <p:txBody>
              <a:bodyPr wrap="square" rtlCol="0">
                <a:spAutoFit/>
              </a:bodyPr>
              <a:lstStyle/>
              <a:p>
                <a:r>
                  <a:rPr lang="en-IN"/>
                  <a:t>Example: For m </a:t>
                </a:r>
                <a14:m>
                  <m:oMath xmlns:m="http://schemas.openxmlformats.org/officeDocument/2006/math">
                    <m:r>
                      <a:rPr lang="en-IN" b="0" i="1" smtClean="0">
                        <a:latin typeface="Cambria Math" panose="02040503050406030204" pitchFamily="18" charset="0"/>
                      </a:rPr>
                      <m:t>=2, </m:t>
                    </m:r>
                  </m:oMath>
                </a14:m>
                <a:r>
                  <a:rPr lang="en-IN" b="0"/>
                  <a:t>where both are message bits</a:t>
                </a:r>
              </a:p>
            </p:txBody>
          </p:sp>
        </mc:Choice>
        <mc:Fallback xmlns="">
          <p:sp>
            <p:nvSpPr>
              <p:cNvPr id="28" name="TextBox 27">
                <a:extLst>
                  <a:ext uri="{FF2B5EF4-FFF2-40B4-BE49-F238E27FC236}">
                    <a16:creationId xmlns:a16="http://schemas.microsoft.com/office/drawing/2014/main" id="{FDBD44E2-D9A0-7047-A98F-B055722FFC38}"/>
                  </a:ext>
                </a:extLst>
              </p:cNvPr>
              <p:cNvSpPr txBox="1">
                <a:spLocks noRot="1" noChangeAspect="1" noMove="1" noResize="1" noEditPoints="1" noAdjustHandles="1" noChangeArrowheads="1" noChangeShapeType="1" noTextEdit="1"/>
              </p:cNvSpPr>
              <p:nvPr/>
            </p:nvSpPr>
            <p:spPr>
              <a:xfrm>
                <a:off x="489098" y="808074"/>
                <a:ext cx="11302409" cy="369332"/>
              </a:xfrm>
              <a:prstGeom prst="rect">
                <a:avLst/>
              </a:prstGeom>
              <a:blipFill>
                <a:blip r:embed="rId8"/>
                <a:stretch>
                  <a:fillRect l="-431" t="-10000" b="-2666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7F7056A6-E49E-F9AD-C891-18ED53F51B17}"/>
              </a:ext>
            </a:extLst>
          </p:cNvPr>
          <p:cNvGrpSpPr/>
          <p:nvPr/>
        </p:nvGrpSpPr>
        <p:grpSpPr>
          <a:xfrm>
            <a:off x="0" y="-14438"/>
            <a:ext cx="12842450" cy="924025"/>
            <a:chOff x="0" y="-14438"/>
            <a:chExt cx="12842450" cy="924025"/>
          </a:xfrm>
        </p:grpSpPr>
        <p:sp>
          <p:nvSpPr>
            <p:cNvPr id="30" name="Right Triangle 29">
              <a:extLst>
                <a:ext uri="{FF2B5EF4-FFF2-40B4-BE49-F238E27FC236}">
                  <a16:creationId xmlns:a16="http://schemas.microsoft.com/office/drawing/2014/main" id="{42AD1520-3C6C-B45C-7FE1-68EBB074F5CC}"/>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30">
              <a:extLst>
                <a:ext uri="{FF2B5EF4-FFF2-40B4-BE49-F238E27FC236}">
                  <a16:creationId xmlns:a16="http://schemas.microsoft.com/office/drawing/2014/main" id="{0FDE8C56-E2C3-D30F-6CDA-2319EE0737FD}"/>
                </a:ext>
              </a:extLst>
            </p:cNvPr>
            <p:cNvGrpSpPr/>
            <p:nvPr/>
          </p:nvGrpSpPr>
          <p:grpSpPr>
            <a:xfrm>
              <a:off x="0" y="-14438"/>
              <a:ext cx="12842450" cy="522514"/>
              <a:chOff x="0" y="-14438"/>
              <a:chExt cx="12842450" cy="522514"/>
            </a:xfrm>
          </p:grpSpPr>
          <p:sp>
            <p:nvSpPr>
              <p:cNvPr id="32" name="Rectangle 31">
                <a:extLst>
                  <a:ext uri="{FF2B5EF4-FFF2-40B4-BE49-F238E27FC236}">
                    <a16:creationId xmlns:a16="http://schemas.microsoft.com/office/drawing/2014/main" id="{21219C33-1D9B-FFB7-4918-A962C98BD0CB}"/>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D56D4ADD-F14B-8ECC-05CA-A84C2A5623BE}"/>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2070126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28D01-3574-539E-116C-5CD912B7F7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8B68C9-3309-832F-0B1B-317EC737B386}"/>
              </a:ext>
            </a:extLst>
          </p:cNvPr>
          <p:cNvSpPr>
            <a:spLocks noGrp="1"/>
          </p:cNvSpPr>
          <p:nvPr>
            <p:ph type="sldNum" sz="quarter" idx="12"/>
          </p:nvPr>
        </p:nvSpPr>
        <p:spPr/>
        <p:txBody>
          <a:bodyPr/>
          <a:lstStyle/>
          <a:p>
            <a:fld id="{ABD4E5D1-8D28-4922-8246-9644D53432D9}" type="slidenum">
              <a:rPr lang="en-IN" smtClean="0"/>
              <a:t>46</a:t>
            </a:fld>
            <a:endParaRPr lang="en-IN"/>
          </a:p>
        </p:txBody>
      </p:sp>
      <p:grpSp>
        <p:nvGrpSpPr>
          <p:cNvPr id="9" name="Group 8">
            <a:extLst>
              <a:ext uri="{FF2B5EF4-FFF2-40B4-BE49-F238E27FC236}">
                <a16:creationId xmlns:a16="http://schemas.microsoft.com/office/drawing/2014/main" id="{FEF3D679-AF8E-BCE9-E752-225CF62F8F1E}"/>
              </a:ext>
            </a:extLst>
          </p:cNvPr>
          <p:cNvGrpSpPr/>
          <p:nvPr/>
        </p:nvGrpSpPr>
        <p:grpSpPr>
          <a:xfrm>
            <a:off x="3703934" y="1604611"/>
            <a:ext cx="7360154" cy="4039703"/>
            <a:chOff x="4495673" y="1901509"/>
            <a:chExt cx="5850347" cy="3054545"/>
          </a:xfrm>
        </p:grpSpPr>
        <p:grpSp>
          <p:nvGrpSpPr>
            <p:cNvPr id="10" name="Group 9">
              <a:extLst>
                <a:ext uri="{FF2B5EF4-FFF2-40B4-BE49-F238E27FC236}">
                  <a16:creationId xmlns:a16="http://schemas.microsoft.com/office/drawing/2014/main" id="{09F1A5E4-3644-34D8-2B96-AA988C1AFF02}"/>
                </a:ext>
              </a:extLst>
            </p:cNvPr>
            <p:cNvGrpSpPr/>
            <p:nvPr/>
          </p:nvGrpSpPr>
          <p:grpSpPr>
            <a:xfrm>
              <a:off x="4495673" y="1901509"/>
              <a:ext cx="3261613" cy="3054545"/>
              <a:chOff x="776987" y="1898018"/>
              <a:chExt cx="3261613" cy="3054545"/>
            </a:xfrm>
          </p:grpSpPr>
          <p:sp>
            <p:nvSpPr>
              <p:cNvPr id="14" name="Oval 13">
                <a:extLst>
                  <a:ext uri="{FF2B5EF4-FFF2-40B4-BE49-F238E27FC236}">
                    <a16:creationId xmlns:a16="http://schemas.microsoft.com/office/drawing/2014/main" id="{E4B74275-2ECE-2E28-63CF-911A588B7598}"/>
                  </a:ext>
                </a:extLst>
              </p:cNvPr>
              <p:cNvSpPr/>
              <p:nvPr/>
            </p:nvSpPr>
            <p:spPr>
              <a:xfrm>
                <a:off x="1752600" y="1898018"/>
                <a:ext cx="1143000" cy="1057275"/>
              </a:xfrm>
              <a:prstGeom prst="ellipse">
                <a:avLst/>
              </a:prstGeom>
              <a:solidFill>
                <a:schemeClr val="accent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CA313958-09DB-1558-D154-CF44861B3F1B}"/>
                  </a:ext>
                </a:extLst>
              </p:cNvPr>
              <p:cNvCxnSpPr>
                <a:endCxn id="14" idx="3"/>
              </p:cNvCxnSpPr>
              <p:nvPr/>
            </p:nvCxnSpPr>
            <p:spPr>
              <a:xfrm flipV="1">
                <a:off x="1438275" y="2800459"/>
                <a:ext cx="481713" cy="1095266"/>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F42B8D8-02EF-0D89-CC57-647D139131AB}"/>
                  </a:ext>
                </a:extLst>
              </p:cNvPr>
              <p:cNvCxnSpPr>
                <a:cxnSpLocks/>
                <a:endCxn id="14" idx="5"/>
              </p:cNvCxnSpPr>
              <p:nvPr/>
            </p:nvCxnSpPr>
            <p:spPr>
              <a:xfrm flipH="1" flipV="1">
                <a:off x="2728212" y="2800459"/>
                <a:ext cx="567438" cy="1102249"/>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D510DEBE-5643-B46D-C58F-6AFBA13EE765}"/>
                  </a:ext>
                </a:extLst>
              </p:cNvPr>
              <p:cNvSpPr/>
              <p:nvPr/>
            </p:nvSpPr>
            <p:spPr>
              <a:xfrm>
                <a:off x="776987" y="3895288"/>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a:solidFill>
                      <a:schemeClr val="tx1"/>
                    </a:solidFill>
                  </a:rPr>
                  <a:t>1</a:t>
                </a:r>
              </a:p>
            </p:txBody>
          </p:sp>
          <p:sp>
            <p:nvSpPr>
              <p:cNvPr id="18" name="Oval 17">
                <a:extLst>
                  <a:ext uri="{FF2B5EF4-FFF2-40B4-BE49-F238E27FC236}">
                    <a16:creationId xmlns:a16="http://schemas.microsoft.com/office/drawing/2014/main" id="{74F3A146-64A5-82FD-F206-6A79AD8A7A16}"/>
                  </a:ext>
                </a:extLst>
              </p:cNvPr>
              <p:cNvSpPr/>
              <p:nvPr/>
            </p:nvSpPr>
            <p:spPr>
              <a:xfrm>
                <a:off x="2895600" y="3857734"/>
                <a:ext cx="1143000" cy="105727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a:solidFill>
                      <a:schemeClr val="tx1"/>
                    </a:solidFill>
                  </a:rPr>
                  <a:t>0</a:t>
                </a: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425015-8F2F-E118-3853-21BF972FAFCF}"/>
                    </a:ext>
                  </a:extLst>
                </p:cNvPr>
                <p:cNvSpPr txBox="1"/>
                <p:nvPr/>
              </p:nvSpPr>
              <p:spPr>
                <a:xfrm>
                  <a:off x="5791770" y="1983468"/>
                  <a:ext cx="4554250" cy="3956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m:t>
                        </m:r>
                        <m:sSub>
                          <m:sSubPr>
                            <m:ctrlPr>
                              <a:rPr lang="en-IN" sz="2800" b="0" i="1" smtClean="0">
                                <a:latin typeface="Cambria Math" panose="02040503050406030204" pitchFamily="18" charset="0"/>
                              </a:rPr>
                            </m:ctrlPr>
                          </m:sSubPr>
                          <m:e>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r>
                          <a:rPr lang="en-IN" sz="2800" b="0" i="1" smtClean="0">
                            <a:latin typeface="Cambria Math" panose="02040503050406030204" pitchFamily="18" charset="0"/>
                          </a:rPr>
                          <m:t>+</m:t>
                        </m:r>
                        <m:sSub>
                          <m:sSubPr>
                            <m:ctrlPr>
                              <a:rPr lang="en-IN" sz="2800" i="1">
                                <a:latin typeface="Cambria Math" panose="02040503050406030204" pitchFamily="18" charset="0"/>
                              </a:rPr>
                            </m:ctrlPr>
                          </m:sSubPr>
                          <m:e>
                            <m:acc>
                              <m:accPr>
                                <m:chr m:val="̂"/>
                                <m:ctrlPr>
                                  <a:rPr lang="en-IN" sz="2800" i="1">
                                    <a:latin typeface="Cambria Math" panose="02040503050406030204" pitchFamily="18" charset="0"/>
                                  </a:rPr>
                                </m:ctrlPr>
                              </m:accPr>
                              <m:e>
                                <m:r>
                                  <a:rPr lang="en-IN" sz="2800" i="1">
                                    <a:latin typeface="Cambria Math" panose="02040503050406030204" pitchFamily="18" charset="0"/>
                                  </a:rPr>
                                  <m:t>𝑢</m:t>
                                </m:r>
                              </m:e>
                            </m:acc>
                          </m:e>
                          <m:sub>
                            <m:r>
                              <a:rPr lang="en-IN" sz="2800" i="1">
                                <a:latin typeface="Cambria Math" panose="02040503050406030204" pitchFamily="18" charset="0"/>
                              </a:rPr>
                              <m:t>2</m:t>
                            </m:r>
                          </m:sub>
                        </m:sSub>
                        <m:r>
                          <a:rPr lang="en-IN" sz="2800" b="0" i="1" smtClean="0">
                            <a:latin typeface="Cambria Math" panose="02040503050406030204" pitchFamily="18" charset="0"/>
                          </a:rPr>
                          <m:t>     </m:t>
                        </m:r>
                        <m:sSub>
                          <m:sSubPr>
                            <m:ctrlPr>
                              <a:rPr lang="en-IN" sz="2800" b="0" i="1" smtClean="0">
                                <a:latin typeface="Cambria Math" panose="02040503050406030204" pitchFamily="18" charset="0"/>
                              </a:rPr>
                            </m:ctrlPr>
                          </m:sSubPr>
                          <m:e>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2</m:t>
                            </m:r>
                          </m:sub>
                        </m:sSub>
                        <m:r>
                          <a:rPr lang="en-IN" sz="2800" b="0" i="1" smtClean="0">
                            <a:latin typeface="Cambria Math" panose="02040503050406030204" pitchFamily="18" charset="0"/>
                          </a:rPr>
                          <m:t>]=[1   0</m:t>
                        </m:r>
                        <m:r>
                          <a:rPr lang="en-IN" sz="2800" b="0" i="1" smtClean="0">
                            <a:latin typeface="Cambria Math" panose="02040503050406030204" pitchFamily="18" charset="0"/>
                            <a:ea typeface="Cambria Math" panose="02040503050406030204" pitchFamily="18" charset="0"/>
                          </a:rPr>
                          <m:t>]</m:t>
                        </m:r>
                      </m:oMath>
                    </m:oMathPara>
                  </a14:m>
                  <a:endParaRPr lang="en-IN" sz="2800"/>
                </a:p>
              </p:txBody>
            </p:sp>
          </mc:Choice>
          <mc:Fallback xmlns="">
            <p:sp>
              <p:nvSpPr>
                <p:cNvPr id="13" name="TextBox 12">
                  <a:extLst>
                    <a:ext uri="{FF2B5EF4-FFF2-40B4-BE49-F238E27FC236}">
                      <a16:creationId xmlns:a16="http://schemas.microsoft.com/office/drawing/2014/main" id="{F3425015-8F2F-E118-3853-21BF972FAFCF}"/>
                    </a:ext>
                  </a:extLst>
                </p:cNvPr>
                <p:cNvSpPr txBox="1">
                  <a:spLocks noRot="1" noChangeAspect="1" noMove="1" noResize="1" noEditPoints="1" noAdjustHandles="1" noChangeArrowheads="1" noChangeShapeType="1" noTextEdit="1"/>
                </p:cNvSpPr>
                <p:nvPr/>
              </p:nvSpPr>
              <p:spPr>
                <a:xfrm>
                  <a:off x="5791770" y="1983468"/>
                  <a:ext cx="4554250" cy="395623"/>
                </a:xfrm>
                <a:prstGeom prst="rect">
                  <a:avLst/>
                </a:prstGeom>
                <a:blipFill>
                  <a:blip r:embed="rId2"/>
                  <a:stretch>
                    <a:fillRect/>
                  </a:stretch>
                </a:blipFill>
              </p:spPr>
              <p:txBody>
                <a:bodyPr/>
                <a:lstStyle/>
                <a:p>
                  <a:r>
                    <a:rPr lang="en-US">
                      <a:noFill/>
                    </a:rPr>
                    <a:t> </a:t>
                  </a:r>
                </a:p>
              </p:txBody>
            </p:sp>
          </mc:Fallback>
        </mc:AlternateContent>
      </p:grpSp>
      <p:cxnSp>
        <p:nvCxnSpPr>
          <p:cNvPr id="12" name="Straight Arrow Connector 11">
            <a:extLst>
              <a:ext uri="{FF2B5EF4-FFF2-40B4-BE49-F238E27FC236}">
                <a16:creationId xmlns:a16="http://schemas.microsoft.com/office/drawing/2014/main" id="{AE317031-F42F-58D8-E650-2E8837ADD6BE}"/>
              </a:ext>
            </a:extLst>
          </p:cNvPr>
          <p:cNvCxnSpPr>
            <a:cxnSpLocks/>
          </p:cNvCxnSpPr>
          <p:nvPr/>
        </p:nvCxnSpPr>
        <p:spPr>
          <a:xfrm flipV="1">
            <a:off x="4239289" y="2798108"/>
            <a:ext cx="590104" cy="1303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F907AF4-2A32-A203-E2F8-6A5EE19272FE}"/>
                  </a:ext>
                </a:extLst>
              </p:cNvPr>
              <p:cNvSpPr txBox="1"/>
              <p:nvPr/>
            </p:nvSpPr>
            <p:spPr>
              <a:xfrm>
                <a:off x="3425898" y="3167390"/>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oMath>
                  </m:oMathPara>
                </a14:m>
                <a:endParaRPr lang="en-IN" sz="2800"/>
              </a:p>
            </p:txBody>
          </p:sp>
        </mc:Choice>
        <mc:Fallback xmlns="">
          <p:sp>
            <p:nvSpPr>
              <p:cNvPr id="19" name="TextBox 18">
                <a:extLst>
                  <a:ext uri="{FF2B5EF4-FFF2-40B4-BE49-F238E27FC236}">
                    <a16:creationId xmlns:a16="http://schemas.microsoft.com/office/drawing/2014/main" id="{7F907AF4-2A32-A203-E2F8-6A5EE19272FE}"/>
                  </a:ext>
                </a:extLst>
              </p:cNvPr>
              <p:cNvSpPr txBox="1">
                <a:spLocks noRot="1" noChangeAspect="1" noMove="1" noResize="1" noEditPoints="1" noAdjustHandles="1" noChangeArrowheads="1" noChangeShapeType="1" noTextEdit="1"/>
              </p:cNvSpPr>
              <p:nvPr/>
            </p:nvSpPr>
            <p:spPr>
              <a:xfrm>
                <a:off x="3425898" y="3167390"/>
                <a:ext cx="1626781"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7828E6-E50D-F986-50A7-1AAEC5DEBF2F}"/>
                  </a:ext>
                </a:extLst>
              </p:cNvPr>
              <p:cNvSpPr txBox="1"/>
              <p:nvPr/>
            </p:nvSpPr>
            <p:spPr>
              <a:xfrm>
                <a:off x="3720950" y="5643735"/>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1</m:t>
                          </m:r>
                        </m:sub>
                      </m:sSub>
                    </m:oMath>
                  </m:oMathPara>
                </a14:m>
                <a:endParaRPr lang="en-IN" sz="2800"/>
              </a:p>
            </p:txBody>
          </p:sp>
        </mc:Choice>
        <mc:Fallback xmlns="">
          <p:sp>
            <p:nvSpPr>
              <p:cNvPr id="23" name="TextBox 22">
                <a:extLst>
                  <a:ext uri="{FF2B5EF4-FFF2-40B4-BE49-F238E27FC236}">
                    <a16:creationId xmlns:a16="http://schemas.microsoft.com/office/drawing/2014/main" id="{3C7828E6-E50D-F986-50A7-1AAEC5DEBF2F}"/>
                  </a:ext>
                </a:extLst>
              </p:cNvPr>
              <p:cNvSpPr txBox="1">
                <a:spLocks noRot="1" noChangeAspect="1" noMove="1" noResize="1" noEditPoints="1" noAdjustHandles="1" noChangeArrowheads="1" noChangeShapeType="1" noTextEdit="1"/>
              </p:cNvSpPr>
              <p:nvPr/>
            </p:nvSpPr>
            <p:spPr>
              <a:xfrm>
                <a:off x="3720950" y="5643735"/>
                <a:ext cx="16267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A98EA1-DA3F-5409-4FFD-EF7E29BC1B8F}"/>
                  </a:ext>
                </a:extLst>
              </p:cNvPr>
              <p:cNvSpPr txBox="1"/>
              <p:nvPr/>
            </p:nvSpPr>
            <p:spPr>
              <a:xfrm>
                <a:off x="7929822" y="4644949"/>
                <a:ext cx="197063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𝐿</m:t>
                      </m:r>
                      <m:r>
                        <a:rPr lang="en-IN" sz="2400" b="0" i="1" smtClean="0">
                          <a:latin typeface="Cambria Math" panose="02040503050406030204" pitchFamily="18" charset="0"/>
                        </a:rPr>
                        <m:t>=2.2413</m:t>
                      </m:r>
                    </m:oMath>
                  </m:oMathPara>
                </a14:m>
                <a:endParaRPr lang="en-IN" sz="2400"/>
              </a:p>
            </p:txBody>
          </p:sp>
        </mc:Choice>
        <mc:Fallback xmlns="">
          <p:sp>
            <p:nvSpPr>
              <p:cNvPr id="11" name="TextBox 10">
                <a:extLst>
                  <a:ext uri="{FF2B5EF4-FFF2-40B4-BE49-F238E27FC236}">
                    <a16:creationId xmlns:a16="http://schemas.microsoft.com/office/drawing/2014/main" id="{D1A98EA1-DA3F-5409-4FFD-EF7E29BC1B8F}"/>
                  </a:ext>
                </a:extLst>
              </p:cNvPr>
              <p:cNvSpPr txBox="1">
                <a:spLocks noRot="1" noChangeAspect="1" noMove="1" noResize="1" noEditPoints="1" noAdjustHandles="1" noChangeArrowheads="1" noChangeShapeType="1" noTextEdit="1"/>
              </p:cNvSpPr>
              <p:nvPr/>
            </p:nvSpPr>
            <p:spPr>
              <a:xfrm>
                <a:off x="7929822" y="4644949"/>
                <a:ext cx="1970636" cy="461665"/>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7D73D0B9-75E4-3515-78BD-44771A052A3E}"/>
              </a:ext>
            </a:extLst>
          </p:cNvPr>
          <p:cNvCxnSpPr>
            <a:cxnSpLocks/>
          </p:cNvCxnSpPr>
          <p:nvPr/>
        </p:nvCxnSpPr>
        <p:spPr>
          <a:xfrm flipH="1" flipV="1">
            <a:off x="6515653" y="2735845"/>
            <a:ext cx="731633" cy="13184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93F63E8-72EF-F2DF-6989-AD7B27590528}"/>
                  </a:ext>
                </a:extLst>
              </p:cNvPr>
              <p:cNvSpPr txBox="1"/>
              <p:nvPr/>
            </p:nvSpPr>
            <p:spPr>
              <a:xfrm>
                <a:off x="6526544" y="2993190"/>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2</m:t>
                          </m:r>
                        </m:sub>
                      </m:sSub>
                    </m:oMath>
                  </m:oMathPara>
                </a14:m>
                <a:endParaRPr lang="en-IN" sz="2800"/>
              </a:p>
            </p:txBody>
          </p:sp>
        </mc:Choice>
        <mc:Fallback xmlns="">
          <p:sp>
            <p:nvSpPr>
              <p:cNvPr id="26" name="TextBox 25">
                <a:extLst>
                  <a:ext uri="{FF2B5EF4-FFF2-40B4-BE49-F238E27FC236}">
                    <a16:creationId xmlns:a16="http://schemas.microsoft.com/office/drawing/2014/main" id="{393F63E8-72EF-F2DF-6989-AD7B27590528}"/>
                  </a:ext>
                </a:extLst>
              </p:cNvPr>
              <p:cNvSpPr txBox="1">
                <a:spLocks noRot="1" noChangeAspect="1" noMove="1" noResize="1" noEditPoints="1" noAdjustHandles="1" noChangeArrowheads="1" noChangeShapeType="1" noTextEdit="1"/>
              </p:cNvSpPr>
              <p:nvPr/>
            </p:nvSpPr>
            <p:spPr>
              <a:xfrm>
                <a:off x="6526544" y="2993190"/>
                <a:ext cx="1626781"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80E607-04BB-E0B3-074F-12B267E98BF3}"/>
                  </a:ext>
                </a:extLst>
              </p:cNvPr>
              <p:cNvSpPr txBox="1"/>
              <p:nvPr/>
            </p:nvSpPr>
            <p:spPr>
              <a:xfrm>
                <a:off x="6433895" y="5631639"/>
                <a:ext cx="1626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800" i="1" smtClean="0">
                              <a:latin typeface="Cambria Math" panose="02040503050406030204" pitchFamily="18" charset="0"/>
                            </a:rPr>
                          </m:ctrlPr>
                        </m:sSubPr>
                        <m:e>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𝑢</m:t>
                              </m:r>
                            </m:e>
                          </m:acc>
                        </m:e>
                        <m:sub>
                          <m:r>
                            <a:rPr lang="en-IN" sz="2800" b="0" i="1" smtClean="0">
                              <a:latin typeface="Cambria Math" panose="02040503050406030204" pitchFamily="18" charset="0"/>
                            </a:rPr>
                            <m:t>2</m:t>
                          </m:r>
                        </m:sub>
                      </m:sSub>
                    </m:oMath>
                  </m:oMathPara>
                </a14:m>
                <a:endParaRPr lang="en-IN" sz="2800"/>
              </a:p>
            </p:txBody>
          </p:sp>
        </mc:Choice>
        <mc:Fallback xmlns="">
          <p:sp>
            <p:nvSpPr>
              <p:cNvPr id="27" name="TextBox 26">
                <a:extLst>
                  <a:ext uri="{FF2B5EF4-FFF2-40B4-BE49-F238E27FC236}">
                    <a16:creationId xmlns:a16="http://schemas.microsoft.com/office/drawing/2014/main" id="{8480E607-04BB-E0B3-074F-12B267E98BF3}"/>
                  </a:ext>
                </a:extLst>
              </p:cNvPr>
              <p:cNvSpPr txBox="1">
                <a:spLocks noRot="1" noChangeAspect="1" noMove="1" noResize="1" noEditPoints="1" noAdjustHandles="1" noChangeArrowheads="1" noChangeShapeType="1" noTextEdit="1"/>
              </p:cNvSpPr>
              <p:nvPr/>
            </p:nvSpPr>
            <p:spPr>
              <a:xfrm>
                <a:off x="6433895" y="5631639"/>
                <a:ext cx="1626781"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DDF4CC-637A-529B-786A-4B9E72F2FCCF}"/>
                  </a:ext>
                </a:extLst>
              </p:cNvPr>
              <p:cNvSpPr txBox="1"/>
              <p:nvPr/>
            </p:nvSpPr>
            <p:spPr>
              <a:xfrm>
                <a:off x="489098" y="808074"/>
                <a:ext cx="11302409" cy="369332"/>
              </a:xfrm>
              <a:prstGeom prst="rect">
                <a:avLst/>
              </a:prstGeom>
              <a:noFill/>
            </p:spPr>
            <p:txBody>
              <a:bodyPr wrap="square" rtlCol="0">
                <a:spAutoFit/>
              </a:bodyPr>
              <a:lstStyle/>
              <a:p>
                <a:r>
                  <a:rPr lang="en-IN"/>
                  <a:t>Example: For m </a:t>
                </a:r>
                <a14:m>
                  <m:oMath xmlns:m="http://schemas.openxmlformats.org/officeDocument/2006/math">
                    <m:r>
                      <a:rPr lang="en-IN" b="0" i="1" smtClean="0">
                        <a:latin typeface="Cambria Math" panose="02040503050406030204" pitchFamily="18" charset="0"/>
                      </a:rPr>
                      <m:t>=2, </m:t>
                    </m:r>
                  </m:oMath>
                </a14:m>
                <a:r>
                  <a:rPr lang="en-IN" b="0"/>
                  <a:t>where both are message bits</a:t>
                </a:r>
              </a:p>
            </p:txBody>
          </p:sp>
        </mc:Choice>
        <mc:Fallback xmlns="">
          <p:sp>
            <p:nvSpPr>
              <p:cNvPr id="20" name="TextBox 19">
                <a:extLst>
                  <a:ext uri="{FF2B5EF4-FFF2-40B4-BE49-F238E27FC236}">
                    <a16:creationId xmlns:a16="http://schemas.microsoft.com/office/drawing/2014/main" id="{9EDDF4CC-637A-529B-786A-4B9E72F2FCCF}"/>
                  </a:ext>
                </a:extLst>
              </p:cNvPr>
              <p:cNvSpPr txBox="1">
                <a:spLocks noRot="1" noChangeAspect="1" noMove="1" noResize="1" noEditPoints="1" noAdjustHandles="1" noChangeArrowheads="1" noChangeShapeType="1" noTextEdit="1"/>
              </p:cNvSpPr>
              <p:nvPr/>
            </p:nvSpPr>
            <p:spPr>
              <a:xfrm>
                <a:off x="489098" y="808074"/>
                <a:ext cx="11302409" cy="369332"/>
              </a:xfrm>
              <a:prstGeom prst="rect">
                <a:avLst/>
              </a:prstGeom>
              <a:blipFill>
                <a:blip r:embed="rId8"/>
                <a:stretch>
                  <a:fillRect l="-431" t="-10000" b="-2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53C76128-0EFE-1DB5-5F5B-549E8CCD51C6}"/>
              </a:ext>
            </a:extLst>
          </p:cNvPr>
          <p:cNvGrpSpPr/>
          <p:nvPr/>
        </p:nvGrpSpPr>
        <p:grpSpPr>
          <a:xfrm>
            <a:off x="0" y="-14438"/>
            <a:ext cx="12842450" cy="924025"/>
            <a:chOff x="0" y="-14438"/>
            <a:chExt cx="12842450" cy="924025"/>
          </a:xfrm>
        </p:grpSpPr>
        <p:sp>
          <p:nvSpPr>
            <p:cNvPr id="24" name="Right Triangle 23">
              <a:extLst>
                <a:ext uri="{FF2B5EF4-FFF2-40B4-BE49-F238E27FC236}">
                  <a16:creationId xmlns:a16="http://schemas.microsoft.com/office/drawing/2014/main" id="{349F1F06-FE0C-B260-499E-DE98ADA7AEDB}"/>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24905EF0-48CE-8036-0822-FB18399D15D0}"/>
                </a:ext>
              </a:extLst>
            </p:cNvPr>
            <p:cNvGrpSpPr/>
            <p:nvPr/>
          </p:nvGrpSpPr>
          <p:grpSpPr>
            <a:xfrm>
              <a:off x="0" y="-14438"/>
              <a:ext cx="12842450" cy="522514"/>
              <a:chOff x="0" y="-14438"/>
              <a:chExt cx="12842450" cy="522514"/>
            </a:xfrm>
          </p:grpSpPr>
          <p:sp>
            <p:nvSpPr>
              <p:cNvPr id="28" name="Rectangle 27">
                <a:extLst>
                  <a:ext uri="{FF2B5EF4-FFF2-40B4-BE49-F238E27FC236}">
                    <a16:creationId xmlns:a16="http://schemas.microsoft.com/office/drawing/2014/main" id="{8105E595-E2F1-2336-2C92-21AA9D173152}"/>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D6EB1F58-90CD-6ECD-461D-FB2163FCFFCB}"/>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2416198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B1CAF3-0B32-F5B9-CCC0-4BB7C61CB7C0}"/>
              </a:ext>
            </a:extLst>
          </p:cNvPr>
          <p:cNvSpPr>
            <a:spLocks noGrp="1"/>
          </p:cNvSpPr>
          <p:nvPr>
            <p:ph type="sldNum" sz="quarter" idx="12"/>
          </p:nvPr>
        </p:nvSpPr>
        <p:spPr/>
        <p:txBody>
          <a:bodyPr/>
          <a:lstStyle/>
          <a:p>
            <a:fld id="{ABD4E5D1-8D28-4922-8246-9644D53432D9}" type="slidenum">
              <a:rPr lang="en-IN" smtClean="0"/>
              <a:t>47</a:t>
            </a:fld>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F65934-7029-8501-682C-47F570E72151}"/>
                  </a:ext>
                </a:extLst>
              </p:cNvPr>
              <p:cNvSpPr txBox="1"/>
              <p:nvPr/>
            </p:nvSpPr>
            <p:spPr>
              <a:xfrm>
                <a:off x="457200" y="808074"/>
                <a:ext cx="10281684" cy="369332"/>
              </a:xfrm>
              <a:prstGeom prst="rect">
                <a:avLst/>
              </a:prstGeom>
              <a:noFill/>
            </p:spPr>
            <p:txBody>
              <a:bodyPr wrap="square" rtlCol="0">
                <a:spAutoFit/>
              </a:bodyPr>
              <a:lstStyle/>
              <a:p>
                <a:r>
                  <a:rPr lang="en-IN"/>
                  <a:t>Generalising for any </a:t>
                </a:r>
                <a14:m>
                  <m:oMath xmlns:m="http://schemas.openxmlformats.org/officeDocument/2006/math">
                    <m:r>
                      <a:rPr lang="en-IN" b="0" i="1" smtClean="0">
                        <a:latin typeface="Cambria Math" panose="02040503050406030204" pitchFamily="18" charset="0"/>
                      </a:rPr>
                      <m:t>𝑀</m:t>
                    </m:r>
                  </m:oMath>
                </a14:m>
                <a:endParaRPr lang="en-IN"/>
              </a:p>
            </p:txBody>
          </p:sp>
        </mc:Choice>
        <mc:Fallback xmlns="">
          <p:sp>
            <p:nvSpPr>
              <p:cNvPr id="8" name="TextBox 7">
                <a:extLst>
                  <a:ext uri="{FF2B5EF4-FFF2-40B4-BE49-F238E27FC236}">
                    <a16:creationId xmlns:a16="http://schemas.microsoft.com/office/drawing/2014/main" id="{75F65934-7029-8501-682C-47F570E72151}"/>
                  </a:ext>
                </a:extLst>
              </p:cNvPr>
              <p:cNvSpPr txBox="1">
                <a:spLocks noRot="1" noChangeAspect="1" noMove="1" noResize="1" noEditPoints="1" noAdjustHandles="1" noChangeArrowheads="1" noChangeShapeType="1" noTextEdit="1"/>
              </p:cNvSpPr>
              <p:nvPr/>
            </p:nvSpPr>
            <p:spPr>
              <a:xfrm>
                <a:off x="457200" y="808074"/>
                <a:ext cx="10281684" cy="369332"/>
              </a:xfrm>
              <a:prstGeom prst="rect">
                <a:avLst/>
              </a:prstGeom>
              <a:blipFill>
                <a:blip r:embed="rId2"/>
                <a:stretch>
                  <a:fillRect l="-474" t="-10000" b="-2666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88CF712D-B19F-5120-F579-CA3B1EDCE242}"/>
              </a:ext>
            </a:extLst>
          </p:cNvPr>
          <p:cNvSpPr/>
          <p:nvPr/>
        </p:nvSpPr>
        <p:spPr>
          <a:xfrm>
            <a:off x="1998919" y="2896870"/>
            <a:ext cx="1233377" cy="1137684"/>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2F65B550-83E3-7AF0-808B-A65CA9D0656E}"/>
              </a:ext>
            </a:extLst>
          </p:cNvPr>
          <p:cNvCxnSpPr/>
          <p:nvPr/>
        </p:nvCxnSpPr>
        <p:spPr>
          <a:xfrm>
            <a:off x="2615608" y="1662229"/>
            <a:ext cx="0" cy="12564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5E45C2-ED9F-1C91-96DF-58010D8EF725}"/>
                  </a:ext>
                </a:extLst>
              </p:cNvPr>
              <p:cNvSpPr txBox="1"/>
              <p:nvPr/>
            </p:nvSpPr>
            <p:spPr>
              <a:xfrm>
                <a:off x="-21266" y="2020186"/>
                <a:ext cx="25305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𝐿</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𝐿</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𝐿</m:t>
                          </m:r>
                        </m:e>
                        <m:sub>
                          <m:r>
                            <a:rPr lang="en-IN" sz="2400" b="0" i="1" smtClean="0">
                              <a:latin typeface="Cambria Math" panose="02040503050406030204" pitchFamily="18" charset="0"/>
                            </a:rPr>
                            <m:t>2</m:t>
                          </m:r>
                        </m:sub>
                      </m:sSub>
                      <m:r>
                        <a:rPr lang="en-IN" sz="2400" b="0" i="1" smtClean="0">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𝐿</m:t>
                          </m:r>
                        </m:e>
                        <m:sub>
                          <m:r>
                            <a:rPr lang="en-IN" sz="2400" b="0" i="1" smtClean="0">
                              <a:latin typeface="Cambria Math" panose="02040503050406030204" pitchFamily="18" charset="0"/>
                            </a:rPr>
                            <m:t>𝑚</m:t>
                          </m:r>
                        </m:sub>
                      </m:sSub>
                      <m:r>
                        <a:rPr lang="en-IN" sz="2400" b="0" i="1" smtClean="0">
                          <a:latin typeface="Cambria Math" panose="02040503050406030204" pitchFamily="18" charset="0"/>
                        </a:rPr>
                        <m:t>]</m:t>
                      </m:r>
                    </m:oMath>
                  </m:oMathPara>
                </a14:m>
                <a:endParaRPr lang="en-IN" sz="2400"/>
              </a:p>
            </p:txBody>
          </p:sp>
        </mc:Choice>
        <mc:Fallback xmlns="">
          <p:sp>
            <p:nvSpPr>
              <p:cNvPr id="12" name="TextBox 11">
                <a:extLst>
                  <a:ext uri="{FF2B5EF4-FFF2-40B4-BE49-F238E27FC236}">
                    <a16:creationId xmlns:a16="http://schemas.microsoft.com/office/drawing/2014/main" id="{4C5E45C2-ED9F-1C91-96DF-58010D8EF725}"/>
                  </a:ext>
                </a:extLst>
              </p:cNvPr>
              <p:cNvSpPr txBox="1">
                <a:spLocks noRot="1" noChangeAspect="1" noMove="1" noResize="1" noEditPoints="1" noAdjustHandles="1" noChangeArrowheads="1" noChangeShapeType="1" noTextEdit="1"/>
              </p:cNvSpPr>
              <p:nvPr/>
            </p:nvSpPr>
            <p:spPr>
              <a:xfrm>
                <a:off x="-21266" y="2020186"/>
                <a:ext cx="2530539" cy="461665"/>
              </a:xfrm>
              <a:prstGeom prst="rect">
                <a:avLst/>
              </a:prstGeom>
              <a:blipFill>
                <a:blip r:embed="rId3"/>
                <a:stretch>
                  <a:fillRect r="-482"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E51BA1-72BB-C659-89E9-64BA709B9FCE}"/>
                  </a:ext>
                </a:extLst>
              </p:cNvPr>
              <p:cNvSpPr txBox="1"/>
              <p:nvPr/>
            </p:nvSpPr>
            <p:spPr>
              <a:xfrm>
                <a:off x="-21267" y="1511884"/>
                <a:ext cx="25305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𝑀</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2</m:t>
                          </m:r>
                        </m:e>
                        <m:sup>
                          <m:r>
                            <a:rPr lang="en-IN" sz="2400" b="0" i="1" smtClean="0">
                              <a:latin typeface="Cambria Math" panose="02040503050406030204" pitchFamily="18" charset="0"/>
                            </a:rPr>
                            <m:t>𝑚</m:t>
                          </m:r>
                        </m:sup>
                      </m:sSup>
                    </m:oMath>
                  </m:oMathPara>
                </a14:m>
                <a:endParaRPr lang="en-IN" sz="2400"/>
              </a:p>
            </p:txBody>
          </p:sp>
        </mc:Choice>
        <mc:Fallback xmlns="">
          <p:sp>
            <p:nvSpPr>
              <p:cNvPr id="13" name="TextBox 12">
                <a:extLst>
                  <a:ext uri="{FF2B5EF4-FFF2-40B4-BE49-F238E27FC236}">
                    <a16:creationId xmlns:a16="http://schemas.microsoft.com/office/drawing/2014/main" id="{9AE51BA1-72BB-C659-89E9-64BA709B9FCE}"/>
                  </a:ext>
                </a:extLst>
              </p:cNvPr>
              <p:cNvSpPr txBox="1">
                <a:spLocks noRot="1" noChangeAspect="1" noMove="1" noResize="1" noEditPoints="1" noAdjustHandles="1" noChangeArrowheads="1" noChangeShapeType="1" noTextEdit="1"/>
              </p:cNvSpPr>
              <p:nvPr/>
            </p:nvSpPr>
            <p:spPr>
              <a:xfrm>
                <a:off x="-21267" y="1511884"/>
                <a:ext cx="2530539" cy="461665"/>
              </a:xfrm>
              <a:prstGeom prst="rect">
                <a:avLst/>
              </a:prstGeom>
              <a:blipFill>
                <a:blip r:embed="rId4"/>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76268DCF-85F5-4B47-3FCE-E611E3EDC172}"/>
              </a:ext>
            </a:extLst>
          </p:cNvPr>
          <p:cNvCxnSpPr>
            <a:cxnSpLocks/>
          </p:cNvCxnSpPr>
          <p:nvPr/>
        </p:nvCxnSpPr>
        <p:spPr>
          <a:xfrm flipH="1">
            <a:off x="1003662" y="4001401"/>
            <a:ext cx="1305660" cy="1886074"/>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F09ADA3-51EA-0364-957D-E67F5986C000}"/>
              </a:ext>
            </a:extLst>
          </p:cNvPr>
          <p:cNvCxnSpPr>
            <a:cxnSpLocks/>
          </p:cNvCxnSpPr>
          <p:nvPr/>
        </p:nvCxnSpPr>
        <p:spPr>
          <a:xfrm flipH="1">
            <a:off x="698314" y="4376150"/>
            <a:ext cx="828399" cy="113657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510112-2FE7-E0FE-F77A-91B6F8D8CF8A}"/>
                  </a:ext>
                </a:extLst>
              </p:cNvPr>
              <p:cNvSpPr txBox="1"/>
              <p:nvPr/>
            </p:nvSpPr>
            <p:spPr>
              <a:xfrm>
                <a:off x="-153151" y="3819067"/>
                <a:ext cx="2656123" cy="4357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𝑓</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1:</m:t>
                          </m:r>
                          <m:r>
                            <a:rPr lang="en-IN" b="0" i="1" smtClean="0">
                              <a:latin typeface="Cambria Math" panose="02040503050406030204" pitchFamily="18" charset="0"/>
                            </a:rPr>
                            <m:t>𝑀</m:t>
                          </m:r>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𝐿</m:t>
                          </m:r>
                        </m:e>
                        <m:sub>
                          <m:r>
                            <a:rPr lang="en-IN" b="0" i="1" smtClean="0">
                              <a:latin typeface="Cambria Math" panose="02040503050406030204" pitchFamily="18" charset="0"/>
                            </a:rPr>
                            <m:t>1+</m:t>
                          </m:r>
                          <m:r>
                            <m:rPr>
                              <m:nor/>
                            </m:rPr>
                            <a:rPr lang="en-IN" b="0" i="0" smtClean="0">
                              <a:latin typeface="Cambria Math" panose="02040503050406030204" pitchFamily="18" charset="0"/>
                            </a:rPr>
                            <m:t>M</m:t>
                          </m:r>
                          <m:r>
                            <m:rPr>
                              <m:nor/>
                            </m:rPr>
                            <a:rPr lang="en-IN" b="0" i="0" smtClean="0">
                              <a:latin typeface="Cambria Math" panose="02040503050406030204" pitchFamily="18" charset="0"/>
                            </a:rPr>
                            <m:t>/2:</m:t>
                          </m:r>
                          <m:r>
                            <m:rPr>
                              <m:nor/>
                            </m:rPr>
                            <a:rPr lang="en-IN" b="0" i="0" smtClean="0">
                              <a:latin typeface="Cambria Math" panose="02040503050406030204" pitchFamily="18" charset="0"/>
                            </a:rPr>
                            <m:t>M</m:t>
                          </m:r>
                        </m:sub>
                      </m:sSub>
                      <m:r>
                        <a:rPr lang="en-IN" b="0" i="1" smtClean="0">
                          <a:latin typeface="Cambria Math" panose="02040503050406030204" pitchFamily="18" charset="0"/>
                        </a:rPr>
                        <m:t>)</m:t>
                      </m:r>
                    </m:oMath>
                  </m:oMathPara>
                </a14:m>
                <a:endParaRPr lang="en-IN" sz="2400"/>
              </a:p>
            </p:txBody>
          </p:sp>
        </mc:Choice>
        <mc:Fallback xmlns="">
          <p:sp>
            <p:nvSpPr>
              <p:cNvPr id="21" name="TextBox 20">
                <a:extLst>
                  <a:ext uri="{FF2B5EF4-FFF2-40B4-BE49-F238E27FC236}">
                    <a16:creationId xmlns:a16="http://schemas.microsoft.com/office/drawing/2014/main" id="{B4510112-2FE7-E0FE-F77A-91B6F8D8CF8A}"/>
                  </a:ext>
                </a:extLst>
              </p:cNvPr>
              <p:cNvSpPr txBox="1">
                <a:spLocks noRot="1" noChangeAspect="1" noMove="1" noResize="1" noEditPoints="1" noAdjustHandles="1" noChangeArrowheads="1" noChangeShapeType="1" noTextEdit="1"/>
              </p:cNvSpPr>
              <p:nvPr/>
            </p:nvSpPr>
            <p:spPr>
              <a:xfrm>
                <a:off x="-153151" y="3819067"/>
                <a:ext cx="2656123" cy="435760"/>
              </a:xfrm>
              <a:prstGeom prst="rect">
                <a:avLst/>
              </a:prstGeom>
              <a:blipFill>
                <a:blip r:embed="rId5"/>
                <a:stretch>
                  <a:fillRect b="-13889"/>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CCC30311-B068-3153-A7EC-31F35655F57D}"/>
              </a:ext>
            </a:extLst>
          </p:cNvPr>
          <p:cNvSpPr txBox="1"/>
          <p:nvPr/>
        </p:nvSpPr>
        <p:spPr>
          <a:xfrm>
            <a:off x="1939028" y="1233268"/>
            <a:ext cx="1495998" cy="369332"/>
          </a:xfrm>
          <a:prstGeom prst="rect">
            <a:avLst/>
          </a:prstGeom>
          <a:solidFill>
            <a:schemeClr val="accent4">
              <a:lumMod val="60000"/>
              <a:lumOff val="40000"/>
            </a:schemeClr>
          </a:solidFill>
          <a:ln w="38100">
            <a:solidFill>
              <a:schemeClr val="tx2"/>
            </a:solidFill>
          </a:ln>
        </p:spPr>
        <p:txBody>
          <a:bodyPr wrap="square" rtlCol="0">
            <a:spAutoFit/>
          </a:bodyPr>
          <a:lstStyle/>
          <a:p>
            <a:r>
              <a:rPr lang="en-IN"/>
              <a:t>Step L</a:t>
            </a:r>
          </a:p>
        </p:txBody>
      </p:sp>
      <p:sp>
        <p:nvSpPr>
          <p:cNvPr id="25" name="TextBox 24">
            <a:extLst>
              <a:ext uri="{FF2B5EF4-FFF2-40B4-BE49-F238E27FC236}">
                <a16:creationId xmlns:a16="http://schemas.microsoft.com/office/drawing/2014/main" id="{DF1FB07F-91C8-3AE8-29AD-B3EB5E9150D7}"/>
              </a:ext>
            </a:extLst>
          </p:cNvPr>
          <p:cNvSpPr txBox="1"/>
          <p:nvPr/>
        </p:nvSpPr>
        <p:spPr>
          <a:xfrm>
            <a:off x="4850043" y="1231372"/>
            <a:ext cx="1495998" cy="369332"/>
          </a:xfrm>
          <a:prstGeom prst="rect">
            <a:avLst/>
          </a:prstGeom>
          <a:solidFill>
            <a:schemeClr val="accent4">
              <a:lumMod val="60000"/>
              <a:lumOff val="40000"/>
            </a:schemeClr>
          </a:solidFill>
          <a:ln w="38100">
            <a:solidFill>
              <a:schemeClr val="tx2"/>
            </a:solidFill>
          </a:ln>
        </p:spPr>
        <p:txBody>
          <a:bodyPr wrap="square" rtlCol="0">
            <a:spAutoFit/>
          </a:bodyPr>
          <a:lstStyle/>
          <a:p>
            <a:r>
              <a:rPr lang="en-IN"/>
              <a:t>Step R</a:t>
            </a:r>
          </a:p>
        </p:txBody>
      </p:sp>
      <p:cxnSp>
        <p:nvCxnSpPr>
          <p:cNvPr id="26" name="Straight Arrow Connector 25">
            <a:extLst>
              <a:ext uri="{FF2B5EF4-FFF2-40B4-BE49-F238E27FC236}">
                <a16:creationId xmlns:a16="http://schemas.microsoft.com/office/drawing/2014/main" id="{008DEE71-60E7-9C9F-2851-28B07733B7E8}"/>
              </a:ext>
            </a:extLst>
          </p:cNvPr>
          <p:cNvCxnSpPr/>
          <p:nvPr/>
        </p:nvCxnSpPr>
        <p:spPr>
          <a:xfrm>
            <a:off x="5521841" y="1640461"/>
            <a:ext cx="0" cy="12564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3EEB1843-9C8C-26C9-7A7B-5FE06B6C17AD}"/>
              </a:ext>
            </a:extLst>
          </p:cNvPr>
          <p:cNvSpPr/>
          <p:nvPr/>
        </p:nvSpPr>
        <p:spPr>
          <a:xfrm>
            <a:off x="4938926" y="2921091"/>
            <a:ext cx="1233377" cy="1137684"/>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C9DE39DA-7C28-39F8-D8C5-1862F9DD8C5C}"/>
              </a:ext>
            </a:extLst>
          </p:cNvPr>
          <p:cNvCxnSpPr>
            <a:cxnSpLocks/>
            <a:stCxn id="27" idx="5"/>
          </p:cNvCxnSpPr>
          <p:nvPr/>
        </p:nvCxnSpPr>
        <p:spPr>
          <a:xfrm>
            <a:off x="5991679" y="3892165"/>
            <a:ext cx="1226149" cy="1995310"/>
          </a:xfrm>
          <a:prstGeom prst="line">
            <a:avLst/>
          </a:prstGeom>
          <a:ln w="38100"/>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83BD2FAB-A14C-760A-BD9C-364DB057B12E}"/>
              </a:ext>
            </a:extLst>
          </p:cNvPr>
          <p:cNvGrpSpPr/>
          <p:nvPr/>
        </p:nvGrpSpPr>
        <p:grpSpPr>
          <a:xfrm>
            <a:off x="3893401" y="3967033"/>
            <a:ext cx="2536868" cy="1967330"/>
            <a:chOff x="3893401" y="3967033"/>
            <a:chExt cx="2536868" cy="1967330"/>
          </a:xfrm>
        </p:grpSpPr>
        <p:cxnSp>
          <p:nvCxnSpPr>
            <p:cNvPr id="28" name="Straight Connector 27">
              <a:extLst>
                <a:ext uri="{FF2B5EF4-FFF2-40B4-BE49-F238E27FC236}">
                  <a16:creationId xmlns:a16="http://schemas.microsoft.com/office/drawing/2014/main" id="{D4659854-5476-F38D-1E67-329EA06703D8}"/>
                </a:ext>
              </a:extLst>
            </p:cNvPr>
            <p:cNvCxnSpPr>
              <a:cxnSpLocks/>
            </p:cNvCxnSpPr>
            <p:nvPr/>
          </p:nvCxnSpPr>
          <p:spPr>
            <a:xfrm flipH="1">
              <a:off x="3893401" y="3967033"/>
              <a:ext cx="1305660" cy="1886074"/>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9C47160-26C9-1B2C-B94C-59174F6A4E6D}"/>
                </a:ext>
              </a:extLst>
            </p:cNvPr>
            <p:cNvCxnSpPr>
              <a:cxnSpLocks/>
            </p:cNvCxnSpPr>
            <p:nvPr/>
          </p:nvCxnSpPr>
          <p:spPr>
            <a:xfrm flipV="1">
              <a:off x="4042306" y="4667693"/>
              <a:ext cx="896620" cy="125259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31FE2DB-59A2-3C1F-444A-9812AE3F92C9}"/>
                    </a:ext>
                  </a:extLst>
                </p:cNvPr>
                <p:cNvSpPr txBox="1"/>
                <p:nvPr/>
              </p:nvSpPr>
              <p:spPr>
                <a:xfrm>
                  <a:off x="4229547" y="4442222"/>
                  <a:ext cx="1939028" cy="8408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𝑈</m:t>
                                </m:r>
                              </m:e>
                            </m:acc>
                          </m:e>
                          <m:sub>
                            <m:r>
                              <a:rPr lang="en-IN" sz="2400" b="0" i="1" smtClean="0">
                                <a:latin typeface="Cambria Math" panose="02040503050406030204" pitchFamily="18" charset="0"/>
                              </a:rPr>
                              <m:t>1</m:t>
                            </m:r>
                          </m:sub>
                        </m:sSub>
                      </m:oMath>
                    </m:oMathPara>
                  </a14:m>
                  <a:endParaRPr lang="en-IN" sz="2400"/>
                </a:p>
                <a:p>
                  <a:endParaRPr lang="en-IN" sz="2400"/>
                </a:p>
              </p:txBody>
            </p:sp>
          </mc:Choice>
          <mc:Fallback xmlns="">
            <p:sp>
              <p:nvSpPr>
                <p:cNvPr id="37" name="TextBox 36">
                  <a:extLst>
                    <a:ext uri="{FF2B5EF4-FFF2-40B4-BE49-F238E27FC236}">
                      <a16:creationId xmlns:a16="http://schemas.microsoft.com/office/drawing/2014/main" id="{931FE2DB-59A2-3C1F-444A-9812AE3F92C9}"/>
                    </a:ext>
                  </a:extLst>
                </p:cNvPr>
                <p:cNvSpPr txBox="1">
                  <a:spLocks noRot="1" noChangeAspect="1" noMove="1" noResize="1" noEditPoints="1" noAdjustHandles="1" noChangeArrowheads="1" noChangeShapeType="1" noTextEdit="1"/>
                </p:cNvSpPr>
                <p:nvPr/>
              </p:nvSpPr>
              <p:spPr>
                <a:xfrm>
                  <a:off x="4229547" y="4442222"/>
                  <a:ext cx="1939028" cy="840871"/>
                </a:xfrm>
                <a:prstGeom prst="rect">
                  <a:avLst/>
                </a:prstGeom>
                <a:blipFill>
                  <a:blip r:embed="rId6"/>
                  <a:stretch>
                    <a:fillRect t="-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A701129-EA7C-5D0C-309B-48418690EB9A}"/>
                    </a:ext>
                  </a:extLst>
                </p:cNvPr>
                <p:cNvSpPr txBox="1"/>
                <p:nvPr/>
              </p:nvSpPr>
              <p:spPr>
                <a:xfrm>
                  <a:off x="4491241" y="5103366"/>
                  <a:ext cx="1939028" cy="830997"/>
                </a:xfrm>
                <a:prstGeom prst="rect">
                  <a:avLst/>
                </a:prstGeom>
                <a:noFill/>
              </p:spPr>
              <p:txBody>
                <a:bodyPr wrap="square" rtlCol="0">
                  <a:spAutoFit/>
                </a:bodyPr>
                <a:lstStyle/>
                <a:p>
                  <a14:m>
                    <m:oMath xmlns:m="http://schemas.openxmlformats.org/officeDocument/2006/math">
                      <m:r>
                        <a:rPr lang="en-IN" sz="2400" b="0" i="1" smtClean="0">
                          <a:latin typeface="Cambria Math" panose="02040503050406030204" pitchFamily="18" charset="0"/>
                        </a:rPr>
                        <m:t>𝑀</m:t>
                      </m:r>
                      <m:r>
                        <a:rPr lang="en-IN" sz="2400" b="0" i="1" smtClean="0">
                          <a:latin typeface="Cambria Math" panose="02040503050406030204" pitchFamily="18" charset="0"/>
                        </a:rPr>
                        <m:t>/2</m:t>
                      </m:r>
                    </m:oMath>
                  </a14:m>
                  <a:r>
                    <a:rPr lang="en-IN" sz="2400"/>
                    <a:t> Bits</a:t>
                  </a:r>
                </a:p>
                <a:p>
                  <a:endParaRPr lang="en-IN" sz="2400"/>
                </a:p>
              </p:txBody>
            </p:sp>
          </mc:Choice>
          <mc:Fallback xmlns="">
            <p:sp>
              <p:nvSpPr>
                <p:cNvPr id="38" name="TextBox 37">
                  <a:extLst>
                    <a:ext uri="{FF2B5EF4-FFF2-40B4-BE49-F238E27FC236}">
                      <a16:creationId xmlns:a16="http://schemas.microsoft.com/office/drawing/2014/main" id="{EA701129-EA7C-5D0C-309B-48418690EB9A}"/>
                    </a:ext>
                  </a:extLst>
                </p:cNvPr>
                <p:cNvSpPr txBox="1">
                  <a:spLocks noRot="1" noChangeAspect="1" noMove="1" noResize="1" noEditPoints="1" noAdjustHandles="1" noChangeArrowheads="1" noChangeShapeType="1" noTextEdit="1"/>
                </p:cNvSpPr>
                <p:nvPr/>
              </p:nvSpPr>
              <p:spPr>
                <a:xfrm>
                  <a:off x="4491241" y="5103366"/>
                  <a:ext cx="1939028" cy="830997"/>
                </a:xfrm>
                <a:prstGeom prst="rect">
                  <a:avLst/>
                </a:prstGeom>
                <a:blipFill>
                  <a:blip r:embed="rId7"/>
                  <a:stretch>
                    <a:fillRect l="-943" t="-5882"/>
                  </a:stretch>
                </a:blipFill>
              </p:spPr>
              <p:txBody>
                <a:bodyPr/>
                <a:lstStyle/>
                <a:p>
                  <a:r>
                    <a:rPr lang="en-US">
                      <a:noFill/>
                    </a:rPr>
                    <a:t> </a:t>
                  </a:r>
                </a:p>
              </p:txBody>
            </p:sp>
          </mc:Fallback>
        </mc:AlternateContent>
      </p:grpSp>
      <p:cxnSp>
        <p:nvCxnSpPr>
          <p:cNvPr id="39" name="Straight Arrow Connector 38">
            <a:extLst>
              <a:ext uri="{FF2B5EF4-FFF2-40B4-BE49-F238E27FC236}">
                <a16:creationId xmlns:a16="http://schemas.microsoft.com/office/drawing/2014/main" id="{CFFD88C9-FCD6-18D1-4114-DBBF171B19E3}"/>
              </a:ext>
            </a:extLst>
          </p:cNvPr>
          <p:cNvCxnSpPr>
            <a:cxnSpLocks/>
          </p:cNvCxnSpPr>
          <p:nvPr/>
        </p:nvCxnSpPr>
        <p:spPr>
          <a:xfrm>
            <a:off x="6504721" y="4376150"/>
            <a:ext cx="886218" cy="12504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51AE921-4FD3-9FB9-F055-D7C2BBAB6C22}"/>
                  </a:ext>
                </a:extLst>
              </p:cNvPr>
              <p:cNvSpPr txBox="1"/>
              <p:nvPr/>
            </p:nvSpPr>
            <p:spPr>
              <a:xfrm>
                <a:off x="6165741" y="3917896"/>
                <a:ext cx="2086435" cy="443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𝑔</m:t>
                      </m:r>
                      <m:r>
                        <a:rPr lang="en-IN" sz="2000" b="0" i="1" smtClean="0">
                          <a:latin typeface="Cambria Math" panose="02040503050406030204" pitchFamily="18" charset="0"/>
                        </a:rPr>
                        <m:t>(</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𝐿</m:t>
                          </m:r>
                        </m:e>
                        <m:sub>
                          <m:r>
                            <a:rPr lang="en-IN" sz="2000" b="0" i="1" smtClean="0">
                              <a:latin typeface="Cambria Math" panose="02040503050406030204" pitchFamily="18" charset="0"/>
                            </a:rPr>
                            <m:t>1:</m:t>
                          </m:r>
                          <m:r>
                            <a:rPr lang="en-IN" sz="2000" b="0" i="1" smtClean="0">
                              <a:latin typeface="Cambria Math" panose="02040503050406030204" pitchFamily="18" charset="0"/>
                            </a:rPr>
                            <m:t>𝑀</m:t>
                          </m:r>
                          <m:r>
                            <a:rPr lang="en-IN" sz="2000" b="0" i="1" smtClean="0">
                              <a:latin typeface="Cambria Math" panose="02040503050406030204" pitchFamily="18" charset="0"/>
                            </a:rPr>
                            <m:t>/2</m:t>
                          </m:r>
                        </m:sub>
                      </m:sSub>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𝐿</m:t>
                          </m:r>
                        </m:e>
                        <m:sub>
                          <m:r>
                            <a:rPr lang="en-IN" sz="2000" b="0" i="1" smtClean="0">
                              <a:latin typeface="Cambria Math" panose="02040503050406030204" pitchFamily="18" charset="0"/>
                            </a:rPr>
                            <m:t>1+</m:t>
                          </m:r>
                          <m:r>
                            <a:rPr lang="en-IN" sz="2000" b="0" i="1" smtClean="0">
                              <a:latin typeface="Cambria Math" panose="02040503050406030204" pitchFamily="18" charset="0"/>
                            </a:rPr>
                            <m:t>𝑀</m:t>
                          </m:r>
                          <m:r>
                            <a:rPr lang="en-IN" sz="2000" b="0" i="1" smtClean="0">
                              <a:latin typeface="Cambria Math" panose="02040503050406030204" pitchFamily="18" charset="0"/>
                            </a:rPr>
                            <m:t>/2:</m:t>
                          </m:r>
                          <m:r>
                            <a:rPr lang="en-IN" sz="2000" b="0" i="1" smtClean="0">
                              <a:latin typeface="Cambria Math" panose="02040503050406030204" pitchFamily="18" charset="0"/>
                            </a:rPr>
                            <m:t>𝑀</m:t>
                          </m:r>
                        </m:sub>
                      </m:sSub>
                      <m:r>
                        <a:rPr lang="en-IN" sz="2000" b="0" i="1" smtClean="0">
                          <a:latin typeface="Cambria Math" panose="02040503050406030204" pitchFamily="18" charset="0"/>
                        </a:rPr>
                        <m:t>,</m:t>
                      </m:r>
                      <m:sSub>
                        <m:sSubPr>
                          <m:ctrlPr>
                            <a:rPr lang="en-IN" sz="2000" i="1">
                              <a:latin typeface="Cambria Math" panose="02040503050406030204" pitchFamily="18" charset="0"/>
                            </a:rPr>
                          </m:ctrlPr>
                        </m:sSubPr>
                        <m:e>
                          <m:acc>
                            <m:accPr>
                              <m:chr m:val="̂"/>
                              <m:ctrlPr>
                                <a:rPr lang="en-IN" sz="2000" i="1">
                                  <a:latin typeface="Cambria Math" panose="02040503050406030204" pitchFamily="18" charset="0"/>
                                </a:rPr>
                              </m:ctrlPr>
                            </m:accPr>
                            <m:e>
                              <m:r>
                                <a:rPr lang="en-IN" sz="2000" i="1">
                                  <a:latin typeface="Cambria Math" panose="02040503050406030204" pitchFamily="18" charset="0"/>
                                </a:rPr>
                                <m:t>𝑈</m:t>
                              </m:r>
                            </m:e>
                          </m:acc>
                        </m:e>
                        <m:sub>
                          <m:r>
                            <a:rPr lang="en-IN" sz="2000" i="1">
                              <a:latin typeface="Cambria Math" panose="02040503050406030204" pitchFamily="18" charset="0"/>
                            </a:rPr>
                            <m:t>1</m:t>
                          </m:r>
                        </m:sub>
                      </m:sSub>
                      <m:r>
                        <a:rPr lang="en-IN" sz="2000" b="0" i="1" smtClean="0">
                          <a:latin typeface="Cambria Math" panose="02040503050406030204" pitchFamily="18" charset="0"/>
                        </a:rPr>
                        <m:t>)</m:t>
                      </m:r>
                    </m:oMath>
                  </m:oMathPara>
                </a14:m>
                <a:endParaRPr lang="en-IN" sz="2000"/>
              </a:p>
            </p:txBody>
          </p:sp>
        </mc:Choice>
        <mc:Fallback xmlns="">
          <p:sp>
            <p:nvSpPr>
              <p:cNvPr id="45" name="TextBox 44">
                <a:extLst>
                  <a:ext uri="{FF2B5EF4-FFF2-40B4-BE49-F238E27FC236}">
                    <a16:creationId xmlns:a16="http://schemas.microsoft.com/office/drawing/2014/main" id="{C51AE921-4FD3-9FB9-F055-D7C2BBAB6C22}"/>
                  </a:ext>
                </a:extLst>
              </p:cNvPr>
              <p:cNvSpPr txBox="1">
                <a:spLocks noRot="1" noChangeAspect="1" noMove="1" noResize="1" noEditPoints="1" noAdjustHandles="1" noChangeArrowheads="1" noChangeShapeType="1" noTextEdit="1"/>
              </p:cNvSpPr>
              <p:nvPr/>
            </p:nvSpPr>
            <p:spPr>
              <a:xfrm>
                <a:off x="6165741" y="3917896"/>
                <a:ext cx="2086435" cy="443070"/>
              </a:xfrm>
              <a:prstGeom prst="rect">
                <a:avLst/>
              </a:prstGeom>
              <a:blipFill>
                <a:blip r:embed="rId8"/>
                <a:stretch>
                  <a:fillRect t="-6944" r="-38192" b="-11111"/>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7FDDC504-48FA-1EDF-CD62-4AEECA146379}"/>
              </a:ext>
            </a:extLst>
          </p:cNvPr>
          <p:cNvSpPr txBox="1"/>
          <p:nvPr/>
        </p:nvSpPr>
        <p:spPr>
          <a:xfrm>
            <a:off x="9242886" y="1217931"/>
            <a:ext cx="1495998" cy="369332"/>
          </a:xfrm>
          <a:prstGeom prst="rect">
            <a:avLst/>
          </a:prstGeom>
          <a:solidFill>
            <a:schemeClr val="accent4">
              <a:lumMod val="60000"/>
              <a:lumOff val="40000"/>
            </a:schemeClr>
          </a:solidFill>
          <a:ln w="38100">
            <a:solidFill>
              <a:schemeClr val="tx2"/>
            </a:solidFill>
          </a:ln>
        </p:spPr>
        <p:txBody>
          <a:bodyPr wrap="square" rtlCol="0">
            <a:spAutoFit/>
          </a:bodyPr>
          <a:lstStyle/>
          <a:p>
            <a:r>
              <a:rPr lang="en-IN"/>
              <a:t>Step U</a:t>
            </a:r>
          </a:p>
        </p:txBody>
      </p:sp>
      <p:cxnSp>
        <p:nvCxnSpPr>
          <p:cNvPr id="47" name="Straight Arrow Connector 46">
            <a:extLst>
              <a:ext uri="{FF2B5EF4-FFF2-40B4-BE49-F238E27FC236}">
                <a16:creationId xmlns:a16="http://schemas.microsoft.com/office/drawing/2014/main" id="{99127AA8-5EC7-7E74-3E3F-5346954E1984}"/>
              </a:ext>
            </a:extLst>
          </p:cNvPr>
          <p:cNvCxnSpPr>
            <a:cxnSpLocks/>
          </p:cNvCxnSpPr>
          <p:nvPr/>
        </p:nvCxnSpPr>
        <p:spPr>
          <a:xfrm flipV="1">
            <a:off x="9900458" y="1662229"/>
            <a:ext cx="0" cy="125640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F10B3296-16C4-D9D8-ACA2-35A8913243F4}"/>
              </a:ext>
            </a:extLst>
          </p:cNvPr>
          <p:cNvSpPr/>
          <p:nvPr/>
        </p:nvSpPr>
        <p:spPr>
          <a:xfrm>
            <a:off x="9323093" y="2754481"/>
            <a:ext cx="1233377" cy="1137684"/>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2" name="Group 51">
            <a:extLst>
              <a:ext uri="{FF2B5EF4-FFF2-40B4-BE49-F238E27FC236}">
                <a16:creationId xmlns:a16="http://schemas.microsoft.com/office/drawing/2014/main" id="{40D82E14-2BCB-607A-BA4B-5CF6D8DAC26F}"/>
              </a:ext>
            </a:extLst>
          </p:cNvPr>
          <p:cNvGrpSpPr/>
          <p:nvPr/>
        </p:nvGrpSpPr>
        <p:grpSpPr>
          <a:xfrm>
            <a:off x="8304951" y="3798185"/>
            <a:ext cx="2680114" cy="1977250"/>
            <a:chOff x="3893401" y="3967033"/>
            <a:chExt cx="2680114" cy="1977250"/>
          </a:xfrm>
        </p:grpSpPr>
        <p:cxnSp>
          <p:nvCxnSpPr>
            <p:cNvPr id="53" name="Straight Connector 52">
              <a:extLst>
                <a:ext uri="{FF2B5EF4-FFF2-40B4-BE49-F238E27FC236}">
                  <a16:creationId xmlns:a16="http://schemas.microsoft.com/office/drawing/2014/main" id="{2808146F-CAFC-E6BB-DFF1-0E17F9DFB4D4}"/>
                </a:ext>
              </a:extLst>
            </p:cNvPr>
            <p:cNvCxnSpPr>
              <a:cxnSpLocks/>
            </p:cNvCxnSpPr>
            <p:nvPr/>
          </p:nvCxnSpPr>
          <p:spPr>
            <a:xfrm flipH="1">
              <a:off x="3893401" y="3967033"/>
              <a:ext cx="1305660" cy="1886074"/>
            </a:xfrm>
            <a:prstGeom prst="line">
              <a:avLst/>
            </a:prstGeom>
            <a:ln w="38100"/>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7636E54B-C08B-76F1-7941-ABAEE4EA280F}"/>
                </a:ext>
              </a:extLst>
            </p:cNvPr>
            <p:cNvCxnSpPr>
              <a:cxnSpLocks/>
            </p:cNvCxnSpPr>
            <p:nvPr/>
          </p:nvCxnSpPr>
          <p:spPr>
            <a:xfrm flipV="1">
              <a:off x="4042306" y="4667693"/>
              <a:ext cx="896620" cy="125259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803A431-F572-A31D-8079-6AF3CB731D2C}"/>
                    </a:ext>
                  </a:extLst>
                </p:cNvPr>
                <p:cNvSpPr txBox="1"/>
                <p:nvPr/>
              </p:nvSpPr>
              <p:spPr>
                <a:xfrm>
                  <a:off x="4229547" y="4442222"/>
                  <a:ext cx="1939028" cy="471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𝑈</m:t>
                                </m:r>
                              </m:e>
                            </m:acc>
                          </m:e>
                          <m:sub>
                            <m:r>
                              <a:rPr lang="en-IN" sz="2400" b="0" i="1" smtClean="0">
                                <a:latin typeface="Cambria Math" panose="02040503050406030204" pitchFamily="18" charset="0"/>
                              </a:rPr>
                              <m:t>1</m:t>
                            </m:r>
                            <m:r>
                              <m:rPr>
                                <m:nor/>
                              </m:rPr>
                              <a:rPr lang="en-IN" sz="2400" dirty="0"/>
                              <m:t> </m:t>
                            </m:r>
                          </m:sub>
                        </m:sSub>
                      </m:oMath>
                    </m:oMathPara>
                  </a14:m>
                  <a:endParaRPr lang="en-IN" sz="2400"/>
                </a:p>
              </p:txBody>
            </p:sp>
          </mc:Choice>
          <mc:Fallback xmlns="">
            <p:sp>
              <p:nvSpPr>
                <p:cNvPr id="55" name="TextBox 54">
                  <a:extLst>
                    <a:ext uri="{FF2B5EF4-FFF2-40B4-BE49-F238E27FC236}">
                      <a16:creationId xmlns:a16="http://schemas.microsoft.com/office/drawing/2014/main" id="{1803A431-F572-A31D-8079-6AF3CB731D2C}"/>
                    </a:ext>
                  </a:extLst>
                </p:cNvPr>
                <p:cNvSpPr txBox="1">
                  <a:spLocks noRot="1" noChangeAspect="1" noMove="1" noResize="1" noEditPoints="1" noAdjustHandles="1" noChangeArrowheads="1" noChangeShapeType="1" noTextEdit="1"/>
                </p:cNvSpPr>
                <p:nvPr/>
              </p:nvSpPr>
              <p:spPr>
                <a:xfrm>
                  <a:off x="4229547" y="4442222"/>
                  <a:ext cx="1939028" cy="471539"/>
                </a:xfrm>
                <a:prstGeom prst="rect">
                  <a:avLst/>
                </a:prstGeom>
                <a:blipFill>
                  <a:blip r:embed="rId9"/>
                  <a:stretch>
                    <a:fillRect t="-5195" b="-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8375D2E-A977-D6E7-31B5-7066468DEB53}"/>
                    </a:ext>
                  </a:extLst>
                </p:cNvPr>
                <p:cNvSpPr txBox="1"/>
                <p:nvPr/>
              </p:nvSpPr>
              <p:spPr>
                <a:xfrm>
                  <a:off x="4456020" y="5113286"/>
                  <a:ext cx="2117495" cy="830997"/>
                </a:xfrm>
                <a:prstGeom prst="rect">
                  <a:avLst/>
                </a:prstGeom>
                <a:noFill/>
              </p:spPr>
              <p:txBody>
                <a:bodyPr wrap="square" rtlCol="0">
                  <a:spAutoFit/>
                </a:bodyPr>
                <a:lstStyle/>
                <a:p>
                  <a14:m>
                    <m:oMath xmlns:m="http://schemas.openxmlformats.org/officeDocument/2006/math">
                      <m:r>
                        <a:rPr lang="en-IN" sz="2400" b="0" i="1" smtClean="0">
                          <a:latin typeface="Cambria Math" panose="02040503050406030204" pitchFamily="18" charset="0"/>
                        </a:rPr>
                        <m:t>𝑀</m:t>
                      </m:r>
                      <m:r>
                        <a:rPr lang="en-IN" sz="2400" b="0" i="1" smtClean="0">
                          <a:latin typeface="Cambria Math" panose="02040503050406030204" pitchFamily="18" charset="0"/>
                        </a:rPr>
                        <m:t>/2</m:t>
                      </m:r>
                    </m:oMath>
                  </a14:m>
                  <a:r>
                    <a:rPr lang="en-IN" sz="2400"/>
                    <a:t> Bits each</a:t>
                  </a:r>
                </a:p>
                <a:p>
                  <a:endParaRPr lang="en-IN" sz="2400"/>
                </a:p>
              </p:txBody>
            </p:sp>
          </mc:Choice>
          <mc:Fallback xmlns="">
            <p:sp>
              <p:nvSpPr>
                <p:cNvPr id="56" name="TextBox 55">
                  <a:extLst>
                    <a:ext uri="{FF2B5EF4-FFF2-40B4-BE49-F238E27FC236}">
                      <a16:creationId xmlns:a16="http://schemas.microsoft.com/office/drawing/2014/main" id="{78375D2E-A977-D6E7-31B5-7066468DEB53}"/>
                    </a:ext>
                  </a:extLst>
                </p:cNvPr>
                <p:cNvSpPr txBox="1">
                  <a:spLocks noRot="1" noChangeAspect="1" noMove="1" noResize="1" noEditPoints="1" noAdjustHandles="1" noChangeArrowheads="1" noChangeShapeType="1" noTextEdit="1"/>
                </p:cNvSpPr>
                <p:nvPr/>
              </p:nvSpPr>
              <p:spPr>
                <a:xfrm>
                  <a:off x="4456020" y="5113286"/>
                  <a:ext cx="2117495" cy="830997"/>
                </a:xfrm>
                <a:prstGeom prst="rect">
                  <a:avLst/>
                </a:prstGeom>
                <a:blipFill>
                  <a:blip r:embed="rId10"/>
                  <a:stretch>
                    <a:fillRect l="-865" t="-5882"/>
                  </a:stretch>
                </a:blipFill>
              </p:spPr>
              <p:txBody>
                <a:bodyPr/>
                <a:lstStyle/>
                <a:p>
                  <a:r>
                    <a:rPr lang="en-US">
                      <a:noFill/>
                    </a:rPr>
                    <a:t> </a:t>
                  </a:r>
                </a:p>
              </p:txBody>
            </p:sp>
          </mc:Fallback>
        </mc:AlternateContent>
      </p:grpSp>
      <p:cxnSp>
        <p:nvCxnSpPr>
          <p:cNvPr id="57" name="Straight Connector 56">
            <a:extLst>
              <a:ext uri="{FF2B5EF4-FFF2-40B4-BE49-F238E27FC236}">
                <a16:creationId xmlns:a16="http://schemas.microsoft.com/office/drawing/2014/main" id="{B625119D-1ED2-1394-5EF0-4E42AF14D5E9}"/>
              </a:ext>
            </a:extLst>
          </p:cNvPr>
          <p:cNvCxnSpPr>
            <a:cxnSpLocks/>
          </p:cNvCxnSpPr>
          <p:nvPr/>
        </p:nvCxnSpPr>
        <p:spPr>
          <a:xfrm>
            <a:off x="10387132" y="3719637"/>
            <a:ext cx="1226149" cy="1995310"/>
          </a:xfrm>
          <a:prstGeom prst="line">
            <a:avLst/>
          </a:prstGeom>
          <a:ln w="38100"/>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B0BAD90-41E1-B486-7CFE-EA91BAC3F0F6}"/>
              </a:ext>
            </a:extLst>
          </p:cNvPr>
          <p:cNvCxnSpPr>
            <a:cxnSpLocks/>
          </p:cNvCxnSpPr>
          <p:nvPr/>
        </p:nvCxnSpPr>
        <p:spPr>
          <a:xfrm flipH="1" flipV="1">
            <a:off x="10524623" y="4442222"/>
            <a:ext cx="832023" cy="141088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FB960A4-46F2-80D9-BB0C-226C70ACF86E}"/>
                  </a:ext>
                </a:extLst>
              </p:cNvPr>
              <p:cNvSpPr txBox="1"/>
              <p:nvPr/>
            </p:nvSpPr>
            <p:spPr>
              <a:xfrm>
                <a:off x="9368203" y="4298652"/>
                <a:ext cx="1939028" cy="4715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𝑈</m:t>
                              </m:r>
                            </m:e>
                          </m:acc>
                        </m:e>
                        <m:sub>
                          <m:r>
                            <a:rPr lang="en-IN" sz="2400" b="0" i="1" smtClean="0">
                              <a:latin typeface="Cambria Math" panose="02040503050406030204" pitchFamily="18" charset="0"/>
                            </a:rPr>
                            <m:t>2</m:t>
                          </m:r>
                          <m:r>
                            <m:rPr>
                              <m:nor/>
                            </m:rPr>
                            <a:rPr lang="en-IN" sz="2400" dirty="0"/>
                            <m:t> </m:t>
                          </m:r>
                        </m:sub>
                      </m:sSub>
                    </m:oMath>
                  </m:oMathPara>
                </a14:m>
                <a:endParaRPr lang="en-IN" sz="2400"/>
              </a:p>
            </p:txBody>
          </p:sp>
        </mc:Choice>
        <mc:Fallback xmlns="">
          <p:sp>
            <p:nvSpPr>
              <p:cNvPr id="65" name="TextBox 64">
                <a:extLst>
                  <a:ext uri="{FF2B5EF4-FFF2-40B4-BE49-F238E27FC236}">
                    <a16:creationId xmlns:a16="http://schemas.microsoft.com/office/drawing/2014/main" id="{1FB960A4-46F2-80D9-BB0C-226C70ACF86E}"/>
                  </a:ext>
                </a:extLst>
              </p:cNvPr>
              <p:cNvSpPr txBox="1">
                <a:spLocks noRot="1" noChangeAspect="1" noMove="1" noResize="1" noEditPoints="1" noAdjustHandles="1" noChangeArrowheads="1" noChangeShapeType="1" noTextEdit="1"/>
              </p:cNvSpPr>
              <p:nvPr/>
            </p:nvSpPr>
            <p:spPr>
              <a:xfrm>
                <a:off x="9368203" y="4298652"/>
                <a:ext cx="1939028" cy="471539"/>
              </a:xfrm>
              <a:prstGeom prst="rect">
                <a:avLst/>
              </a:prstGeom>
              <a:blipFill>
                <a:blip r:embed="rId11"/>
                <a:stretch>
                  <a:fillRect t="-5128" b="-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BDC6952-DCC0-5B7B-4972-34CC8EA302C6}"/>
                  </a:ext>
                </a:extLst>
              </p:cNvPr>
              <p:cNvSpPr txBox="1"/>
              <p:nvPr/>
            </p:nvSpPr>
            <p:spPr>
              <a:xfrm>
                <a:off x="10099287" y="1738332"/>
                <a:ext cx="1939028" cy="4844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acc>
                            <m:accPr>
                              <m:chr m:val="̂"/>
                              <m:ctrlPr>
                                <a:rPr lang="en-IN" sz="2400" i="1">
                                  <a:latin typeface="Cambria Math" panose="02040503050406030204" pitchFamily="18" charset="0"/>
                                </a:rPr>
                              </m:ctrlPr>
                            </m:accPr>
                            <m:e>
                              <m:r>
                                <a:rPr lang="en-IN" sz="2400" b="0" i="1" smtClean="0">
                                  <a:latin typeface="Cambria Math" panose="02040503050406030204" pitchFamily="18" charset="0"/>
                                </a:rPr>
                                <m:t>[ </m:t>
                              </m:r>
                              <m:r>
                                <a:rPr lang="en-IN" sz="2400" i="1">
                                  <a:latin typeface="Cambria Math" panose="02040503050406030204" pitchFamily="18" charset="0"/>
                                </a:rPr>
                                <m:t>𝑈</m:t>
                              </m:r>
                            </m:e>
                          </m:acc>
                        </m:e>
                        <m:sub>
                          <m:r>
                            <a:rPr lang="en-IN" sz="2400" i="1">
                              <a:latin typeface="Cambria Math" panose="02040503050406030204" pitchFamily="18" charset="0"/>
                            </a:rPr>
                            <m:t>1</m:t>
                          </m:r>
                          <m:r>
                            <m:rPr>
                              <m:nor/>
                            </m:rPr>
                            <a:rPr lang="en-IN" sz="2400" dirty="0"/>
                            <m:t> </m:t>
                          </m:r>
                        </m:sub>
                      </m:sSub>
                      <m:sSub>
                        <m:sSubPr>
                          <m:ctrlPr>
                            <a:rPr lang="en-IN" sz="2400" i="1">
                              <a:latin typeface="Cambria Math" panose="02040503050406030204" pitchFamily="18" charset="0"/>
                            </a:rPr>
                          </m:ctrlPr>
                        </m:sSubPr>
                        <m:e>
                          <m:acc>
                            <m:accPr>
                              <m:chr m:val="̂"/>
                              <m:ctrlPr>
                                <a:rPr lang="en-IN" sz="2400" i="1">
                                  <a:latin typeface="Cambria Math" panose="02040503050406030204" pitchFamily="18" charset="0"/>
                                </a:rPr>
                              </m:ctrlPr>
                            </m:accPr>
                            <m:e>
                              <m:r>
                                <a:rPr lang="en-IN" sz="2400" b="0" i="1" smtClean="0">
                                  <a:latin typeface="Cambria Math" panose="02040503050406030204" pitchFamily="18" charset="0"/>
                                </a:rPr>
                                <m:t>+</m:t>
                              </m:r>
                              <m:r>
                                <a:rPr lang="en-IN" sz="2400" i="1">
                                  <a:latin typeface="Cambria Math" panose="02040503050406030204" pitchFamily="18" charset="0"/>
                                </a:rPr>
                                <m:t>𝑈</m:t>
                              </m:r>
                            </m:e>
                          </m:acc>
                        </m:e>
                        <m:sub>
                          <m:r>
                            <a:rPr lang="en-IN" sz="2400" b="0" i="1" smtClean="0">
                              <a:latin typeface="Cambria Math" panose="02040503050406030204" pitchFamily="18" charset="0"/>
                            </a:rPr>
                            <m:t>2</m:t>
                          </m:r>
                        </m:sub>
                      </m:sSub>
                      <m:sSub>
                        <m:sSubPr>
                          <m:ctrlPr>
                            <a:rPr lang="en-IN" sz="2400" i="1">
                              <a:latin typeface="Cambria Math" panose="02040503050406030204" pitchFamily="18" charset="0"/>
                            </a:rPr>
                          </m:ctrlPr>
                        </m:sSubPr>
                        <m:e>
                          <m:r>
                            <a:rPr lang="en-IN" sz="2400" b="0" i="1" smtClean="0">
                              <a:latin typeface="Cambria Math" panose="02040503050406030204" pitchFamily="18" charset="0"/>
                            </a:rPr>
                            <m:t>   </m:t>
                          </m:r>
                          <m:acc>
                            <m:accPr>
                              <m:chr m:val="̂"/>
                              <m:ctrlPr>
                                <a:rPr lang="en-IN" sz="2400" i="1">
                                  <a:latin typeface="Cambria Math" panose="02040503050406030204" pitchFamily="18" charset="0"/>
                                </a:rPr>
                              </m:ctrlPr>
                            </m:accPr>
                            <m:e>
                              <m:r>
                                <a:rPr lang="en-IN" sz="2400" i="1">
                                  <a:latin typeface="Cambria Math" panose="02040503050406030204" pitchFamily="18" charset="0"/>
                                </a:rPr>
                                <m:t>𝑈</m:t>
                              </m:r>
                            </m:e>
                          </m:acc>
                        </m:e>
                        <m:sub>
                          <m:r>
                            <a:rPr lang="en-IN" sz="2400" b="0" i="1" smtClean="0">
                              <a:latin typeface="Cambria Math" panose="02040503050406030204" pitchFamily="18" charset="0"/>
                            </a:rPr>
                            <m:t>2</m:t>
                          </m:r>
                          <m:r>
                            <m:rPr>
                              <m:nor/>
                            </m:rPr>
                            <a:rPr lang="en-IN" sz="2400" dirty="0"/>
                            <m:t> </m:t>
                          </m:r>
                        </m:sub>
                      </m:sSub>
                      <m:r>
                        <a:rPr lang="en-IN" sz="2400" b="0" i="1" dirty="0" smtClean="0">
                          <a:latin typeface="Cambria Math" panose="02040503050406030204" pitchFamily="18" charset="0"/>
                        </a:rPr>
                        <m:t>]</m:t>
                      </m:r>
                    </m:oMath>
                  </m:oMathPara>
                </a14:m>
                <a:endParaRPr lang="en-IN" sz="2400"/>
              </a:p>
            </p:txBody>
          </p:sp>
        </mc:Choice>
        <mc:Fallback xmlns="">
          <p:sp>
            <p:nvSpPr>
              <p:cNvPr id="66" name="TextBox 65">
                <a:extLst>
                  <a:ext uri="{FF2B5EF4-FFF2-40B4-BE49-F238E27FC236}">
                    <a16:creationId xmlns:a16="http://schemas.microsoft.com/office/drawing/2014/main" id="{BBDC6952-DCC0-5B7B-4972-34CC8EA302C6}"/>
                  </a:ext>
                </a:extLst>
              </p:cNvPr>
              <p:cNvSpPr txBox="1">
                <a:spLocks noRot="1" noChangeAspect="1" noMove="1" noResize="1" noEditPoints="1" noAdjustHandles="1" noChangeArrowheads="1" noChangeShapeType="1" noTextEdit="1"/>
              </p:cNvSpPr>
              <p:nvPr/>
            </p:nvSpPr>
            <p:spPr>
              <a:xfrm>
                <a:off x="10099287" y="1738332"/>
                <a:ext cx="1939028" cy="484428"/>
              </a:xfrm>
              <a:prstGeom prst="rect">
                <a:avLst/>
              </a:prstGeom>
              <a:blipFill>
                <a:blip r:embed="rId12"/>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6B1F829B-54E3-3BBA-C511-FAB2E0E10994}"/>
              </a:ext>
            </a:extLst>
          </p:cNvPr>
          <p:cNvSpPr txBox="1"/>
          <p:nvPr/>
        </p:nvSpPr>
        <p:spPr>
          <a:xfrm>
            <a:off x="10599728" y="2309848"/>
            <a:ext cx="1415006" cy="369332"/>
          </a:xfrm>
          <a:prstGeom prst="rect">
            <a:avLst/>
          </a:prstGeom>
          <a:noFill/>
        </p:spPr>
        <p:txBody>
          <a:bodyPr wrap="square" rtlCol="0">
            <a:spAutoFit/>
          </a:bodyPr>
          <a:lstStyle/>
          <a:p>
            <a:r>
              <a:rPr lang="en-IN"/>
              <a:t>M bits</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E2AAB02-DED4-1D21-63C1-3EA141F7E2E2}"/>
                  </a:ext>
                </a:extLst>
              </p:cNvPr>
              <p:cNvSpPr txBox="1"/>
              <p:nvPr/>
            </p:nvSpPr>
            <p:spPr>
              <a:xfrm>
                <a:off x="6842102" y="4695223"/>
                <a:ext cx="1939028" cy="707886"/>
              </a:xfrm>
              <a:prstGeom prst="rect">
                <a:avLst/>
              </a:prstGeom>
              <a:noFill/>
            </p:spPr>
            <p:txBody>
              <a:bodyPr wrap="square" rtlCol="0">
                <a:spAutoFit/>
              </a:bodyPr>
              <a:lstStyle/>
              <a:p>
                <a14:m>
                  <m:oMath xmlns:m="http://schemas.openxmlformats.org/officeDocument/2006/math">
                    <m:r>
                      <a:rPr lang="en-IN" sz="2000" b="0" i="1" smtClean="0">
                        <a:latin typeface="Cambria Math" panose="02040503050406030204" pitchFamily="18" charset="0"/>
                      </a:rPr>
                      <m:t>𝑀</m:t>
                    </m:r>
                    <m:r>
                      <a:rPr lang="en-IN" sz="2000" b="0" i="1" smtClean="0">
                        <a:latin typeface="Cambria Math" panose="02040503050406030204" pitchFamily="18" charset="0"/>
                      </a:rPr>
                      <m:t>/2</m:t>
                    </m:r>
                  </m:oMath>
                </a14:m>
                <a:r>
                  <a:rPr lang="en-IN" sz="2000"/>
                  <a:t> Values</a:t>
                </a:r>
              </a:p>
              <a:p>
                <a:endParaRPr lang="en-IN" sz="2000"/>
              </a:p>
            </p:txBody>
          </p:sp>
        </mc:Choice>
        <mc:Fallback xmlns="">
          <p:sp>
            <p:nvSpPr>
              <p:cNvPr id="68" name="TextBox 67">
                <a:extLst>
                  <a:ext uri="{FF2B5EF4-FFF2-40B4-BE49-F238E27FC236}">
                    <a16:creationId xmlns:a16="http://schemas.microsoft.com/office/drawing/2014/main" id="{4E2AAB02-DED4-1D21-63C1-3EA141F7E2E2}"/>
                  </a:ext>
                </a:extLst>
              </p:cNvPr>
              <p:cNvSpPr txBox="1">
                <a:spLocks noRot="1" noChangeAspect="1" noMove="1" noResize="1" noEditPoints="1" noAdjustHandles="1" noChangeArrowheads="1" noChangeShapeType="1" noTextEdit="1"/>
              </p:cNvSpPr>
              <p:nvPr/>
            </p:nvSpPr>
            <p:spPr>
              <a:xfrm>
                <a:off x="6842102" y="4695223"/>
                <a:ext cx="1939028" cy="707886"/>
              </a:xfrm>
              <a:prstGeom prst="rect">
                <a:avLst/>
              </a:prstGeom>
              <a:blipFill>
                <a:blip r:embed="rId13"/>
                <a:stretch>
                  <a:fillRect t="-4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2FDF27B-68CD-502D-5F25-95BF114F5918}"/>
                  </a:ext>
                </a:extLst>
              </p:cNvPr>
              <p:cNvSpPr txBox="1"/>
              <p:nvPr/>
            </p:nvSpPr>
            <p:spPr>
              <a:xfrm>
                <a:off x="25285" y="4698318"/>
                <a:ext cx="1939028" cy="584775"/>
              </a:xfrm>
              <a:prstGeom prst="rect">
                <a:avLst/>
              </a:prstGeom>
              <a:noFill/>
            </p:spPr>
            <p:txBody>
              <a:bodyPr wrap="square" rtlCol="0">
                <a:spAutoFit/>
              </a:bodyPr>
              <a:lstStyle/>
              <a:p>
                <a14:m>
                  <m:oMath xmlns:m="http://schemas.openxmlformats.org/officeDocument/2006/math">
                    <m:r>
                      <a:rPr lang="en-IN" sz="1600" b="0" i="1" smtClean="0">
                        <a:latin typeface="Cambria Math" panose="02040503050406030204" pitchFamily="18" charset="0"/>
                      </a:rPr>
                      <m:t>𝑀</m:t>
                    </m:r>
                    <m:r>
                      <a:rPr lang="en-IN" sz="1600" b="0" i="1" smtClean="0">
                        <a:latin typeface="Cambria Math" panose="02040503050406030204" pitchFamily="18" charset="0"/>
                      </a:rPr>
                      <m:t>/2</m:t>
                    </m:r>
                  </m:oMath>
                </a14:m>
                <a:r>
                  <a:rPr lang="en-IN" sz="1600"/>
                  <a:t> Values</a:t>
                </a:r>
              </a:p>
              <a:p>
                <a:endParaRPr lang="en-IN" sz="1600"/>
              </a:p>
            </p:txBody>
          </p:sp>
        </mc:Choice>
        <mc:Fallback xmlns="">
          <p:sp>
            <p:nvSpPr>
              <p:cNvPr id="69" name="TextBox 68">
                <a:extLst>
                  <a:ext uri="{FF2B5EF4-FFF2-40B4-BE49-F238E27FC236}">
                    <a16:creationId xmlns:a16="http://schemas.microsoft.com/office/drawing/2014/main" id="{22FDF27B-68CD-502D-5F25-95BF114F5918}"/>
                  </a:ext>
                </a:extLst>
              </p:cNvPr>
              <p:cNvSpPr txBox="1">
                <a:spLocks noRot="1" noChangeAspect="1" noMove="1" noResize="1" noEditPoints="1" noAdjustHandles="1" noChangeArrowheads="1" noChangeShapeType="1" noTextEdit="1"/>
              </p:cNvSpPr>
              <p:nvPr/>
            </p:nvSpPr>
            <p:spPr>
              <a:xfrm>
                <a:off x="25285" y="4698318"/>
                <a:ext cx="1939028" cy="584775"/>
              </a:xfrm>
              <a:prstGeom prst="rect">
                <a:avLst/>
              </a:prstGeom>
              <a:blipFill>
                <a:blip r:embed="rId14"/>
                <a:stretch>
                  <a:fillRect t="-3125"/>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4D6287C-9C79-16CB-7B1C-EA251B341F3D}"/>
              </a:ext>
            </a:extLst>
          </p:cNvPr>
          <p:cNvGrpSpPr/>
          <p:nvPr/>
        </p:nvGrpSpPr>
        <p:grpSpPr>
          <a:xfrm>
            <a:off x="0" y="-14438"/>
            <a:ext cx="12842450" cy="924025"/>
            <a:chOff x="0" y="-14438"/>
            <a:chExt cx="12842450" cy="924025"/>
          </a:xfrm>
        </p:grpSpPr>
        <p:sp>
          <p:nvSpPr>
            <p:cNvPr id="14" name="Right Triangle 13">
              <a:extLst>
                <a:ext uri="{FF2B5EF4-FFF2-40B4-BE49-F238E27FC236}">
                  <a16:creationId xmlns:a16="http://schemas.microsoft.com/office/drawing/2014/main" id="{7BF32E5E-0A5D-71F9-E4C7-F4576C64C3F2}"/>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42441820-4E70-B680-FA5A-3E13F6E6189C}"/>
                </a:ext>
              </a:extLst>
            </p:cNvPr>
            <p:cNvGrpSpPr/>
            <p:nvPr/>
          </p:nvGrpSpPr>
          <p:grpSpPr>
            <a:xfrm>
              <a:off x="0" y="-14438"/>
              <a:ext cx="12842450" cy="522514"/>
              <a:chOff x="0" y="-14438"/>
              <a:chExt cx="12842450" cy="522514"/>
            </a:xfrm>
          </p:grpSpPr>
          <p:sp>
            <p:nvSpPr>
              <p:cNvPr id="18" name="Rectangle 17">
                <a:extLst>
                  <a:ext uri="{FF2B5EF4-FFF2-40B4-BE49-F238E27FC236}">
                    <a16:creationId xmlns:a16="http://schemas.microsoft.com/office/drawing/2014/main" id="{6AED9963-3051-A88A-9BEC-6A5DCEFFAC8F}"/>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15898353-6AA4-69F4-7FAC-9C3A6F133D36}"/>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4285455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876D9D-6DDD-4BA5-43B7-55383338FA86}"/>
              </a:ext>
            </a:extLst>
          </p:cNvPr>
          <p:cNvSpPr>
            <a:spLocks noGrp="1"/>
          </p:cNvSpPr>
          <p:nvPr>
            <p:ph type="sldNum" sz="quarter" idx="12"/>
          </p:nvPr>
        </p:nvSpPr>
        <p:spPr/>
        <p:txBody>
          <a:bodyPr/>
          <a:lstStyle/>
          <a:p>
            <a:fld id="{ABD4E5D1-8D28-4922-8246-9644D53432D9}" type="slidenum">
              <a:rPr lang="en-IN" smtClean="0"/>
              <a:t>48</a:t>
            </a:fld>
            <a:endParaRPr lang="en-IN"/>
          </a:p>
        </p:txBody>
      </p:sp>
      <p:pic>
        <p:nvPicPr>
          <p:cNvPr id="9" name="Picture 8">
            <a:extLst>
              <a:ext uri="{FF2B5EF4-FFF2-40B4-BE49-F238E27FC236}">
                <a16:creationId xmlns:a16="http://schemas.microsoft.com/office/drawing/2014/main" id="{DB759BB5-D849-D605-95D6-2BBAD39F3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727" y="1680430"/>
            <a:ext cx="9667085" cy="4418160"/>
          </a:xfrm>
          <a:prstGeom prst="rect">
            <a:avLst/>
          </a:prstGeom>
        </p:spPr>
      </p:pic>
      <p:sp>
        <p:nvSpPr>
          <p:cNvPr id="10" name="TextBox 9">
            <a:extLst>
              <a:ext uri="{FF2B5EF4-FFF2-40B4-BE49-F238E27FC236}">
                <a16:creationId xmlns:a16="http://schemas.microsoft.com/office/drawing/2014/main" id="{27148B02-7CB6-EFC4-0D6F-111FA8727202}"/>
              </a:ext>
            </a:extLst>
          </p:cNvPr>
          <p:cNvSpPr txBox="1"/>
          <p:nvPr/>
        </p:nvSpPr>
        <p:spPr>
          <a:xfrm>
            <a:off x="426308" y="909587"/>
            <a:ext cx="8643264" cy="36933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IN"/>
              <a:t>For m = 16</a:t>
            </a:r>
          </a:p>
        </p:txBody>
      </p:sp>
      <p:grpSp>
        <p:nvGrpSpPr>
          <p:cNvPr id="11" name="Group 10">
            <a:extLst>
              <a:ext uri="{FF2B5EF4-FFF2-40B4-BE49-F238E27FC236}">
                <a16:creationId xmlns:a16="http://schemas.microsoft.com/office/drawing/2014/main" id="{B1AF68CD-D68B-C68E-9A1B-3B2E53161ECD}"/>
              </a:ext>
            </a:extLst>
          </p:cNvPr>
          <p:cNvGrpSpPr/>
          <p:nvPr/>
        </p:nvGrpSpPr>
        <p:grpSpPr>
          <a:xfrm>
            <a:off x="0" y="-14438"/>
            <a:ext cx="12842450" cy="924025"/>
            <a:chOff x="0" y="-14438"/>
            <a:chExt cx="12842450" cy="924025"/>
          </a:xfrm>
        </p:grpSpPr>
        <p:sp>
          <p:nvSpPr>
            <p:cNvPr id="12" name="Right Triangle 11">
              <a:extLst>
                <a:ext uri="{FF2B5EF4-FFF2-40B4-BE49-F238E27FC236}">
                  <a16:creationId xmlns:a16="http://schemas.microsoft.com/office/drawing/2014/main" id="{89C5DA1D-09E3-90CD-4F8F-FE0DB49A9180}"/>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DEF86164-E177-3F43-FE18-B553CCD6A688}"/>
                </a:ext>
              </a:extLst>
            </p:cNvPr>
            <p:cNvGrpSpPr/>
            <p:nvPr/>
          </p:nvGrpSpPr>
          <p:grpSpPr>
            <a:xfrm>
              <a:off x="0" y="-14438"/>
              <a:ext cx="12842450" cy="522514"/>
              <a:chOff x="0" y="-14438"/>
              <a:chExt cx="12842450" cy="522514"/>
            </a:xfrm>
          </p:grpSpPr>
          <p:sp>
            <p:nvSpPr>
              <p:cNvPr id="14" name="Rectangle 13">
                <a:extLst>
                  <a:ext uri="{FF2B5EF4-FFF2-40B4-BE49-F238E27FC236}">
                    <a16:creationId xmlns:a16="http://schemas.microsoft.com/office/drawing/2014/main" id="{AA32DE16-B661-79B8-A2FC-FAE6E697FF2D}"/>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8803548-24A4-5059-039D-389A87A4512E}"/>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2286619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B3CAC-C05B-69C3-5681-555DD9E654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812535-53E1-C501-7AD7-C46FCD571953}"/>
              </a:ext>
            </a:extLst>
          </p:cNvPr>
          <p:cNvSpPr>
            <a:spLocks noGrp="1"/>
          </p:cNvSpPr>
          <p:nvPr>
            <p:ph type="sldNum" sz="quarter" idx="12"/>
          </p:nvPr>
        </p:nvSpPr>
        <p:spPr/>
        <p:txBody>
          <a:bodyPr/>
          <a:lstStyle/>
          <a:p>
            <a:fld id="{ABD4E5D1-8D28-4922-8246-9644D53432D9}" type="slidenum">
              <a:rPr lang="en-IN" smtClean="0"/>
              <a:t>49</a:t>
            </a:fld>
            <a:endParaRPr lang="en-IN"/>
          </a:p>
        </p:txBody>
      </p:sp>
      <p:cxnSp>
        <p:nvCxnSpPr>
          <p:cNvPr id="11" name="Straight Arrow Connector 10">
            <a:extLst>
              <a:ext uri="{FF2B5EF4-FFF2-40B4-BE49-F238E27FC236}">
                <a16:creationId xmlns:a16="http://schemas.microsoft.com/office/drawing/2014/main" id="{9C0A5733-00A1-7D62-1604-820A9218CB7F}"/>
              </a:ext>
            </a:extLst>
          </p:cNvPr>
          <p:cNvCxnSpPr>
            <a:cxnSpLocks/>
          </p:cNvCxnSpPr>
          <p:nvPr/>
        </p:nvCxnSpPr>
        <p:spPr>
          <a:xfrm>
            <a:off x="3145616" y="1641665"/>
            <a:ext cx="697" cy="924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69EA584-D59D-764A-45E6-954E8C9055B9}"/>
              </a:ext>
            </a:extLst>
          </p:cNvPr>
          <p:cNvCxnSpPr>
            <a:cxnSpLocks/>
          </p:cNvCxnSpPr>
          <p:nvPr/>
        </p:nvCxnSpPr>
        <p:spPr>
          <a:xfrm flipH="1">
            <a:off x="4933201" y="1608630"/>
            <a:ext cx="697" cy="9405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30F33F49-2DDF-F53E-C86F-95B639F4362C}"/>
              </a:ext>
            </a:extLst>
          </p:cNvPr>
          <p:cNvCxnSpPr/>
          <p:nvPr/>
        </p:nvCxnSpPr>
        <p:spPr>
          <a:xfrm>
            <a:off x="6779787" y="1607509"/>
            <a:ext cx="0" cy="924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AA9D446D-9A7E-4DBB-D8E9-983AD63621EC}"/>
              </a:ext>
            </a:extLst>
          </p:cNvPr>
          <p:cNvCxnSpPr>
            <a:cxnSpLocks/>
          </p:cNvCxnSpPr>
          <p:nvPr/>
        </p:nvCxnSpPr>
        <p:spPr>
          <a:xfrm>
            <a:off x="8610896" y="1547807"/>
            <a:ext cx="0" cy="1043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0AAC8C91-BD6F-3449-E3E1-17287FF0DA21}"/>
              </a:ext>
            </a:extLst>
          </p:cNvPr>
          <p:cNvCxnSpPr>
            <a:cxnSpLocks/>
            <a:stCxn id="24" idx="4"/>
            <a:endCxn id="30" idx="0"/>
          </p:cNvCxnSpPr>
          <p:nvPr/>
        </p:nvCxnSpPr>
        <p:spPr>
          <a:xfrm>
            <a:off x="3145617" y="3116503"/>
            <a:ext cx="15445" cy="1015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73BC89A-157C-0B78-0937-5B6774C8EFC6}"/>
              </a:ext>
            </a:extLst>
          </p:cNvPr>
          <p:cNvCxnSpPr>
            <a:cxnSpLocks/>
          </p:cNvCxnSpPr>
          <p:nvPr/>
        </p:nvCxnSpPr>
        <p:spPr>
          <a:xfrm>
            <a:off x="4975113" y="3132863"/>
            <a:ext cx="0" cy="10504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E01D267-00AE-CDA4-B969-F09E5EA22C22}"/>
              </a:ext>
            </a:extLst>
          </p:cNvPr>
          <p:cNvCxnSpPr/>
          <p:nvPr/>
        </p:nvCxnSpPr>
        <p:spPr>
          <a:xfrm>
            <a:off x="6754751" y="3165665"/>
            <a:ext cx="0" cy="924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0D6B164-9996-8A49-13BF-6F9893801553}"/>
              </a:ext>
            </a:extLst>
          </p:cNvPr>
          <p:cNvCxnSpPr>
            <a:cxnSpLocks/>
            <a:stCxn id="31" idx="4"/>
            <a:endCxn id="27" idx="0"/>
          </p:cNvCxnSpPr>
          <p:nvPr/>
        </p:nvCxnSpPr>
        <p:spPr>
          <a:xfrm>
            <a:off x="8618896" y="3131149"/>
            <a:ext cx="0" cy="958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08C5332-6859-E455-497B-7EC46A6396E0}"/>
              </a:ext>
            </a:extLst>
          </p:cNvPr>
          <p:cNvCxnSpPr>
            <a:cxnSpLocks/>
          </p:cNvCxnSpPr>
          <p:nvPr/>
        </p:nvCxnSpPr>
        <p:spPr>
          <a:xfrm>
            <a:off x="3130632" y="4666339"/>
            <a:ext cx="2790" cy="1015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9AB7CBFA-F042-B429-6349-37895FB174CB}"/>
              </a:ext>
            </a:extLst>
          </p:cNvPr>
          <p:cNvCxnSpPr>
            <a:cxnSpLocks/>
          </p:cNvCxnSpPr>
          <p:nvPr/>
        </p:nvCxnSpPr>
        <p:spPr>
          <a:xfrm>
            <a:off x="4994777" y="4681412"/>
            <a:ext cx="0" cy="924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E2212ED-B697-B3B1-9D55-894489A4249B}"/>
              </a:ext>
            </a:extLst>
          </p:cNvPr>
          <p:cNvCxnSpPr>
            <a:cxnSpLocks/>
          </p:cNvCxnSpPr>
          <p:nvPr/>
        </p:nvCxnSpPr>
        <p:spPr>
          <a:xfrm>
            <a:off x="6752369" y="4657787"/>
            <a:ext cx="697" cy="942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65F8FD2-38B4-DB88-FA6C-462B876D5F61}"/>
              </a:ext>
            </a:extLst>
          </p:cNvPr>
          <p:cNvCxnSpPr>
            <a:cxnSpLocks/>
          </p:cNvCxnSpPr>
          <p:nvPr/>
        </p:nvCxnSpPr>
        <p:spPr>
          <a:xfrm>
            <a:off x="8618895" y="4636381"/>
            <a:ext cx="0" cy="958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Flowchart: Connector 23">
                <a:extLst>
                  <a:ext uri="{FF2B5EF4-FFF2-40B4-BE49-F238E27FC236}">
                    <a16:creationId xmlns:a16="http://schemas.microsoft.com/office/drawing/2014/main" id="{2601657B-42E9-D7D2-2B42-672971982331}"/>
                  </a:ext>
                </a:extLst>
              </p:cNvPr>
              <p:cNvSpPr/>
              <p:nvPr/>
            </p:nvSpPr>
            <p:spPr>
              <a:xfrm>
                <a:off x="2864699" y="2565898"/>
                <a:ext cx="561835" cy="55060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IN"/>
              </a:p>
            </p:txBody>
          </p:sp>
        </mc:Choice>
        <mc:Fallback xmlns="">
          <p:sp>
            <p:nvSpPr>
              <p:cNvPr id="24" name="Flowchart: Connector 23">
                <a:extLst>
                  <a:ext uri="{FF2B5EF4-FFF2-40B4-BE49-F238E27FC236}">
                    <a16:creationId xmlns:a16="http://schemas.microsoft.com/office/drawing/2014/main" id="{2601657B-42E9-D7D2-2B42-672971982331}"/>
                  </a:ext>
                </a:extLst>
              </p:cNvPr>
              <p:cNvSpPr>
                <a:spLocks noRot="1" noChangeAspect="1" noMove="1" noResize="1" noEditPoints="1" noAdjustHandles="1" noChangeArrowheads="1" noChangeShapeType="1" noTextEdit="1"/>
              </p:cNvSpPr>
              <p:nvPr/>
            </p:nvSpPr>
            <p:spPr>
              <a:xfrm>
                <a:off x="2864699" y="2565898"/>
                <a:ext cx="561835" cy="550605"/>
              </a:xfrm>
              <a:prstGeom prst="flowChartConnector">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Flowchart: Connector 25">
                <a:extLst>
                  <a:ext uri="{FF2B5EF4-FFF2-40B4-BE49-F238E27FC236}">
                    <a16:creationId xmlns:a16="http://schemas.microsoft.com/office/drawing/2014/main" id="{559C4C18-1D8B-EA21-E5F3-963AA4BBC178}"/>
                  </a:ext>
                </a:extLst>
              </p:cNvPr>
              <p:cNvSpPr/>
              <p:nvPr/>
            </p:nvSpPr>
            <p:spPr>
              <a:xfrm>
                <a:off x="4678750" y="2582258"/>
                <a:ext cx="561835" cy="55060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IN"/>
              </a:p>
            </p:txBody>
          </p:sp>
        </mc:Choice>
        <mc:Fallback xmlns="">
          <p:sp>
            <p:nvSpPr>
              <p:cNvPr id="26" name="Flowchart: Connector 25">
                <a:extLst>
                  <a:ext uri="{FF2B5EF4-FFF2-40B4-BE49-F238E27FC236}">
                    <a16:creationId xmlns:a16="http://schemas.microsoft.com/office/drawing/2014/main" id="{559C4C18-1D8B-EA21-E5F3-963AA4BBC178}"/>
                  </a:ext>
                </a:extLst>
              </p:cNvPr>
              <p:cNvSpPr>
                <a:spLocks noRot="1" noChangeAspect="1" noMove="1" noResize="1" noEditPoints="1" noAdjustHandles="1" noChangeArrowheads="1" noChangeShapeType="1" noTextEdit="1"/>
              </p:cNvSpPr>
              <p:nvPr/>
            </p:nvSpPr>
            <p:spPr>
              <a:xfrm>
                <a:off x="4678750" y="2582258"/>
                <a:ext cx="561835" cy="550605"/>
              </a:xfrm>
              <a:prstGeom prst="flowChartConnector">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Flowchart: Connector 26">
                <a:extLst>
                  <a:ext uri="{FF2B5EF4-FFF2-40B4-BE49-F238E27FC236}">
                    <a16:creationId xmlns:a16="http://schemas.microsoft.com/office/drawing/2014/main" id="{BB24AD4F-AE2E-C6E8-191D-4BB174F6E4DC}"/>
                  </a:ext>
                </a:extLst>
              </p:cNvPr>
              <p:cNvSpPr/>
              <p:nvPr/>
            </p:nvSpPr>
            <p:spPr>
              <a:xfrm>
                <a:off x="8337978" y="4089898"/>
                <a:ext cx="561835" cy="55060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oMath>
                  </m:oMathPara>
                </a14:m>
                <a:endParaRPr lang="en-IN"/>
              </a:p>
            </p:txBody>
          </p:sp>
        </mc:Choice>
        <mc:Fallback xmlns="">
          <p:sp>
            <p:nvSpPr>
              <p:cNvPr id="27" name="Flowchart: Connector 26">
                <a:extLst>
                  <a:ext uri="{FF2B5EF4-FFF2-40B4-BE49-F238E27FC236}">
                    <a16:creationId xmlns:a16="http://schemas.microsoft.com/office/drawing/2014/main" id="{BB24AD4F-AE2E-C6E8-191D-4BB174F6E4DC}"/>
                  </a:ext>
                </a:extLst>
              </p:cNvPr>
              <p:cNvSpPr>
                <a:spLocks noRot="1" noChangeAspect="1" noMove="1" noResize="1" noEditPoints="1" noAdjustHandles="1" noChangeArrowheads="1" noChangeShapeType="1" noTextEdit="1"/>
              </p:cNvSpPr>
              <p:nvPr/>
            </p:nvSpPr>
            <p:spPr>
              <a:xfrm>
                <a:off x="8337978" y="4089898"/>
                <a:ext cx="561835" cy="550605"/>
              </a:xfrm>
              <a:prstGeom prst="flowChartConnector">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Flowchart: Connector 27">
                <a:extLst>
                  <a:ext uri="{FF2B5EF4-FFF2-40B4-BE49-F238E27FC236}">
                    <a16:creationId xmlns:a16="http://schemas.microsoft.com/office/drawing/2014/main" id="{A00F9304-8862-1E28-9DE4-DFE610A29C04}"/>
                  </a:ext>
                </a:extLst>
              </p:cNvPr>
              <p:cNvSpPr/>
              <p:nvPr/>
            </p:nvSpPr>
            <p:spPr>
              <a:xfrm>
                <a:off x="6473136" y="4130807"/>
                <a:ext cx="561835" cy="55060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IN"/>
              </a:p>
            </p:txBody>
          </p:sp>
        </mc:Choice>
        <mc:Fallback xmlns="">
          <p:sp>
            <p:nvSpPr>
              <p:cNvPr id="28" name="Flowchart: Connector 27">
                <a:extLst>
                  <a:ext uri="{FF2B5EF4-FFF2-40B4-BE49-F238E27FC236}">
                    <a16:creationId xmlns:a16="http://schemas.microsoft.com/office/drawing/2014/main" id="{A00F9304-8862-1E28-9DE4-DFE610A29C04}"/>
                  </a:ext>
                </a:extLst>
              </p:cNvPr>
              <p:cNvSpPr>
                <a:spLocks noRot="1" noChangeAspect="1" noMove="1" noResize="1" noEditPoints="1" noAdjustHandles="1" noChangeArrowheads="1" noChangeShapeType="1" noTextEdit="1"/>
              </p:cNvSpPr>
              <p:nvPr/>
            </p:nvSpPr>
            <p:spPr>
              <a:xfrm>
                <a:off x="6473136" y="4130807"/>
                <a:ext cx="561835" cy="550605"/>
              </a:xfrm>
              <a:prstGeom prst="flowChartConnector">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Flowchart: Connector 28">
                <a:extLst>
                  <a:ext uri="{FF2B5EF4-FFF2-40B4-BE49-F238E27FC236}">
                    <a16:creationId xmlns:a16="http://schemas.microsoft.com/office/drawing/2014/main" id="{9F8E2F48-A8CD-B3F7-DB82-B2B0B142A4CB}"/>
                  </a:ext>
                </a:extLst>
              </p:cNvPr>
              <p:cNvSpPr/>
              <p:nvPr/>
            </p:nvSpPr>
            <p:spPr>
              <a:xfrm>
                <a:off x="4713859" y="4175052"/>
                <a:ext cx="561835" cy="55060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oMath>
                  </m:oMathPara>
                </a14:m>
                <a:endParaRPr lang="en-IN"/>
              </a:p>
            </p:txBody>
          </p:sp>
        </mc:Choice>
        <mc:Fallback xmlns="">
          <p:sp>
            <p:nvSpPr>
              <p:cNvPr id="29" name="Flowchart: Connector 28">
                <a:extLst>
                  <a:ext uri="{FF2B5EF4-FFF2-40B4-BE49-F238E27FC236}">
                    <a16:creationId xmlns:a16="http://schemas.microsoft.com/office/drawing/2014/main" id="{9F8E2F48-A8CD-B3F7-DB82-B2B0B142A4CB}"/>
                  </a:ext>
                </a:extLst>
              </p:cNvPr>
              <p:cNvSpPr>
                <a:spLocks noRot="1" noChangeAspect="1" noMove="1" noResize="1" noEditPoints="1" noAdjustHandles="1" noChangeArrowheads="1" noChangeShapeType="1" noTextEdit="1"/>
              </p:cNvSpPr>
              <p:nvPr/>
            </p:nvSpPr>
            <p:spPr>
              <a:xfrm>
                <a:off x="4713859" y="4175052"/>
                <a:ext cx="561835" cy="550605"/>
              </a:xfrm>
              <a:prstGeom prst="flowChartConnector">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Flowchart: Connector 29">
                <a:extLst>
                  <a:ext uri="{FF2B5EF4-FFF2-40B4-BE49-F238E27FC236}">
                    <a16:creationId xmlns:a16="http://schemas.microsoft.com/office/drawing/2014/main" id="{1128A2D4-DDD6-AC31-BE76-3403542CF8F6}"/>
                  </a:ext>
                </a:extLst>
              </p:cNvPr>
              <p:cNvSpPr/>
              <p:nvPr/>
            </p:nvSpPr>
            <p:spPr>
              <a:xfrm>
                <a:off x="2880144" y="4132475"/>
                <a:ext cx="561835" cy="55060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en-IN"/>
              </a:p>
            </p:txBody>
          </p:sp>
        </mc:Choice>
        <mc:Fallback xmlns="">
          <p:sp>
            <p:nvSpPr>
              <p:cNvPr id="30" name="Flowchart: Connector 29">
                <a:extLst>
                  <a:ext uri="{FF2B5EF4-FFF2-40B4-BE49-F238E27FC236}">
                    <a16:creationId xmlns:a16="http://schemas.microsoft.com/office/drawing/2014/main" id="{1128A2D4-DDD6-AC31-BE76-3403542CF8F6}"/>
                  </a:ext>
                </a:extLst>
              </p:cNvPr>
              <p:cNvSpPr>
                <a:spLocks noRot="1" noChangeAspect="1" noMove="1" noResize="1" noEditPoints="1" noAdjustHandles="1" noChangeArrowheads="1" noChangeShapeType="1" noTextEdit="1"/>
              </p:cNvSpPr>
              <p:nvPr/>
            </p:nvSpPr>
            <p:spPr>
              <a:xfrm>
                <a:off x="2880144" y="4132475"/>
                <a:ext cx="561835" cy="550605"/>
              </a:xfrm>
              <a:prstGeom prst="flowChartConnector">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Flowchart: Connector 30">
                <a:extLst>
                  <a:ext uri="{FF2B5EF4-FFF2-40B4-BE49-F238E27FC236}">
                    <a16:creationId xmlns:a16="http://schemas.microsoft.com/office/drawing/2014/main" id="{A3D23AA4-0143-AD9A-3805-C951219D6976}"/>
                  </a:ext>
                </a:extLst>
              </p:cNvPr>
              <p:cNvSpPr/>
              <p:nvPr/>
            </p:nvSpPr>
            <p:spPr>
              <a:xfrm>
                <a:off x="8337978" y="2580544"/>
                <a:ext cx="561835" cy="55060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oMath>
                  </m:oMathPara>
                </a14:m>
                <a:endParaRPr lang="en-IN"/>
              </a:p>
            </p:txBody>
          </p:sp>
        </mc:Choice>
        <mc:Fallback xmlns="">
          <p:sp>
            <p:nvSpPr>
              <p:cNvPr id="31" name="Flowchart: Connector 30">
                <a:extLst>
                  <a:ext uri="{FF2B5EF4-FFF2-40B4-BE49-F238E27FC236}">
                    <a16:creationId xmlns:a16="http://schemas.microsoft.com/office/drawing/2014/main" id="{A3D23AA4-0143-AD9A-3805-C951219D6976}"/>
                  </a:ext>
                </a:extLst>
              </p:cNvPr>
              <p:cNvSpPr>
                <a:spLocks noRot="1" noChangeAspect="1" noMove="1" noResize="1" noEditPoints="1" noAdjustHandles="1" noChangeArrowheads="1" noChangeShapeType="1" noTextEdit="1"/>
              </p:cNvSpPr>
              <p:nvPr/>
            </p:nvSpPr>
            <p:spPr>
              <a:xfrm>
                <a:off x="8337978" y="2580544"/>
                <a:ext cx="561835" cy="550605"/>
              </a:xfrm>
              <a:prstGeom prst="flowChartConnector">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Flowchart: Connector 31">
                <a:extLst>
                  <a:ext uri="{FF2B5EF4-FFF2-40B4-BE49-F238E27FC236}">
                    <a16:creationId xmlns:a16="http://schemas.microsoft.com/office/drawing/2014/main" id="{4F9E6E1E-F92C-4012-9028-2D5DB13665AE}"/>
                  </a:ext>
                </a:extLst>
              </p:cNvPr>
              <p:cNvSpPr/>
              <p:nvPr/>
            </p:nvSpPr>
            <p:spPr>
              <a:xfrm>
                <a:off x="6508713" y="2556068"/>
                <a:ext cx="561835" cy="55060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oMath>
                  </m:oMathPara>
                </a14:m>
                <a:endParaRPr lang="en-IN"/>
              </a:p>
            </p:txBody>
          </p:sp>
        </mc:Choice>
        <mc:Fallback xmlns="">
          <p:sp>
            <p:nvSpPr>
              <p:cNvPr id="32" name="Flowchart: Connector 31">
                <a:extLst>
                  <a:ext uri="{FF2B5EF4-FFF2-40B4-BE49-F238E27FC236}">
                    <a16:creationId xmlns:a16="http://schemas.microsoft.com/office/drawing/2014/main" id="{4F9E6E1E-F92C-4012-9028-2D5DB13665AE}"/>
                  </a:ext>
                </a:extLst>
              </p:cNvPr>
              <p:cNvSpPr>
                <a:spLocks noRot="1" noChangeAspect="1" noMove="1" noResize="1" noEditPoints="1" noAdjustHandles="1" noChangeArrowheads="1" noChangeShapeType="1" noTextEdit="1"/>
              </p:cNvSpPr>
              <p:nvPr/>
            </p:nvSpPr>
            <p:spPr>
              <a:xfrm>
                <a:off x="6508713" y="2556068"/>
                <a:ext cx="561835" cy="550605"/>
              </a:xfrm>
              <a:prstGeom prst="flowChartConnector">
                <a:avLst/>
              </a:prstGeom>
              <a:blipFill>
                <a:blip r:embed="rId7"/>
                <a:stretch>
                  <a:fillRect/>
                </a:stretch>
              </a:blipFill>
              <a:ln>
                <a:solidFill>
                  <a:schemeClr val="tx1"/>
                </a:solidFill>
              </a:ln>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99995EA9-E4CF-A2B7-DA52-920F09D08F90}"/>
              </a:ext>
            </a:extLst>
          </p:cNvPr>
          <p:cNvCxnSpPr>
            <a:cxnSpLocks/>
            <a:endCxn id="24" idx="7"/>
          </p:cNvCxnSpPr>
          <p:nvPr/>
        </p:nvCxnSpPr>
        <p:spPr>
          <a:xfrm flipH="1">
            <a:off x="3344255" y="1492721"/>
            <a:ext cx="3269689" cy="1153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DD4B48C3-4BB8-C0D9-4652-1CC5DF9F9BD4}"/>
              </a:ext>
            </a:extLst>
          </p:cNvPr>
          <p:cNvCxnSpPr>
            <a:cxnSpLocks/>
          </p:cNvCxnSpPr>
          <p:nvPr/>
        </p:nvCxnSpPr>
        <p:spPr>
          <a:xfrm flipH="1">
            <a:off x="5170471" y="1546643"/>
            <a:ext cx="3301047" cy="1136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B90ADF92-0AD4-92CD-AA2D-44EBEC6FD814}"/>
              </a:ext>
            </a:extLst>
          </p:cNvPr>
          <p:cNvCxnSpPr>
            <a:cxnSpLocks/>
            <a:stCxn id="26" idx="3"/>
            <a:endCxn id="30" idx="7"/>
          </p:cNvCxnSpPr>
          <p:nvPr/>
        </p:nvCxnSpPr>
        <p:spPr>
          <a:xfrm flipH="1">
            <a:off x="3359700" y="3052229"/>
            <a:ext cx="1401329" cy="1160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3E17C315-162D-28F2-6A95-4BB9414F5464}"/>
              </a:ext>
            </a:extLst>
          </p:cNvPr>
          <p:cNvCxnSpPr>
            <a:cxnSpLocks/>
            <a:endCxn id="32" idx="2"/>
          </p:cNvCxnSpPr>
          <p:nvPr/>
        </p:nvCxnSpPr>
        <p:spPr>
          <a:xfrm>
            <a:off x="3328380" y="1641665"/>
            <a:ext cx="3180333" cy="1189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125F356-CF6D-4AE2-75ED-BB06C6D80F54}"/>
              </a:ext>
            </a:extLst>
          </p:cNvPr>
          <p:cNvCxnSpPr>
            <a:cxnSpLocks/>
            <a:endCxn id="31" idx="2"/>
          </p:cNvCxnSpPr>
          <p:nvPr/>
        </p:nvCxnSpPr>
        <p:spPr>
          <a:xfrm>
            <a:off x="4996990" y="1567907"/>
            <a:ext cx="3340988" cy="1287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EA4C931D-9838-3F30-E36D-0DA7BA7093C0}"/>
              </a:ext>
            </a:extLst>
          </p:cNvPr>
          <p:cNvCxnSpPr>
            <a:cxnSpLocks/>
            <a:stCxn id="24" idx="5"/>
            <a:endCxn id="29" idx="1"/>
          </p:cNvCxnSpPr>
          <p:nvPr/>
        </p:nvCxnSpPr>
        <p:spPr>
          <a:xfrm>
            <a:off x="3344255" y="3035869"/>
            <a:ext cx="1451883" cy="1219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F187A780-2281-3889-5E05-5D2B0DEF1879}"/>
              </a:ext>
            </a:extLst>
          </p:cNvPr>
          <p:cNvCxnSpPr>
            <a:cxnSpLocks/>
            <a:endCxn id="27" idx="1"/>
          </p:cNvCxnSpPr>
          <p:nvPr/>
        </p:nvCxnSpPr>
        <p:spPr>
          <a:xfrm>
            <a:off x="6937133" y="3052229"/>
            <a:ext cx="1483124" cy="1118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CDEC3F9F-24F3-FE0D-4956-38A32B028787}"/>
              </a:ext>
            </a:extLst>
          </p:cNvPr>
          <p:cNvCxnSpPr>
            <a:cxnSpLocks/>
            <a:endCxn id="28" idx="7"/>
          </p:cNvCxnSpPr>
          <p:nvPr/>
        </p:nvCxnSpPr>
        <p:spPr>
          <a:xfrm flipH="1">
            <a:off x="6952692" y="3038300"/>
            <a:ext cx="1483955" cy="11731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3BD1471B-97F3-B9FA-2789-1925F4F3B0DB}"/>
              </a:ext>
            </a:extLst>
          </p:cNvPr>
          <p:cNvCxnSpPr>
            <a:cxnSpLocks/>
          </p:cNvCxnSpPr>
          <p:nvPr/>
        </p:nvCxnSpPr>
        <p:spPr>
          <a:xfrm flipH="1">
            <a:off x="8899813" y="2826452"/>
            <a:ext cx="536672" cy="14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DF5E866D-32F7-415E-DDCF-6D30B8F5C4A1}"/>
              </a:ext>
            </a:extLst>
          </p:cNvPr>
          <p:cNvCxnSpPr>
            <a:cxnSpLocks/>
            <a:stCxn id="98" idx="1"/>
            <a:endCxn id="32" idx="6"/>
          </p:cNvCxnSpPr>
          <p:nvPr/>
        </p:nvCxnSpPr>
        <p:spPr>
          <a:xfrm flipH="1">
            <a:off x="7070548" y="2827932"/>
            <a:ext cx="168923" cy="34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17EFBB5F-71A5-1153-EE12-BD09EFB53B6C}"/>
              </a:ext>
            </a:extLst>
          </p:cNvPr>
          <p:cNvCxnSpPr>
            <a:cxnSpLocks/>
          </p:cNvCxnSpPr>
          <p:nvPr/>
        </p:nvCxnSpPr>
        <p:spPr>
          <a:xfrm flipH="1">
            <a:off x="8894401" y="4350452"/>
            <a:ext cx="546949" cy="14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98C1B62E-8CC6-68A8-CDB1-C1DF577AFE71}"/>
              </a:ext>
            </a:extLst>
          </p:cNvPr>
          <p:cNvCxnSpPr>
            <a:cxnSpLocks/>
          </p:cNvCxnSpPr>
          <p:nvPr/>
        </p:nvCxnSpPr>
        <p:spPr>
          <a:xfrm flipH="1">
            <a:off x="5275694" y="4450354"/>
            <a:ext cx="476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596EB268-2CB0-981E-6ED3-EE04D1A967A8}"/>
                  </a:ext>
                </a:extLst>
              </p:cNvPr>
              <p:cNvSpPr txBox="1"/>
              <p:nvPr/>
            </p:nvSpPr>
            <p:spPr>
              <a:xfrm>
                <a:off x="2927878" y="5644350"/>
                <a:ext cx="5879721" cy="369332"/>
              </a:xfrm>
              <a:prstGeom prst="rect">
                <a:avLst/>
              </a:prstGeom>
              <a:noFill/>
            </p:spPr>
            <p:txBody>
              <a:bodyPr wrap="square" rtlCol="0">
                <a:spAutoFit/>
              </a:bodyPr>
              <a:lstStyle/>
              <a:p>
                <a14:m>
                  <m:oMath xmlns:m="http://schemas.openxmlformats.org/officeDocument/2006/math">
                    <m:acc>
                      <m:accPr>
                        <m:chr m:val="̂"/>
                        <m:ctrlPr>
                          <a:rPr lang="en-IN" i="1" smtClean="0">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e>
                    </m:acc>
                  </m:oMath>
                </a14:m>
                <a:r>
                  <a:rPr lang="en-IN"/>
                  <a:t>				</a:t>
                </a:r>
                <a14:m>
                  <m:oMath xmlns:m="http://schemas.openxmlformats.org/officeDocument/2006/math">
                    <m:acc>
                      <m:accPr>
                        <m:chr m:val="̂"/>
                        <m:ctrlPr>
                          <a:rPr lang="en-IN" i="1">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m:t>
                            </m:r>
                          </m:sub>
                        </m:sSub>
                      </m:e>
                    </m:acc>
                  </m:oMath>
                </a14:m>
                <a:r>
                  <a:rPr lang="en-IN"/>
                  <a:t>				</a:t>
                </a:r>
                <a14:m>
                  <m:oMath xmlns:m="http://schemas.openxmlformats.org/officeDocument/2006/math">
                    <m:acc>
                      <m:accPr>
                        <m:chr m:val="̂"/>
                        <m:ctrlPr>
                          <a:rPr lang="en-IN" i="1">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m:t>
                            </m:r>
                          </m:sub>
                        </m:sSub>
                      </m:e>
                    </m:acc>
                  </m:oMath>
                </a14:m>
                <a:r>
                  <a:rPr lang="en-IN"/>
                  <a:t>			        </a:t>
                </a:r>
                <a14:m>
                  <m:oMath xmlns:m="http://schemas.openxmlformats.org/officeDocument/2006/math">
                    <m:acc>
                      <m:accPr>
                        <m:chr m:val="̂"/>
                        <m:ctrlPr>
                          <a:rPr lang="en-IN" i="1">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m:t>
                            </m:r>
                          </m:sub>
                        </m:sSub>
                      </m:e>
                    </m:acc>
                  </m:oMath>
                </a14:m>
                <a:endParaRPr lang="en-IN"/>
              </a:p>
            </p:txBody>
          </p:sp>
        </mc:Choice>
        <mc:Fallback xmlns="">
          <p:sp>
            <p:nvSpPr>
              <p:cNvPr id="94" name="TextBox 93">
                <a:extLst>
                  <a:ext uri="{FF2B5EF4-FFF2-40B4-BE49-F238E27FC236}">
                    <a16:creationId xmlns:a16="http://schemas.microsoft.com/office/drawing/2014/main" id="{596EB268-2CB0-981E-6ED3-EE04D1A967A8}"/>
                  </a:ext>
                </a:extLst>
              </p:cNvPr>
              <p:cNvSpPr txBox="1">
                <a:spLocks noRot="1" noChangeAspect="1" noMove="1" noResize="1" noEditPoints="1" noAdjustHandles="1" noChangeArrowheads="1" noChangeShapeType="1" noTextEdit="1"/>
              </p:cNvSpPr>
              <p:nvPr/>
            </p:nvSpPr>
            <p:spPr>
              <a:xfrm>
                <a:off x="2927878" y="5644350"/>
                <a:ext cx="5879721" cy="369332"/>
              </a:xfrm>
              <a:prstGeom prst="rect">
                <a:avLst/>
              </a:prstGeom>
              <a:blipFill>
                <a:blip r:embed="rId8"/>
                <a:stretch>
                  <a:fillRect t="-6667" r="-10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12C1E9ED-20B7-0BC6-D23D-59D0186C704C}"/>
                  </a:ext>
                </a:extLst>
              </p:cNvPr>
              <p:cNvSpPr txBox="1"/>
              <p:nvPr/>
            </p:nvSpPr>
            <p:spPr>
              <a:xfrm>
                <a:off x="7239471" y="2626370"/>
                <a:ext cx="929584" cy="4031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IN" i="1" smtClean="0">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e>
                      </m:acc>
                      <m:r>
                        <a:rPr lang="en-US" b="0" i="1" smtClean="0">
                          <a:latin typeface="Cambria Math" panose="02040503050406030204" pitchFamily="18" charset="0"/>
                        </a:rPr>
                        <m:t>+</m:t>
                      </m:r>
                      <m:acc>
                        <m:accPr>
                          <m:chr m:val="̂"/>
                          <m:ctrlPr>
                            <a:rPr lang="en-IN" i="1">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m:t>
                              </m:r>
                            </m:sub>
                          </m:sSub>
                        </m:e>
                      </m:acc>
                      <m:r>
                        <m:rPr>
                          <m:nor/>
                        </m:rPr>
                        <a:rPr lang="en-IN" dirty="0"/>
                        <m:t>				</m:t>
                      </m:r>
                    </m:oMath>
                  </m:oMathPara>
                </a14:m>
                <a:endParaRPr lang="en-IN"/>
              </a:p>
            </p:txBody>
          </p:sp>
        </mc:Choice>
        <mc:Fallback xmlns="">
          <p:sp>
            <p:nvSpPr>
              <p:cNvPr id="98" name="TextBox 97">
                <a:extLst>
                  <a:ext uri="{FF2B5EF4-FFF2-40B4-BE49-F238E27FC236}">
                    <a16:creationId xmlns:a16="http://schemas.microsoft.com/office/drawing/2014/main" id="{12C1E9ED-20B7-0BC6-D23D-59D0186C704C}"/>
                  </a:ext>
                </a:extLst>
              </p:cNvPr>
              <p:cNvSpPr txBox="1">
                <a:spLocks noRot="1" noChangeAspect="1" noMove="1" noResize="1" noEditPoints="1" noAdjustHandles="1" noChangeArrowheads="1" noChangeShapeType="1" noTextEdit="1"/>
              </p:cNvSpPr>
              <p:nvPr/>
            </p:nvSpPr>
            <p:spPr>
              <a:xfrm>
                <a:off x="7239471" y="2626370"/>
                <a:ext cx="929584" cy="403124"/>
              </a:xfrm>
              <a:prstGeom prst="rect">
                <a:avLst/>
              </a:prstGeom>
              <a:blipFill>
                <a:blip r:embed="rId9"/>
                <a:stretch>
                  <a:fillRect r="-5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DDB31BE7-622E-A59D-F391-E0273A145EC9}"/>
                  </a:ext>
                </a:extLst>
              </p:cNvPr>
              <p:cNvSpPr txBox="1"/>
              <p:nvPr/>
            </p:nvSpPr>
            <p:spPr>
              <a:xfrm>
                <a:off x="9422668" y="4165786"/>
                <a:ext cx="4777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IN" i="1" smtClean="0">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m:t>
                              </m:r>
                            </m:sub>
                          </m:sSub>
                        </m:e>
                      </m:acc>
                    </m:oMath>
                  </m:oMathPara>
                </a14:m>
                <a:endParaRPr lang="en-IN"/>
              </a:p>
            </p:txBody>
          </p:sp>
        </mc:Choice>
        <mc:Fallback xmlns="">
          <p:sp>
            <p:nvSpPr>
              <p:cNvPr id="111" name="TextBox 110">
                <a:extLst>
                  <a:ext uri="{FF2B5EF4-FFF2-40B4-BE49-F238E27FC236}">
                    <a16:creationId xmlns:a16="http://schemas.microsoft.com/office/drawing/2014/main" id="{DDB31BE7-622E-A59D-F391-E0273A145EC9}"/>
                  </a:ext>
                </a:extLst>
              </p:cNvPr>
              <p:cNvSpPr txBox="1">
                <a:spLocks noRot="1" noChangeAspect="1" noMove="1" noResize="1" noEditPoints="1" noAdjustHandles="1" noChangeArrowheads="1" noChangeShapeType="1" noTextEdit="1"/>
              </p:cNvSpPr>
              <p:nvPr/>
            </p:nvSpPr>
            <p:spPr>
              <a:xfrm>
                <a:off x="9422668" y="4165786"/>
                <a:ext cx="477790" cy="369332"/>
              </a:xfrm>
              <a:prstGeom prst="rect">
                <a:avLst/>
              </a:prstGeom>
              <a:blipFill>
                <a:blip r:embed="rId10"/>
                <a:stretch>
                  <a:fillRect t="-6557"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55E72D3-4361-809A-0015-DA900348CF5C}"/>
                  </a:ext>
                </a:extLst>
              </p:cNvPr>
              <p:cNvSpPr txBox="1"/>
              <p:nvPr/>
            </p:nvSpPr>
            <p:spPr>
              <a:xfrm>
                <a:off x="9366513" y="2626370"/>
                <a:ext cx="4777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IN" i="1" smtClean="0">
                              <a:latin typeface="Cambria Math" panose="02040503050406030204" pitchFamily="18" charset="0"/>
                            </a:rPr>
                          </m:ctrlPr>
                        </m:accPr>
                        <m:e>
                          <m:sSub>
                            <m:sSubPr>
                              <m:ctrlPr>
                                <a:rPr lang="en-IN"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m:t>
                              </m:r>
                            </m:sub>
                          </m:sSub>
                        </m:e>
                      </m:acc>
                    </m:oMath>
                  </m:oMathPara>
                </a14:m>
                <a:endParaRPr lang="en-IN"/>
              </a:p>
            </p:txBody>
          </p:sp>
        </mc:Choice>
        <mc:Fallback xmlns="">
          <p:sp>
            <p:nvSpPr>
              <p:cNvPr id="112" name="TextBox 111">
                <a:extLst>
                  <a:ext uri="{FF2B5EF4-FFF2-40B4-BE49-F238E27FC236}">
                    <a16:creationId xmlns:a16="http://schemas.microsoft.com/office/drawing/2014/main" id="{155E72D3-4361-809A-0015-DA900348CF5C}"/>
                  </a:ext>
                </a:extLst>
              </p:cNvPr>
              <p:cNvSpPr txBox="1">
                <a:spLocks noRot="1" noChangeAspect="1" noMove="1" noResize="1" noEditPoints="1" noAdjustHandles="1" noChangeArrowheads="1" noChangeShapeType="1" noTextEdit="1"/>
              </p:cNvSpPr>
              <p:nvPr/>
            </p:nvSpPr>
            <p:spPr>
              <a:xfrm>
                <a:off x="9366513" y="2626370"/>
                <a:ext cx="477790" cy="369332"/>
              </a:xfrm>
              <a:prstGeom prst="rect">
                <a:avLst/>
              </a:prstGeom>
              <a:blipFill>
                <a:blip r:embed="rId11"/>
                <a:stretch>
                  <a:fillRect t="-6667"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7B3A7D69-2179-ED17-0453-D118718BF35A}"/>
                  </a:ext>
                </a:extLst>
              </p:cNvPr>
              <p:cNvSpPr txBox="1"/>
              <p:nvPr/>
            </p:nvSpPr>
            <p:spPr>
              <a:xfrm>
                <a:off x="5754685" y="4267049"/>
                <a:ext cx="4777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IN" i="1" smtClean="0">
                              <a:latin typeface="Cambria Math" panose="02040503050406030204" pitchFamily="18" charset="0"/>
                            </a:rPr>
                          </m:ctrlPr>
                        </m:accPr>
                        <m:e>
                          <m:sSub>
                            <m:sSubPr>
                              <m:ctrlPr>
                                <a:rPr lang="en-IN" i="1" smtClean="0">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1</m:t>
                              </m:r>
                            </m:sub>
                          </m:sSub>
                        </m:e>
                      </m:acc>
                    </m:oMath>
                  </m:oMathPara>
                </a14:m>
                <a:endParaRPr lang="en-IN"/>
              </a:p>
            </p:txBody>
          </p:sp>
        </mc:Choice>
        <mc:Fallback xmlns="">
          <p:sp>
            <p:nvSpPr>
              <p:cNvPr id="113" name="TextBox 112">
                <a:extLst>
                  <a:ext uri="{FF2B5EF4-FFF2-40B4-BE49-F238E27FC236}">
                    <a16:creationId xmlns:a16="http://schemas.microsoft.com/office/drawing/2014/main" id="{7B3A7D69-2179-ED17-0453-D118718BF35A}"/>
                  </a:ext>
                </a:extLst>
              </p:cNvPr>
              <p:cNvSpPr txBox="1">
                <a:spLocks noRot="1" noChangeAspect="1" noMove="1" noResize="1" noEditPoints="1" noAdjustHandles="1" noChangeArrowheads="1" noChangeShapeType="1" noTextEdit="1"/>
              </p:cNvSpPr>
              <p:nvPr/>
            </p:nvSpPr>
            <p:spPr>
              <a:xfrm>
                <a:off x="5754685" y="4267049"/>
                <a:ext cx="477790" cy="369332"/>
              </a:xfrm>
              <a:prstGeom prst="rect">
                <a:avLst/>
              </a:prstGeom>
              <a:blipFill>
                <a:blip r:embed="rId12"/>
                <a:stretch>
                  <a:fillRect t="-6557"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81F6610-C57D-17D9-372C-47B1A6E09444}"/>
                  </a:ext>
                </a:extLst>
              </p:cNvPr>
              <p:cNvSpPr txBox="1"/>
              <p:nvPr/>
            </p:nvSpPr>
            <p:spPr>
              <a:xfrm>
                <a:off x="2941133" y="1051498"/>
                <a:ext cx="6425380" cy="400110"/>
              </a:xfrm>
              <a:prstGeom prst="rect">
                <a:avLst/>
              </a:prstGeom>
              <a:noFill/>
            </p:spPr>
            <p:txBody>
              <a:bodyPr wrap="square">
                <a:spAutoFit/>
              </a:bodyPr>
              <a:lstStyle/>
              <a:p>
                <a14:m>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oMath>
                </a14:m>
                <a:r>
                  <a:rPr lang="en-IN" sz="2000"/>
                  <a:t>			 </a:t>
                </a:r>
                <a14:m>
                  <m:oMath xmlns:m="http://schemas.openxmlformats.org/officeDocument/2006/math">
                    <m:sSub>
                      <m:sSubPr>
                        <m:ctrlPr>
                          <a:rPr lang="en-IN"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𝑟</m:t>
                        </m:r>
                      </m:e>
                      <m:sub>
                        <m:r>
                          <a:rPr lang="en-US" sz="2000" b="0" i="1" smtClean="0">
                            <a:latin typeface="Cambria Math" panose="02040503050406030204" pitchFamily="18" charset="0"/>
                          </a:rPr>
                          <m:t>2</m:t>
                        </m:r>
                      </m:sub>
                    </m:sSub>
                    <m:r>
                      <a:rPr lang="en-US" sz="2000" i="1">
                        <a:latin typeface="Cambria Math" panose="02040503050406030204" pitchFamily="18" charset="0"/>
                      </a:rPr>
                      <m:t> </m:t>
                    </m:r>
                    <m:sSub>
                      <m:sSubPr>
                        <m:ctrlPr>
                          <a:rPr lang="en-IN"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𝑟</m:t>
                        </m:r>
                      </m:e>
                      <m:sub>
                        <m:r>
                          <a:rPr lang="en-US" sz="2000" b="0" i="1" smtClean="0">
                            <a:latin typeface="Cambria Math" panose="02040503050406030204" pitchFamily="18" charset="0"/>
                          </a:rPr>
                          <m:t>3</m:t>
                        </m:r>
                      </m:sub>
                    </m:sSub>
                    <m:r>
                      <a:rPr lang="en-US" sz="2000" i="1">
                        <a:latin typeface="Cambria Math" panose="02040503050406030204" pitchFamily="18" charset="0"/>
                      </a:rPr>
                      <m:t> </m:t>
                    </m:r>
                  </m:oMath>
                </a14:m>
                <a:r>
                  <a:rPr lang="en-IN" sz="2000"/>
                  <a:t>	                        </a:t>
                </a:r>
                <a14:m>
                  <m:oMath xmlns:m="http://schemas.openxmlformats.org/officeDocument/2006/math">
                    <m:sSub>
                      <m:sSubPr>
                        <m:ctrlPr>
                          <a:rPr lang="en-IN"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4</m:t>
                        </m:r>
                      </m:sub>
                    </m:sSub>
                  </m:oMath>
                </a14:m>
                <a:endParaRPr lang="en-IN" sz="2000"/>
              </a:p>
            </p:txBody>
          </p:sp>
        </mc:Choice>
        <mc:Fallback xmlns="">
          <p:sp>
            <p:nvSpPr>
              <p:cNvPr id="115" name="TextBox 114">
                <a:extLst>
                  <a:ext uri="{FF2B5EF4-FFF2-40B4-BE49-F238E27FC236}">
                    <a16:creationId xmlns:a16="http://schemas.microsoft.com/office/drawing/2014/main" id="{E81F6610-C57D-17D9-372C-47B1A6E09444}"/>
                  </a:ext>
                </a:extLst>
              </p:cNvPr>
              <p:cNvSpPr txBox="1">
                <a:spLocks noRot="1" noChangeAspect="1" noMove="1" noResize="1" noEditPoints="1" noAdjustHandles="1" noChangeArrowheads="1" noChangeShapeType="1" noTextEdit="1"/>
              </p:cNvSpPr>
              <p:nvPr/>
            </p:nvSpPr>
            <p:spPr>
              <a:xfrm>
                <a:off x="2941133" y="1051498"/>
                <a:ext cx="6425380" cy="400110"/>
              </a:xfrm>
              <a:prstGeom prst="rect">
                <a:avLst/>
              </a:prstGeom>
              <a:blipFill>
                <a:blip r:embed="rId13"/>
                <a:stretch>
                  <a:fillRect/>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FC63B728-7257-0DED-BC82-5A8910E265A5}"/>
              </a:ext>
            </a:extLst>
          </p:cNvPr>
          <p:cNvGrpSpPr/>
          <p:nvPr/>
        </p:nvGrpSpPr>
        <p:grpSpPr>
          <a:xfrm>
            <a:off x="0" y="-14438"/>
            <a:ext cx="12842450" cy="924025"/>
            <a:chOff x="0" y="-14438"/>
            <a:chExt cx="12842450" cy="924025"/>
          </a:xfrm>
        </p:grpSpPr>
        <p:sp>
          <p:nvSpPr>
            <p:cNvPr id="9" name="Right Triangle 8">
              <a:extLst>
                <a:ext uri="{FF2B5EF4-FFF2-40B4-BE49-F238E27FC236}">
                  <a16:creationId xmlns:a16="http://schemas.microsoft.com/office/drawing/2014/main" id="{0D99A8D9-1CBC-72B5-2E84-316F2A53FF02}"/>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6A7E6015-3401-BAB6-7560-77EB93C7C8D7}"/>
                </a:ext>
              </a:extLst>
            </p:cNvPr>
            <p:cNvGrpSpPr/>
            <p:nvPr/>
          </p:nvGrpSpPr>
          <p:grpSpPr>
            <a:xfrm>
              <a:off x="0" y="-14438"/>
              <a:ext cx="12842450" cy="522514"/>
              <a:chOff x="0" y="-14438"/>
              <a:chExt cx="12842450" cy="522514"/>
            </a:xfrm>
          </p:grpSpPr>
          <p:sp>
            <p:nvSpPr>
              <p:cNvPr id="25" name="Rectangle 24">
                <a:extLst>
                  <a:ext uri="{FF2B5EF4-FFF2-40B4-BE49-F238E27FC236}">
                    <a16:creationId xmlns:a16="http://schemas.microsoft.com/office/drawing/2014/main" id="{8B8B6085-27EC-7FFD-DD61-D5A90228AA19}"/>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0CFFDA12-06D9-2E46-36DC-65EA32215713}"/>
                  </a:ext>
                </a:extLst>
              </p:cNvPr>
              <p:cNvSpPr txBox="1"/>
              <p:nvPr/>
            </p:nvSpPr>
            <p:spPr>
              <a:xfrm>
                <a:off x="719580" y="78242"/>
                <a:ext cx="12122870" cy="369332"/>
              </a:xfrm>
              <a:prstGeom prst="rect">
                <a:avLst/>
              </a:prstGeom>
              <a:noFill/>
            </p:spPr>
            <p:txBody>
              <a:bodyPr wrap="square" rtlCol="0">
                <a:spAutoFit/>
              </a:bodyPr>
              <a:lstStyle/>
              <a:p>
                <a:r>
                  <a:rPr lang="en-IN"/>
                  <a:t>4.Decoding/Types of decoder/SC</a:t>
                </a:r>
              </a:p>
            </p:txBody>
          </p:sp>
        </p:grpSp>
      </p:grpSp>
    </p:spTree>
    <p:extLst>
      <p:ext uri="{BB962C8B-B14F-4D97-AF65-F5344CB8AC3E}">
        <p14:creationId xmlns:p14="http://schemas.microsoft.com/office/powerpoint/2010/main" val="3979775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9078-83C6-2C81-CFEB-E21F9E038439}"/>
              </a:ext>
            </a:extLst>
          </p:cNvPr>
          <p:cNvSpPr>
            <a:spLocks noGrp="1"/>
          </p:cNvSpPr>
          <p:nvPr>
            <p:ph type="title"/>
          </p:nvPr>
        </p:nvSpPr>
        <p:spPr>
          <a:xfrm>
            <a:off x="798871" y="33090"/>
            <a:ext cx="10594258" cy="4424515"/>
          </a:xfrm>
        </p:spPr>
        <p:txBody>
          <a:bodyPr>
            <a:noAutofit/>
          </a:bodyPr>
          <a:lstStyle/>
          <a:p>
            <a:pPr algn="ctr"/>
            <a:r>
              <a:rPr lang="en-IN" sz="16600" b="1"/>
              <a:t>Introduction</a:t>
            </a:r>
          </a:p>
        </p:txBody>
      </p:sp>
      <p:sp>
        <p:nvSpPr>
          <p:cNvPr id="3" name="Content Placeholder 2">
            <a:extLst>
              <a:ext uri="{FF2B5EF4-FFF2-40B4-BE49-F238E27FC236}">
                <a16:creationId xmlns:a16="http://schemas.microsoft.com/office/drawing/2014/main" id="{231DCBEE-36A4-2F5E-AE5E-283818CE3111}"/>
              </a:ext>
            </a:extLst>
          </p:cNvPr>
          <p:cNvSpPr>
            <a:spLocks noGrp="1"/>
          </p:cNvSpPr>
          <p:nvPr>
            <p:ph idx="1"/>
          </p:nvPr>
        </p:nvSpPr>
        <p:spPr>
          <a:xfrm>
            <a:off x="1066800" y="1751126"/>
            <a:ext cx="10058400" cy="4023360"/>
          </a:xfrm>
        </p:spPr>
        <p:txBody>
          <a:bodyPr>
            <a:normAutofit/>
          </a:bodyPr>
          <a:lstStyle/>
          <a:p>
            <a:pPr marL="384048" lvl="2" indent="0">
              <a:buNone/>
            </a:pPr>
            <a:endParaRPr lang="en-IN" sz="2000"/>
          </a:p>
          <a:p>
            <a:pPr marL="0" indent="0">
              <a:buNone/>
            </a:pPr>
            <a:endParaRPr lang="en-IN" sz="3200"/>
          </a:p>
          <a:p>
            <a:endParaRPr lang="en-IN" sz="3200"/>
          </a:p>
        </p:txBody>
      </p:sp>
      <p:sp>
        <p:nvSpPr>
          <p:cNvPr id="7" name="Slide Number Placeholder 6">
            <a:extLst>
              <a:ext uri="{FF2B5EF4-FFF2-40B4-BE49-F238E27FC236}">
                <a16:creationId xmlns:a16="http://schemas.microsoft.com/office/drawing/2014/main" id="{A1302FE1-6B72-06A0-A3A2-4258B434B549}"/>
              </a:ext>
            </a:extLst>
          </p:cNvPr>
          <p:cNvSpPr>
            <a:spLocks noGrp="1"/>
          </p:cNvSpPr>
          <p:nvPr>
            <p:ph type="sldNum" sz="quarter" idx="12"/>
          </p:nvPr>
        </p:nvSpPr>
        <p:spPr/>
        <p:txBody>
          <a:bodyPr/>
          <a:lstStyle/>
          <a:p>
            <a:fld id="{ABD4E5D1-8D28-4922-8246-9644D53432D9}" type="slidenum">
              <a:rPr lang="en-IN" smtClean="0"/>
              <a:t>5</a:t>
            </a:fld>
            <a:endParaRPr lang="en-IN"/>
          </a:p>
        </p:txBody>
      </p:sp>
      <p:sp>
        <p:nvSpPr>
          <p:cNvPr id="4" name="Content Placeholder 2">
            <a:extLst>
              <a:ext uri="{FF2B5EF4-FFF2-40B4-BE49-F238E27FC236}">
                <a16:creationId xmlns:a16="http://schemas.microsoft.com/office/drawing/2014/main" id="{080198E1-6EB3-C4A3-209D-F345A61D4F61}"/>
              </a:ext>
            </a:extLst>
          </p:cNvPr>
          <p:cNvSpPr txBox="1">
            <a:spLocks/>
          </p:cNvSpPr>
          <p:nvPr/>
        </p:nvSpPr>
        <p:spPr>
          <a:xfrm>
            <a:off x="5810863" y="-1120877"/>
            <a:ext cx="807228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84048" lvl="2" indent="0">
              <a:buFont typeface="Calibri" pitchFamily="34" charset="0"/>
              <a:buNone/>
            </a:pPr>
            <a:endParaRPr lang="en-IN" sz="8800"/>
          </a:p>
          <a:p>
            <a:pPr marL="0" indent="0">
              <a:buFont typeface="Calibri" panose="020F0502020204030204" pitchFamily="34" charset="0"/>
              <a:buNone/>
            </a:pPr>
            <a:r>
              <a:rPr lang="en-IN" sz="10400"/>
              <a:t>1.</a:t>
            </a:r>
          </a:p>
          <a:p>
            <a:endParaRPr lang="en-IN" sz="12300"/>
          </a:p>
        </p:txBody>
      </p:sp>
      <p:sp>
        <p:nvSpPr>
          <p:cNvPr id="5" name="Right Triangle 4">
            <a:extLst>
              <a:ext uri="{FF2B5EF4-FFF2-40B4-BE49-F238E27FC236}">
                <a16:creationId xmlns:a16="http://schemas.microsoft.com/office/drawing/2014/main" id="{96D8BAA2-E574-E2FE-74E5-E7120B671260}"/>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BFD577A8-3BFB-A0F2-1CF3-A721081B6FBF}"/>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008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2CC1-6F3D-85BC-A84A-8E3B3E29D61B}"/>
              </a:ext>
            </a:extLst>
          </p:cNvPr>
          <p:cNvSpPr>
            <a:spLocks noGrp="1"/>
          </p:cNvSpPr>
          <p:nvPr>
            <p:ph type="title"/>
          </p:nvPr>
        </p:nvSpPr>
        <p:spPr/>
        <p:txBody>
          <a:bodyPr/>
          <a:lstStyle/>
          <a:p>
            <a:r>
              <a:rPr lang="en-IN"/>
              <a:t>C2) Successive Cancellation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26285F-F94F-2BD6-52B4-8A312F667EC6}"/>
                  </a:ext>
                </a:extLst>
              </p:cNvPr>
              <p:cNvSpPr>
                <a:spLocks noGrp="1"/>
              </p:cNvSpPr>
              <p:nvPr>
                <p:ph idx="1"/>
              </p:nvPr>
            </p:nvSpPr>
            <p:spPr>
              <a:xfrm>
                <a:off x="1097279" y="1845733"/>
                <a:ext cx="10115203" cy="4421901"/>
              </a:xfrm>
            </p:spPr>
            <p:txBody>
              <a:bodyPr>
                <a:normAutofit fontScale="92500" lnSpcReduction="10000"/>
              </a:bodyPr>
              <a:lstStyle/>
              <a:p>
                <a:pPr>
                  <a:buFont typeface="Arial" panose="020B0604020202020204" pitchFamily="34" charset="0"/>
                  <a:buChar char="•"/>
                </a:pPr>
                <a:r>
                  <a:rPr lang="en-IN" sz="3200" dirty="0"/>
                  <a:t>Pre-requisite:</a:t>
                </a:r>
              </a:p>
              <a:p>
                <a:pPr marL="544068" lvl="1" indent="-342900">
                  <a:buFont typeface="+mj-lt"/>
                  <a:buAutoNum type="arabicPeriod"/>
                </a:pPr>
                <a:r>
                  <a:rPr lang="en-IN" sz="2800" dirty="0"/>
                  <a:t>Decision Metric (DM)</a:t>
                </a:r>
              </a:p>
              <a:p>
                <a:pPr lvl="2">
                  <a:buFont typeface="Wingdings" panose="05000000000000000000" pitchFamily="2" charset="2"/>
                  <a:buChar char="Ø"/>
                </a:pPr>
                <a:r>
                  <a:rPr lang="en-IN" sz="2000" dirty="0"/>
                  <a:t>Calculated at </a:t>
                </a:r>
                <a:r>
                  <a:rPr lang="en-IN" sz="2000" b="1" dirty="0"/>
                  <a:t>each leaf node</a:t>
                </a:r>
              </a:p>
              <a:p>
                <a:pPr lvl="2">
                  <a:buFont typeface="Wingdings" panose="05000000000000000000" pitchFamily="2" charset="2"/>
                  <a:buChar char="Ø"/>
                </a:pPr>
                <a:r>
                  <a:rPr lang="en-IN" sz="2000" dirty="0"/>
                  <a:t>Let </a:t>
                </a:r>
                <a14:m>
                  <m:oMath xmlns:m="http://schemas.openxmlformats.org/officeDocument/2006/math">
                    <m:r>
                      <a:rPr lang="en-IN" sz="2000" b="0" i="1" smtClean="0">
                        <a:latin typeface="Cambria Math" panose="02040503050406030204" pitchFamily="18" charset="0"/>
                      </a:rPr>
                      <m:t>𝐿</m:t>
                    </m:r>
                  </m:oMath>
                </a14:m>
                <a:r>
                  <a:rPr lang="en-IN" sz="2000" dirty="0"/>
                  <a:t> be the value from the LLR function </a:t>
                </a:r>
              </a:p>
              <a:p>
                <a:pPr marL="201168" lvl="1" indent="0">
                  <a:buNone/>
                </a:pPr>
                <a:r>
                  <a:rPr lang="en-IN" sz="2800" dirty="0"/>
                  <a:t>	</a:t>
                </a:r>
                <a14:m>
                  <m:oMath xmlns:m="http://schemas.openxmlformats.org/officeDocument/2006/math">
                    <m:r>
                      <a:rPr lang="en-IN" sz="2800" b="0" i="1" smtClean="0">
                        <a:latin typeface="Cambria Math" panose="02040503050406030204" pitchFamily="18" charset="0"/>
                      </a:rPr>
                      <m:t>𝑖𝑓</m:t>
                    </m:r>
                    <m:r>
                      <a:rPr lang="en-IN" sz="2800" b="0" i="1" smtClean="0">
                        <a:latin typeface="Cambria Math" panose="02040503050406030204" pitchFamily="18" charset="0"/>
                      </a:rPr>
                      <m:t> </m:t>
                    </m:r>
                    <m:r>
                      <a:rPr lang="en-IN" sz="2800" b="0" i="1" smtClean="0">
                        <a:latin typeface="Cambria Math" panose="02040503050406030204" pitchFamily="18" charset="0"/>
                      </a:rPr>
                      <m:t>𝐿</m:t>
                    </m:r>
                    <m:r>
                      <a:rPr lang="en-IN" sz="2800" b="0" i="1" smtClean="0">
                        <a:latin typeface="Cambria Math" panose="02040503050406030204" pitchFamily="18" charset="0"/>
                      </a:rPr>
                      <m:t>≥0 : </m:t>
                    </m:r>
                    <m:d>
                      <m:dPr>
                        <m:begChr m:val="{"/>
                        <m:endChr m:val=""/>
                        <m:ctrlPr>
                          <a:rPr lang="en-IN" sz="2800" b="0" i="1" smtClean="0">
                            <a:latin typeface="Cambria Math" panose="02040503050406030204" pitchFamily="18" charset="0"/>
                          </a:rPr>
                        </m:ctrlPr>
                      </m:dPr>
                      <m:e>
                        <m:eqArr>
                          <m:eqArrPr>
                            <m:ctrlPr>
                              <a:rPr lang="en-IN" sz="2800" b="0" i="1" smtClean="0">
                                <a:latin typeface="Cambria Math" panose="02040503050406030204" pitchFamily="18" charset="0"/>
                              </a:rPr>
                            </m:ctrlPr>
                          </m:eqArrPr>
                          <m:e>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𝑢</m:t>
                                </m:r>
                              </m:e>
                            </m:acc>
                            <m:r>
                              <a:rPr lang="en-IN" sz="2800" b="0" i="1" smtClean="0">
                                <a:latin typeface="Cambria Math" panose="02040503050406030204" pitchFamily="18" charset="0"/>
                              </a:rPr>
                              <m:t>=0⇒</m:t>
                            </m:r>
                            <m:r>
                              <a:rPr lang="en-IN" sz="2800" b="0" i="1" smtClean="0">
                                <a:latin typeface="Cambria Math" panose="02040503050406030204" pitchFamily="18" charset="0"/>
                              </a:rPr>
                              <m:t>𝐷𝑀</m:t>
                            </m:r>
                            <m:r>
                              <a:rPr lang="en-IN" sz="2800" b="0" i="1" smtClean="0">
                                <a:latin typeface="Cambria Math" panose="02040503050406030204" pitchFamily="18" charset="0"/>
                              </a:rPr>
                              <m:t>=0 </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𝑃𝑟𝑒𝑓𝑒𝑟𝑟𝑒𝑑</m:t>
                                </m:r>
                              </m:e>
                            </m:d>
                          </m:e>
                          <m:e>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𝑢</m:t>
                                </m:r>
                              </m:e>
                            </m:acc>
                            <m:r>
                              <a:rPr lang="en-IN" sz="2800" b="0" i="1" smtClean="0">
                                <a:latin typeface="Cambria Math" panose="02040503050406030204" pitchFamily="18" charset="0"/>
                              </a:rPr>
                              <m:t> =1⇒</m:t>
                            </m:r>
                            <m:r>
                              <a:rPr lang="en-IN" sz="2800" b="0" i="1" smtClean="0">
                                <a:latin typeface="Cambria Math" panose="02040503050406030204" pitchFamily="18" charset="0"/>
                              </a:rPr>
                              <m:t>𝐷𝑀</m:t>
                            </m:r>
                            <m:r>
                              <a:rPr lang="en-IN" sz="2800" b="0" i="1" smtClean="0">
                                <a:latin typeface="Cambria Math" panose="02040503050406030204" pitchFamily="18" charset="0"/>
                              </a:rPr>
                              <m:t>=</m:t>
                            </m:r>
                            <m:d>
                              <m:dPr>
                                <m:begChr m:val="|"/>
                                <m:endChr m:val="|"/>
                                <m:ctrlPr>
                                  <a:rPr lang="en-IN" sz="2800" b="0" i="1" smtClean="0">
                                    <a:latin typeface="Cambria Math" panose="02040503050406030204" pitchFamily="18" charset="0"/>
                                  </a:rPr>
                                </m:ctrlPr>
                              </m:dPr>
                              <m:e>
                                <m:r>
                                  <a:rPr lang="en-IN" sz="2800" b="0" i="1" smtClean="0">
                                    <a:latin typeface="Cambria Math" panose="02040503050406030204" pitchFamily="18" charset="0"/>
                                  </a:rPr>
                                  <m:t>𝐿</m:t>
                                </m:r>
                              </m:e>
                            </m:d>
                            <m:r>
                              <a:rPr lang="en-IN" sz="2800" b="0" i="1" smtClean="0">
                                <a:latin typeface="Cambria Math" panose="02040503050406030204" pitchFamily="18" charset="0"/>
                              </a:rPr>
                              <m:t> </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𝑃𝑒𝑛𝑎𝑙𝑡𝑦</m:t>
                                </m:r>
                              </m:e>
                            </m:d>
                          </m:e>
                        </m:eqArr>
                      </m:e>
                    </m:d>
                  </m:oMath>
                </a14:m>
                <a:endParaRPr lang="en-IN" sz="2800" dirty="0"/>
              </a:p>
              <a:p>
                <a:pPr marL="201168" lvl="1" indent="0">
                  <a:buNone/>
                </a:pPr>
                <a:r>
                  <a:rPr lang="en-IN" sz="2800" dirty="0"/>
                  <a:t>	</a:t>
                </a:r>
                <a14:m>
                  <m:oMath xmlns:m="http://schemas.openxmlformats.org/officeDocument/2006/math">
                    <m:r>
                      <a:rPr lang="en-IN" sz="2800" b="0" i="1" smtClean="0">
                        <a:latin typeface="Cambria Math" panose="02040503050406030204" pitchFamily="18" charset="0"/>
                      </a:rPr>
                      <m:t>𝑖𝑓</m:t>
                    </m:r>
                    <m:r>
                      <a:rPr lang="en-IN" sz="2800" b="0" i="1" smtClean="0">
                        <a:latin typeface="Cambria Math" panose="02040503050406030204" pitchFamily="18" charset="0"/>
                      </a:rPr>
                      <m:t> </m:t>
                    </m:r>
                    <m:r>
                      <a:rPr lang="en-IN" sz="2800" b="0" i="1" smtClean="0">
                        <a:latin typeface="Cambria Math" panose="02040503050406030204" pitchFamily="18" charset="0"/>
                      </a:rPr>
                      <m:t>𝐿</m:t>
                    </m:r>
                    <m:r>
                      <a:rPr lang="en-IN" sz="2800" b="0" i="1" smtClean="0">
                        <a:latin typeface="Cambria Math" panose="02040503050406030204" pitchFamily="18" charset="0"/>
                      </a:rPr>
                      <m:t>&lt;0 : </m:t>
                    </m:r>
                    <m:d>
                      <m:dPr>
                        <m:begChr m:val="{"/>
                        <m:endChr m:val=""/>
                        <m:ctrlPr>
                          <a:rPr lang="en-IN" sz="2800" b="0" i="1" smtClean="0">
                            <a:latin typeface="Cambria Math" panose="02040503050406030204" pitchFamily="18" charset="0"/>
                          </a:rPr>
                        </m:ctrlPr>
                      </m:dPr>
                      <m:e>
                        <m:eqArr>
                          <m:eqArrPr>
                            <m:ctrlPr>
                              <a:rPr lang="en-IN" sz="2800" i="1">
                                <a:latin typeface="Cambria Math" panose="02040503050406030204" pitchFamily="18" charset="0"/>
                              </a:rPr>
                            </m:ctrlPr>
                          </m:eqArrPr>
                          <m:e>
                            <m:acc>
                              <m:accPr>
                                <m:chr m:val="̂"/>
                                <m:ctrlPr>
                                  <a:rPr lang="en-IN" sz="2800" i="1">
                                    <a:latin typeface="Cambria Math" panose="02040503050406030204" pitchFamily="18" charset="0"/>
                                  </a:rPr>
                                </m:ctrlPr>
                              </m:accPr>
                              <m:e>
                                <m:r>
                                  <a:rPr lang="en-IN" sz="2800" i="1">
                                    <a:latin typeface="Cambria Math" panose="02040503050406030204" pitchFamily="18" charset="0"/>
                                  </a:rPr>
                                  <m:t>𝑢</m:t>
                                </m:r>
                              </m:e>
                            </m:acc>
                            <m:r>
                              <a:rPr lang="en-IN" sz="2800" i="1">
                                <a:latin typeface="Cambria Math" panose="02040503050406030204" pitchFamily="18" charset="0"/>
                              </a:rPr>
                              <m:t>=1⇒</m:t>
                            </m:r>
                            <m:r>
                              <a:rPr lang="en-IN" sz="2800" i="1">
                                <a:latin typeface="Cambria Math" panose="02040503050406030204" pitchFamily="18" charset="0"/>
                              </a:rPr>
                              <m:t>𝐷𝑀</m:t>
                            </m:r>
                            <m:r>
                              <a:rPr lang="en-IN" sz="2800" i="1">
                                <a:latin typeface="Cambria Math" panose="02040503050406030204" pitchFamily="18" charset="0"/>
                              </a:rPr>
                              <m:t>=0 (</m:t>
                            </m:r>
                            <m:r>
                              <a:rPr lang="en-IN" sz="2800" i="1">
                                <a:latin typeface="Cambria Math" panose="02040503050406030204" pitchFamily="18" charset="0"/>
                              </a:rPr>
                              <m:t>𝑃𝑟𝑒𝑓𝑒𝑟𝑟𝑒𝑑</m:t>
                            </m:r>
                            <m:r>
                              <a:rPr lang="en-IN" sz="2800" i="1">
                                <a:latin typeface="Cambria Math" panose="02040503050406030204" pitchFamily="18" charset="0"/>
                              </a:rPr>
                              <m:t>)</m:t>
                            </m:r>
                          </m:e>
                          <m:e>
                            <m:acc>
                              <m:accPr>
                                <m:chr m:val="̂"/>
                                <m:ctrlPr>
                                  <a:rPr lang="en-IN" sz="2800" i="1">
                                    <a:latin typeface="Cambria Math" panose="02040503050406030204" pitchFamily="18" charset="0"/>
                                  </a:rPr>
                                </m:ctrlPr>
                              </m:accPr>
                              <m:e>
                                <m:r>
                                  <a:rPr lang="en-IN" sz="2800" i="1">
                                    <a:latin typeface="Cambria Math" panose="02040503050406030204" pitchFamily="18" charset="0"/>
                                  </a:rPr>
                                  <m:t>𝑢</m:t>
                                </m:r>
                              </m:e>
                            </m:acc>
                            <m:r>
                              <a:rPr lang="en-IN" sz="2800" i="1">
                                <a:latin typeface="Cambria Math" panose="02040503050406030204" pitchFamily="18" charset="0"/>
                              </a:rPr>
                              <m:t>=0⇒</m:t>
                            </m:r>
                            <m:r>
                              <a:rPr lang="en-IN" sz="2800" i="1">
                                <a:latin typeface="Cambria Math" panose="02040503050406030204" pitchFamily="18" charset="0"/>
                              </a:rPr>
                              <m:t>𝐷𝑀</m:t>
                            </m:r>
                            <m:r>
                              <a:rPr lang="en-IN" sz="2800" i="1">
                                <a:latin typeface="Cambria Math" panose="02040503050406030204" pitchFamily="18" charset="0"/>
                              </a:rPr>
                              <m:t>=</m:t>
                            </m:r>
                            <m:d>
                              <m:dPr>
                                <m:begChr m:val="|"/>
                                <m:endChr m:val="|"/>
                                <m:ctrlPr>
                                  <a:rPr lang="en-IN" sz="2800" i="1">
                                    <a:latin typeface="Cambria Math" panose="02040503050406030204" pitchFamily="18" charset="0"/>
                                  </a:rPr>
                                </m:ctrlPr>
                              </m:dPr>
                              <m:e>
                                <m:r>
                                  <a:rPr lang="en-IN" sz="2800" i="1">
                                    <a:latin typeface="Cambria Math" panose="02040503050406030204" pitchFamily="18" charset="0"/>
                                  </a:rPr>
                                  <m:t>𝐿</m:t>
                                </m:r>
                              </m:e>
                            </m:d>
                            <m:r>
                              <a:rPr lang="en-IN" sz="2800" i="1">
                                <a:latin typeface="Cambria Math" panose="02040503050406030204" pitchFamily="18" charset="0"/>
                              </a:rPr>
                              <m:t> (</m:t>
                            </m:r>
                            <m:r>
                              <a:rPr lang="en-IN" sz="2800" i="1">
                                <a:latin typeface="Cambria Math" panose="02040503050406030204" pitchFamily="18" charset="0"/>
                              </a:rPr>
                              <m:t>𝑃𝑒𝑛𝑎𝑙𝑡𝑦</m:t>
                            </m:r>
                            <m:r>
                              <a:rPr lang="en-IN" sz="2800" i="1">
                                <a:latin typeface="Cambria Math" panose="02040503050406030204" pitchFamily="18" charset="0"/>
                              </a:rPr>
                              <m:t>)</m:t>
                            </m:r>
                          </m:e>
                        </m:eqArr>
                      </m:e>
                    </m:d>
                  </m:oMath>
                </a14:m>
                <a:endParaRPr lang="en-IN" sz="2800" b="0" dirty="0"/>
              </a:p>
              <a:p>
                <a:pPr marL="544068" lvl="1" indent="-342900">
                  <a:buFont typeface="+mj-lt"/>
                  <a:buAutoNum type="arabicPeriod" startAt="2"/>
                </a:pPr>
                <a:r>
                  <a:rPr lang="en-IN" sz="2800" b="0" dirty="0"/>
                  <a:t>Path Metric (PM)</a:t>
                </a:r>
              </a:p>
              <a:p>
                <a:pPr lvl="2">
                  <a:buFont typeface="Wingdings" panose="05000000000000000000" pitchFamily="2" charset="2"/>
                  <a:buChar char="Ø"/>
                </a:pPr>
                <a:r>
                  <a:rPr lang="en-IN" sz="2000" dirty="0"/>
                  <a:t>Path Metric is simply the sum of all DMs along a decoding a path</a:t>
                </a:r>
              </a:p>
              <a:p>
                <a:pPr marL="384048" lvl="2" indent="0">
                  <a:buNone/>
                </a:pPr>
                <a:r>
                  <a:rPr lang="en-IN" sz="2000" dirty="0"/>
                  <a:t>		 </a:t>
                </a:r>
                <a14:m>
                  <m:oMath xmlns:m="http://schemas.openxmlformats.org/officeDocument/2006/math">
                    <m:sSub>
                      <m:sSubPr>
                        <m:ctrlPr>
                          <a:rPr lang="en-IN" sz="2000" i="1" dirty="0" smtClean="0">
                            <a:latin typeface="Cambria Math" panose="02040503050406030204" pitchFamily="18" charset="0"/>
                          </a:rPr>
                        </m:ctrlPr>
                      </m:sSubPr>
                      <m:e>
                        <m:r>
                          <a:rPr lang="en-IN" sz="2000" b="0" i="1" dirty="0" smtClean="0">
                            <a:latin typeface="Cambria Math" panose="02040503050406030204" pitchFamily="18" charset="0"/>
                          </a:rPr>
                          <m:t>𝑃𝑀</m:t>
                        </m:r>
                      </m:e>
                      <m:sub>
                        <m:r>
                          <a:rPr lang="en-IN" sz="2000" b="0" i="1" dirty="0" smtClean="0">
                            <a:latin typeface="Cambria Math" panose="02040503050406030204" pitchFamily="18" charset="0"/>
                          </a:rPr>
                          <m:t>𝑝𝑎𝑡h</m:t>
                        </m:r>
                      </m:sub>
                    </m:sSub>
                    <m:r>
                      <a:rPr lang="en-IN" sz="2000" b="0" i="1" dirty="0" smtClean="0">
                        <a:latin typeface="Cambria Math" panose="02040503050406030204" pitchFamily="18" charset="0"/>
                      </a:rPr>
                      <m:t>=</m:t>
                    </m:r>
                    <m:nary>
                      <m:naryPr>
                        <m:chr m:val="∑"/>
                        <m:ctrlPr>
                          <a:rPr lang="en-IN" sz="2000" b="0" i="1" dirty="0" smtClean="0">
                            <a:latin typeface="Cambria Math" panose="02040503050406030204" pitchFamily="18" charset="0"/>
                          </a:rPr>
                        </m:ctrlPr>
                      </m:naryPr>
                      <m:sub>
                        <m:r>
                          <m:rPr>
                            <m:brk m:alnAt="23"/>
                          </m:rPr>
                          <a:rPr lang="en-IN" sz="2000" b="0" i="1" dirty="0" smtClean="0">
                            <a:latin typeface="Cambria Math" panose="02040503050406030204" pitchFamily="18" charset="0"/>
                          </a:rPr>
                          <m:t>𝑖</m:t>
                        </m:r>
                        <m:r>
                          <a:rPr lang="en-IN" sz="2000" b="0" i="1" dirty="0" smtClean="0">
                            <a:latin typeface="Cambria Math" panose="02040503050406030204" pitchFamily="18" charset="0"/>
                          </a:rPr>
                          <m:t>=0</m:t>
                        </m:r>
                      </m:sub>
                      <m:sup>
                        <m:r>
                          <a:rPr lang="en-IN" sz="2000" b="0" i="1" dirty="0" smtClean="0">
                            <a:latin typeface="Cambria Math" panose="02040503050406030204" pitchFamily="18" charset="0"/>
                          </a:rPr>
                          <m:t>𝑁</m:t>
                        </m:r>
                        <m:r>
                          <a:rPr lang="en-IN" sz="2000" b="0" i="1" dirty="0" smtClean="0">
                            <a:latin typeface="Cambria Math" panose="02040503050406030204" pitchFamily="18" charset="0"/>
                          </a:rPr>
                          <m:t>−1</m:t>
                        </m:r>
                      </m:sup>
                      <m:e>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𝐷𝑀</m:t>
                            </m:r>
                          </m:e>
                          <m:sub>
                            <m:r>
                              <a:rPr lang="en-IN" sz="2000" b="0" i="1" dirty="0" smtClean="0">
                                <a:latin typeface="Cambria Math" panose="02040503050406030204" pitchFamily="18" charset="0"/>
                              </a:rPr>
                              <m:t>𝑖</m:t>
                            </m:r>
                          </m:sub>
                        </m:sSub>
                      </m:e>
                    </m:nary>
                  </m:oMath>
                </a14:m>
                <a:endParaRPr lang="en-IN" sz="2000" b="0" dirty="0"/>
              </a:p>
              <a:p>
                <a:pPr lvl="2">
                  <a:buFont typeface="Wingdings" panose="05000000000000000000" pitchFamily="2" charset="2"/>
                  <a:buChar char="Ø"/>
                </a:pPr>
                <a:r>
                  <a:rPr lang="en-IN" sz="2000" b="0" dirty="0"/>
                  <a:t>The path with lowest PM is considered the most likely correct path</a:t>
                </a:r>
              </a:p>
              <a:p>
                <a:pPr marL="201168" lvl="1" indent="0">
                  <a:buNone/>
                </a:pPr>
                <a:endParaRPr lang="en-IN" sz="2800" dirty="0"/>
              </a:p>
              <a:p>
                <a:pPr marL="201168" lvl="1" indent="0">
                  <a:buNone/>
                </a:pPr>
                <a:endParaRPr lang="en-IN" sz="2800" dirty="0"/>
              </a:p>
            </p:txBody>
          </p:sp>
        </mc:Choice>
        <mc:Fallback xmlns="">
          <p:sp>
            <p:nvSpPr>
              <p:cNvPr id="3" name="Content Placeholder 2">
                <a:extLst>
                  <a:ext uri="{FF2B5EF4-FFF2-40B4-BE49-F238E27FC236}">
                    <a16:creationId xmlns:a16="http://schemas.microsoft.com/office/drawing/2014/main" id="{8226285F-F94F-2BD6-52B4-8A312F667EC6}"/>
                  </a:ext>
                </a:extLst>
              </p:cNvPr>
              <p:cNvSpPr>
                <a:spLocks noGrp="1" noRot="1" noChangeAspect="1" noMove="1" noResize="1" noEditPoints="1" noAdjustHandles="1" noChangeArrowheads="1" noChangeShapeType="1" noTextEdit="1"/>
              </p:cNvSpPr>
              <p:nvPr>
                <p:ph idx="1"/>
              </p:nvPr>
            </p:nvSpPr>
            <p:spPr>
              <a:xfrm>
                <a:off x="1097279" y="1845733"/>
                <a:ext cx="10115203" cy="4421901"/>
              </a:xfrm>
              <a:blipFill>
                <a:blip r:embed="rId2"/>
                <a:stretch>
                  <a:fillRect l="-2110" t="-3586" b="-74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AAA9DFD-85EE-1850-FCCA-06516C67F39F}"/>
              </a:ext>
            </a:extLst>
          </p:cNvPr>
          <p:cNvSpPr>
            <a:spLocks noGrp="1"/>
          </p:cNvSpPr>
          <p:nvPr>
            <p:ph type="sldNum" sz="quarter" idx="12"/>
          </p:nvPr>
        </p:nvSpPr>
        <p:spPr/>
        <p:txBody>
          <a:bodyPr/>
          <a:lstStyle/>
          <a:p>
            <a:fld id="{ABD4E5D1-8D28-4922-8246-9644D53432D9}" type="slidenum">
              <a:rPr lang="en-IN" smtClean="0"/>
              <a:t>50</a:t>
            </a:fld>
            <a:endParaRPr lang="en-IN"/>
          </a:p>
        </p:txBody>
      </p:sp>
      <p:grpSp>
        <p:nvGrpSpPr>
          <p:cNvPr id="5" name="Group 4">
            <a:extLst>
              <a:ext uri="{FF2B5EF4-FFF2-40B4-BE49-F238E27FC236}">
                <a16:creationId xmlns:a16="http://schemas.microsoft.com/office/drawing/2014/main" id="{50BC5351-1CFD-6131-5068-6547900769CC}"/>
              </a:ext>
            </a:extLst>
          </p:cNvPr>
          <p:cNvGrpSpPr/>
          <p:nvPr/>
        </p:nvGrpSpPr>
        <p:grpSpPr>
          <a:xfrm>
            <a:off x="0" y="-14438"/>
            <a:ext cx="12842450" cy="924025"/>
            <a:chOff x="0" y="-14438"/>
            <a:chExt cx="12842450" cy="924025"/>
          </a:xfrm>
        </p:grpSpPr>
        <p:sp>
          <p:nvSpPr>
            <p:cNvPr id="6" name="Right Triangle 5">
              <a:extLst>
                <a:ext uri="{FF2B5EF4-FFF2-40B4-BE49-F238E27FC236}">
                  <a16:creationId xmlns:a16="http://schemas.microsoft.com/office/drawing/2014/main" id="{35283DBA-0BF8-40B5-82BD-F2078708F18F}"/>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76378B63-2433-9B8D-8354-94CD61349986}"/>
                </a:ext>
              </a:extLst>
            </p:cNvPr>
            <p:cNvGrpSpPr/>
            <p:nvPr/>
          </p:nvGrpSpPr>
          <p:grpSpPr>
            <a:xfrm>
              <a:off x="0" y="-14438"/>
              <a:ext cx="12842450" cy="522514"/>
              <a:chOff x="0" y="-14438"/>
              <a:chExt cx="12842450" cy="522514"/>
            </a:xfrm>
          </p:grpSpPr>
          <p:sp>
            <p:nvSpPr>
              <p:cNvPr id="8" name="Rectangle 7">
                <a:extLst>
                  <a:ext uri="{FF2B5EF4-FFF2-40B4-BE49-F238E27FC236}">
                    <a16:creationId xmlns:a16="http://schemas.microsoft.com/office/drawing/2014/main" id="{0DA3B879-564C-D85B-B4E9-13899BFB0423}"/>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5CBBC24-6FD9-7AFA-B837-5CACB8D3C19B}"/>
                  </a:ext>
                </a:extLst>
              </p:cNvPr>
              <p:cNvSpPr txBox="1"/>
              <p:nvPr/>
            </p:nvSpPr>
            <p:spPr>
              <a:xfrm>
                <a:off x="719580" y="78242"/>
                <a:ext cx="12122870" cy="369332"/>
              </a:xfrm>
              <a:prstGeom prst="rect">
                <a:avLst/>
              </a:prstGeom>
              <a:noFill/>
            </p:spPr>
            <p:txBody>
              <a:bodyPr wrap="square" rtlCol="0">
                <a:spAutoFit/>
              </a:bodyPr>
              <a:lstStyle/>
              <a:p>
                <a:r>
                  <a:rPr lang="en-IN"/>
                  <a:t>4.Decoding/Types of decoder/SCL</a:t>
                </a:r>
              </a:p>
            </p:txBody>
          </p:sp>
        </p:grpSp>
      </p:grpSp>
    </p:spTree>
    <p:extLst>
      <p:ext uri="{BB962C8B-B14F-4D97-AF65-F5344CB8AC3E}">
        <p14:creationId xmlns:p14="http://schemas.microsoft.com/office/powerpoint/2010/main" val="2205770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B5C63C-E092-9550-183F-E7AB4690F95C}"/>
              </a:ext>
            </a:extLst>
          </p:cNvPr>
          <p:cNvSpPr>
            <a:spLocks noGrp="1"/>
          </p:cNvSpPr>
          <p:nvPr>
            <p:ph type="sldNum" sz="quarter" idx="12"/>
          </p:nvPr>
        </p:nvSpPr>
        <p:spPr/>
        <p:txBody>
          <a:bodyPr/>
          <a:lstStyle/>
          <a:p>
            <a:fld id="{ABD4E5D1-8D28-4922-8246-9644D53432D9}" type="slidenum">
              <a:rPr lang="en-IN" smtClean="0"/>
              <a:t>51</a:t>
            </a:fld>
            <a:endParaRPr lang="en-IN"/>
          </a:p>
        </p:txBody>
      </p:sp>
      <p:grpSp>
        <p:nvGrpSpPr>
          <p:cNvPr id="3" name="Group 2">
            <a:extLst>
              <a:ext uri="{FF2B5EF4-FFF2-40B4-BE49-F238E27FC236}">
                <a16:creationId xmlns:a16="http://schemas.microsoft.com/office/drawing/2014/main" id="{79612A01-9231-9890-0F2A-5295B3A06120}"/>
              </a:ext>
            </a:extLst>
          </p:cNvPr>
          <p:cNvGrpSpPr/>
          <p:nvPr/>
        </p:nvGrpSpPr>
        <p:grpSpPr>
          <a:xfrm>
            <a:off x="0" y="-14438"/>
            <a:ext cx="12842450" cy="924025"/>
            <a:chOff x="0" y="-14438"/>
            <a:chExt cx="12842450" cy="924025"/>
          </a:xfrm>
        </p:grpSpPr>
        <p:sp>
          <p:nvSpPr>
            <p:cNvPr id="4" name="Right Triangle 3">
              <a:extLst>
                <a:ext uri="{FF2B5EF4-FFF2-40B4-BE49-F238E27FC236}">
                  <a16:creationId xmlns:a16="http://schemas.microsoft.com/office/drawing/2014/main" id="{C0805B03-2519-B52E-5D6C-1C106F421F8F}"/>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744DF427-EE23-B9CA-9368-FC1943013A0D}"/>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FA027E56-353C-3CF4-0E02-44BB4898B466}"/>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1490847-F48C-9F60-CF1C-27B0C3C54CE3}"/>
                  </a:ext>
                </a:extLst>
              </p:cNvPr>
              <p:cNvSpPr txBox="1"/>
              <p:nvPr/>
            </p:nvSpPr>
            <p:spPr>
              <a:xfrm>
                <a:off x="719580" y="78242"/>
                <a:ext cx="12122870" cy="369332"/>
              </a:xfrm>
              <a:prstGeom prst="rect">
                <a:avLst/>
              </a:prstGeom>
              <a:noFill/>
            </p:spPr>
            <p:txBody>
              <a:bodyPr wrap="square" rtlCol="0">
                <a:spAutoFit/>
              </a:bodyPr>
              <a:lstStyle/>
              <a:p>
                <a:r>
                  <a:rPr lang="en-IN"/>
                  <a:t>4.Decoding/Types of decoder/SCL</a:t>
                </a:r>
              </a:p>
            </p:txBody>
          </p:sp>
        </p:gr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2B3909B-0E99-CA9F-D76E-BBFB8983D3E2}"/>
                  </a:ext>
                </a:extLst>
              </p:cNvPr>
              <p:cNvSpPr txBox="1"/>
              <p:nvPr/>
            </p:nvSpPr>
            <p:spPr>
              <a:xfrm>
                <a:off x="408373" y="798990"/>
                <a:ext cx="11496582" cy="258532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IN" b="1" u="sng" dirty="0"/>
                  <a:t>SCL Process Decoding</a:t>
                </a:r>
              </a:p>
              <a:p>
                <a:pPr marL="800100" lvl="1" indent="-342900">
                  <a:buClr>
                    <a:schemeClr val="accent1"/>
                  </a:buClr>
                  <a:buFont typeface="+mj-lt"/>
                  <a:buAutoNum type="arabicPeriod"/>
                </a:pPr>
                <a:r>
                  <a:rPr lang="en-US" dirty="0"/>
                  <a:t>Start with a list containing a single path (empty bit decisions and initial likelihoods)</a:t>
                </a:r>
              </a:p>
              <a:p>
                <a:pPr marL="800100" lvl="1" indent="-342900">
                  <a:buClr>
                    <a:schemeClr val="accent1"/>
                  </a:buClr>
                  <a:buFont typeface="+mj-lt"/>
                  <a:buAutoNum type="arabicPeriod"/>
                </a:pPr>
                <a:r>
                  <a:rPr lang="en-US" dirty="0"/>
                  <a:t>Compute the likelihood ratio for the current bit.</a:t>
                </a:r>
              </a:p>
              <a:p>
                <a:pPr marL="800100" lvl="1" indent="-342900">
                  <a:buClr>
                    <a:schemeClr val="accent1"/>
                  </a:buClr>
                  <a:buFont typeface="+mj-lt"/>
                  <a:buAutoNum type="arabicPeriod"/>
                </a:pPr>
                <a:r>
                  <a:rPr lang="en-US" dirty="0"/>
                  <a:t>For each path:	</a:t>
                </a:r>
              </a:p>
              <a:p>
                <a:pPr marL="1257300" lvl="2" indent="-342900">
                  <a:buClr>
                    <a:schemeClr val="accent1"/>
                  </a:buClr>
                  <a:buFont typeface="+mj-lt"/>
                  <a:buAutoNum type="alphaLcParenR"/>
                </a:pPr>
                <a:r>
                  <a:rPr lang="en-US" dirty="0"/>
                  <a:t>if the current bit is frozen, set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𝑖</m:t>
                        </m:r>
                      </m:sub>
                    </m:sSub>
                  </m:oMath>
                </a14:m>
                <a:r>
                  <a:rPr lang="en-US" dirty="0"/>
                  <a:t>= 0 and extend the path.	</a:t>
                </a:r>
              </a:p>
              <a:p>
                <a:pPr marL="1257300" lvl="2" indent="-342900">
                  <a:buClr>
                    <a:schemeClr val="accent1"/>
                  </a:buClr>
                  <a:buFont typeface="+mj-lt"/>
                  <a:buAutoNum type="alphaLcParenR"/>
                </a:pPr>
                <a:r>
                  <a:rPr lang="en-US" dirty="0"/>
                  <a:t>else, branch the path into two assuming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𝑢</m:t>
                            </m:r>
                          </m:e>
                        </m:acc>
                      </m:e>
                      <m:sub>
                        <m:r>
                          <a:rPr lang="en-IN" b="0" i="1" smtClean="0">
                            <a:latin typeface="Cambria Math" panose="02040503050406030204" pitchFamily="18" charset="0"/>
                          </a:rPr>
                          <m:t>𝑖</m:t>
                        </m:r>
                      </m:sub>
                    </m:sSub>
                  </m:oMath>
                </a14:m>
                <a:r>
                  <a:rPr lang="en-US"/>
                  <a:t> </a:t>
                </a:r>
                <a:r>
                  <a:rPr lang="en-US" dirty="0"/>
                  <a:t>= 0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IN" i="1">
                                <a:latin typeface="Cambria Math" panose="02040503050406030204" pitchFamily="18" charset="0"/>
                              </a:rPr>
                              <m:t>𝑢</m:t>
                            </m:r>
                          </m:e>
                        </m:acc>
                      </m:e>
                      <m:sub>
                        <m:r>
                          <a:rPr lang="en-IN" i="1">
                            <a:latin typeface="Cambria Math" panose="02040503050406030204" pitchFamily="18" charset="0"/>
                          </a:rPr>
                          <m:t>𝑖</m:t>
                        </m:r>
                      </m:sub>
                    </m:sSub>
                  </m:oMath>
                </a14:m>
                <a:r>
                  <a:rPr lang="en-US" dirty="0"/>
                  <a:t> = 1, calculating DM respectively.</a:t>
                </a:r>
              </a:p>
              <a:p>
                <a:pPr marL="800100" lvl="1" indent="-342900">
                  <a:buClr>
                    <a:schemeClr val="accent1"/>
                  </a:buClr>
                  <a:buFont typeface="+mj-lt"/>
                  <a:buAutoNum type="arabicPeriod"/>
                </a:pPr>
                <a:r>
                  <a:rPr lang="en-US" dirty="0"/>
                  <a:t>Update the path metrics based on Decision Metric.</a:t>
                </a:r>
              </a:p>
              <a:p>
                <a:pPr marL="800100" lvl="1" indent="-342900">
                  <a:buClr>
                    <a:schemeClr val="accent1"/>
                  </a:buClr>
                  <a:buFont typeface="+mj-lt"/>
                  <a:buAutoNum type="arabicPeriod"/>
                </a:pPr>
                <a:r>
                  <a:rPr lang="en-US" dirty="0"/>
                  <a:t>Prune the list to retain only the best L paths.</a:t>
                </a:r>
                <a:endParaRPr lang="en-IN" dirty="0"/>
              </a:p>
              <a:p>
                <a:pPr marL="285750" indent="-285750">
                  <a:buClr>
                    <a:schemeClr val="accent1"/>
                  </a:buClr>
                  <a:buFont typeface="Arial" panose="020B0604020202020204" pitchFamily="34" charset="0"/>
                  <a:buChar char="•"/>
                </a:pPr>
                <a:endParaRPr lang="en-IN" dirty="0"/>
              </a:p>
            </p:txBody>
          </p:sp>
        </mc:Choice>
        <mc:Fallback xmlns="">
          <p:sp>
            <p:nvSpPr>
              <p:cNvPr id="8" name="TextBox 7">
                <a:extLst>
                  <a:ext uri="{FF2B5EF4-FFF2-40B4-BE49-F238E27FC236}">
                    <a16:creationId xmlns:a16="http://schemas.microsoft.com/office/drawing/2014/main" id="{62B3909B-0E99-CA9F-D76E-BBFB8983D3E2}"/>
                  </a:ext>
                </a:extLst>
              </p:cNvPr>
              <p:cNvSpPr txBox="1">
                <a:spLocks noRot="1" noChangeAspect="1" noMove="1" noResize="1" noEditPoints="1" noAdjustHandles="1" noChangeArrowheads="1" noChangeShapeType="1" noTextEdit="1"/>
              </p:cNvSpPr>
              <p:nvPr/>
            </p:nvSpPr>
            <p:spPr>
              <a:xfrm>
                <a:off x="408373" y="798990"/>
                <a:ext cx="11496582" cy="2585323"/>
              </a:xfrm>
              <a:prstGeom prst="rect">
                <a:avLst/>
              </a:prstGeom>
              <a:blipFill>
                <a:blip r:embed="rId2"/>
                <a:stretch>
                  <a:fillRect l="-371" t="-117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63757C4-7FE2-C9BB-E7D6-30243380D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664" y="3027991"/>
            <a:ext cx="6207707" cy="3270083"/>
          </a:xfrm>
          <a:prstGeom prst="rect">
            <a:avLst/>
          </a:prstGeom>
        </p:spPr>
      </p:pic>
    </p:spTree>
    <p:extLst>
      <p:ext uri="{BB962C8B-B14F-4D97-AF65-F5344CB8AC3E}">
        <p14:creationId xmlns:p14="http://schemas.microsoft.com/office/powerpoint/2010/main" val="103174000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9078-83C6-2C81-CFEB-E21F9E038439}"/>
              </a:ext>
            </a:extLst>
          </p:cNvPr>
          <p:cNvSpPr>
            <a:spLocks noGrp="1"/>
          </p:cNvSpPr>
          <p:nvPr>
            <p:ph type="title"/>
          </p:nvPr>
        </p:nvSpPr>
        <p:spPr>
          <a:xfrm>
            <a:off x="798871" y="33090"/>
            <a:ext cx="10594258" cy="4424515"/>
          </a:xfrm>
        </p:spPr>
        <p:txBody>
          <a:bodyPr>
            <a:noAutofit/>
          </a:bodyPr>
          <a:lstStyle/>
          <a:p>
            <a:pPr algn="ctr"/>
            <a:r>
              <a:rPr lang="en-IN" sz="16600" b="1"/>
              <a:t>Introduction</a:t>
            </a:r>
          </a:p>
        </p:txBody>
      </p:sp>
      <p:sp>
        <p:nvSpPr>
          <p:cNvPr id="3" name="Content Placeholder 2">
            <a:extLst>
              <a:ext uri="{FF2B5EF4-FFF2-40B4-BE49-F238E27FC236}">
                <a16:creationId xmlns:a16="http://schemas.microsoft.com/office/drawing/2014/main" id="{231DCBEE-36A4-2F5E-AE5E-283818CE3111}"/>
              </a:ext>
            </a:extLst>
          </p:cNvPr>
          <p:cNvSpPr>
            <a:spLocks noGrp="1"/>
          </p:cNvSpPr>
          <p:nvPr>
            <p:ph idx="1"/>
          </p:nvPr>
        </p:nvSpPr>
        <p:spPr>
          <a:xfrm>
            <a:off x="1066800" y="1751126"/>
            <a:ext cx="10058400" cy="4023360"/>
          </a:xfrm>
        </p:spPr>
        <p:txBody>
          <a:bodyPr>
            <a:normAutofit/>
          </a:bodyPr>
          <a:lstStyle/>
          <a:p>
            <a:pPr marL="384048" lvl="2" indent="0">
              <a:buNone/>
            </a:pPr>
            <a:endParaRPr lang="en-IN" sz="2000"/>
          </a:p>
          <a:p>
            <a:pPr marL="0" indent="0">
              <a:buNone/>
            </a:pPr>
            <a:endParaRPr lang="en-IN" sz="3200"/>
          </a:p>
          <a:p>
            <a:endParaRPr lang="en-IN" sz="3200"/>
          </a:p>
        </p:txBody>
      </p:sp>
      <p:sp>
        <p:nvSpPr>
          <p:cNvPr id="7" name="Slide Number Placeholder 6">
            <a:extLst>
              <a:ext uri="{FF2B5EF4-FFF2-40B4-BE49-F238E27FC236}">
                <a16:creationId xmlns:a16="http://schemas.microsoft.com/office/drawing/2014/main" id="{A1302FE1-6B72-06A0-A3A2-4258B434B549}"/>
              </a:ext>
            </a:extLst>
          </p:cNvPr>
          <p:cNvSpPr>
            <a:spLocks noGrp="1"/>
          </p:cNvSpPr>
          <p:nvPr>
            <p:ph type="sldNum" sz="quarter" idx="12"/>
          </p:nvPr>
        </p:nvSpPr>
        <p:spPr/>
        <p:txBody>
          <a:bodyPr/>
          <a:lstStyle/>
          <a:p>
            <a:fld id="{ABD4E5D1-8D28-4922-8246-9644D53432D9}" type="slidenum">
              <a:rPr lang="en-IN" smtClean="0"/>
              <a:t>5</a:t>
            </a:fld>
            <a:endParaRPr lang="en-IN"/>
          </a:p>
        </p:txBody>
      </p:sp>
      <p:sp>
        <p:nvSpPr>
          <p:cNvPr id="4" name="Content Placeholder 2">
            <a:extLst>
              <a:ext uri="{FF2B5EF4-FFF2-40B4-BE49-F238E27FC236}">
                <a16:creationId xmlns:a16="http://schemas.microsoft.com/office/drawing/2014/main" id="{080198E1-6EB3-C4A3-209D-F345A61D4F61}"/>
              </a:ext>
            </a:extLst>
          </p:cNvPr>
          <p:cNvSpPr txBox="1">
            <a:spLocks/>
          </p:cNvSpPr>
          <p:nvPr/>
        </p:nvSpPr>
        <p:spPr>
          <a:xfrm>
            <a:off x="5810863" y="-1120877"/>
            <a:ext cx="807228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84048" lvl="2" indent="0">
              <a:buFont typeface="Calibri" pitchFamily="34" charset="0"/>
              <a:buNone/>
            </a:pPr>
            <a:endParaRPr lang="en-IN" sz="8800"/>
          </a:p>
          <a:p>
            <a:pPr marL="0" indent="0">
              <a:buFont typeface="Calibri" panose="020F0502020204030204" pitchFamily="34" charset="0"/>
              <a:buNone/>
            </a:pPr>
            <a:r>
              <a:rPr lang="en-IN" sz="10400"/>
              <a:t>1.</a:t>
            </a:r>
          </a:p>
          <a:p>
            <a:endParaRPr lang="en-IN" sz="12300"/>
          </a:p>
        </p:txBody>
      </p:sp>
      <p:sp>
        <p:nvSpPr>
          <p:cNvPr id="5" name="Right Triangle 4">
            <a:extLst>
              <a:ext uri="{FF2B5EF4-FFF2-40B4-BE49-F238E27FC236}">
                <a16:creationId xmlns:a16="http://schemas.microsoft.com/office/drawing/2014/main" id="{96D8BAA2-E574-E2FE-74E5-E7120B671260}"/>
              </a:ext>
            </a:extLst>
          </p:cNvPr>
          <p:cNvSpPr/>
          <p:nvPr/>
        </p:nvSpPr>
        <p:spPr>
          <a:xfrm rot="5400000">
            <a:off x="-14438" y="10886"/>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BFD577A8-3BFB-A0F2-1CF3-A721081B6FBF}"/>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0085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40AA0-EACC-E115-3404-481F62B5DC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F3F367-7E9D-56F8-0F92-9908BCDBCF6B}"/>
              </a:ext>
            </a:extLst>
          </p:cNvPr>
          <p:cNvSpPr>
            <a:spLocks noGrp="1"/>
          </p:cNvSpPr>
          <p:nvPr>
            <p:ph type="sldNum" sz="quarter" idx="12"/>
          </p:nvPr>
        </p:nvSpPr>
        <p:spPr/>
        <p:txBody>
          <a:bodyPr/>
          <a:lstStyle/>
          <a:p>
            <a:fld id="{ABD4E5D1-8D28-4922-8246-9644D53432D9}" type="slidenum">
              <a:rPr lang="en-IN" smtClean="0"/>
              <a:t>52</a:t>
            </a:fld>
            <a:endParaRPr lang="en-IN"/>
          </a:p>
        </p:txBody>
      </p:sp>
      <p:grpSp>
        <p:nvGrpSpPr>
          <p:cNvPr id="3" name="Group 2">
            <a:extLst>
              <a:ext uri="{FF2B5EF4-FFF2-40B4-BE49-F238E27FC236}">
                <a16:creationId xmlns:a16="http://schemas.microsoft.com/office/drawing/2014/main" id="{78805862-A4B2-F51F-AD4D-90C15623DC6F}"/>
              </a:ext>
            </a:extLst>
          </p:cNvPr>
          <p:cNvGrpSpPr/>
          <p:nvPr/>
        </p:nvGrpSpPr>
        <p:grpSpPr>
          <a:xfrm>
            <a:off x="0" y="-14438"/>
            <a:ext cx="12842450" cy="924025"/>
            <a:chOff x="0" y="-14438"/>
            <a:chExt cx="12842450" cy="924025"/>
          </a:xfrm>
        </p:grpSpPr>
        <p:sp>
          <p:nvSpPr>
            <p:cNvPr id="4" name="Right Triangle 3">
              <a:extLst>
                <a:ext uri="{FF2B5EF4-FFF2-40B4-BE49-F238E27FC236}">
                  <a16:creationId xmlns:a16="http://schemas.microsoft.com/office/drawing/2014/main" id="{789A6341-7D1A-C82C-1709-45EF5A1B826F}"/>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A4162EC1-D595-ACA1-46A8-77836C993DB4}"/>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D73AB22B-26FE-567B-9451-54F127EE4532}"/>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EF42F9E-0C98-69C1-5434-C047930E0633}"/>
                  </a:ext>
                </a:extLst>
              </p:cNvPr>
              <p:cNvSpPr txBox="1"/>
              <p:nvPr/>
            </p:nvSpPr>
            <p:spPr>
              <a:xfrm>
                <a:off x="719580" y="78242"/>
                <a:ext cx="12122870" cy="369332"/>
              </a:xfrm>
              <a:prstGeom prst="rect">
                <a:avLst/>
              </a:prstGeom>
              <a:noFill/>
            </p:spPr>
            <p:txBody>
              <a:bodyPr wrap="square" rtlCol="0">
                <a:spAutoFit/>
              </a:bodyPr>
              <a:lstStyle/>
              <a:p>
                <a:r>
                  <a:rPr lang="en-IN"/>
                  <a:t>4.Decoding/Types of decoder/SCL</a:t>
                </a:r>
              </a:p>
            </p:txBody>
          </p:sp>
        </p:grpSp>
      </p:grpSp>
      <p:pic>
        <p:nvPicPr>
          <p:cNvPr id="11" name="Picture 10">
            <a:extLst>
              <a:ext uri="{FF2B5EF4-FFF2-40B4-BE49-F238E27FC236}">
                <a16:creationId xmlns:a16="http://schemas.microsoft.com/office/drawing/2014/main" id="{A60F4546-22F1-A811-F4CD-783A8761B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650" y="909587"/>
            <a:ext cx="7945512" cy="4896091"/>
          </a:xfrm>
          <a:prstGeom prst="rect">
            <a:avLst/>
          </a:prstGeom>
        </p:spPr>
      </p:pic>
    </p:spTree>
    <p:extLst>
      <p:ext uri="{BB962C8B-B14F-4D97-AF65-F5344CB8AC3E}">
        <p14:creationId xmlns:p14="http://schemas.microsoft.com/office/powerpoint/2010/main" val="3480583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92A5D-DA9E-FBA7-2E1A-AEF87C271C7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91104A-4435-9115-E376-78E951685325}"/>
              </a:ext>
            </a:extLst>
          </p:cNvPr>
          <p:cNvSpPr>
            <a:spLocks noGrp="1"/>
          </p:cNvSpPr>
          <p:nvPr>
            <p:ph type="sldNum" sz="quarter" idx="12"/>
          </p:nvPr>
        </p:nvSpPr>
        <p:spPr/>
        <p:txBody>
          <a:bodyPr/>
          <a:lstStyle/>
          <a:p>
            <a:fld id="{ABD4E5D1-8D28-4922-8246-9644D53432D9}" type="slidenum">
              <a:rPr lang="en-IN" smtClean="0"/>
              <a:t>53</a:t>
            </a:fld>
            <a:endParaRPr lang="en-IN"/>
          </a:p>
        </p:txBody>
      </p:sp>
      <p:grpSp>
        <p:nvGrpSpPr>
          <p:cNvPr id="3" name="Group 2">
            <a:extLst>
              <a:ext uri="{FF2B5EF4-FFF2-40B4-BE49-F238E27FC236}">
                <a16:creationId xmlns:a16="http://schemas.microsoft.com/office/drawing/2014/main" id="{0AE9D971-8ADD-587C-21E9-E58CE54A1DC9}"/>
              </a:ext>
            </a:extLst>
          </p:cNvPr>
          <p:cNvGrpSpPr/>
          <p:nvPr/>
        </p:nvGrpSpPr>
        <p:grpSpPr>
          <a:xfrm>
            <a:off x="0" y="-14438"/>
            <a:ext cx="12842450" cy="924025"/>
            <a:chOff x="0" y="-14438"/>
            <a:chExt cx="12842450" cy="924025"/>
          </a:xfrm>
        </p:grpSpPr>
        <p:sp>
          <p:nvSpPr>
            <p:cNvPr id="4" name="Right Triangle 3">
              <a:extLst>
                <a:ext uri="{FF2B5EF4-FFF2-40B4-BE49-F238E27FC236}">
                  <a16:creationId xmlns:a16="http://schemas.microsoft.com/office/drawing/2014/main" id="{26982790-1C32-B652-FE3D-EA3B5EB7952A}"/>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C634A872-BBB7-D85F-1F2C-9F61BCE1474C}"/>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FA9E4C1E-DDF5-EC90-DDF8-70AECF56B377}"/>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DBA53029-E106-B5EE-0925-605E7E591C94}"/>
                  </a:ext>
                </a:extLst>
              </p:cNvPr>
              <p:cNvSpPr txBox="1"/>
              <p:nvPr/>
            </p:nvSpPr>
            <p:spPr>
              <a:xfrm>
                <a:off x="719580" y="78242"/>
                <a:ext cx="12122870" cy="369332"/>
              </a:xfrm>
              <a:prstGeom prst="rect">
                <a:avLst/>
              </a:prstGeom>
              <a:noFill/>
            </p:spPr>
            <p:txBody>
              <a:bodyPr wrap="square" rtlCol="0">
                <a:spAutoFit/>
              </a:bodyPr>
              <a:lstStyle/>
              <a:p>
                <a:r>
                  <a:rPr lang="en-IN"/>
                  <a:t>4.Decoding/Types of decoder/CASCL</a:t>
                </a:r>
              </a:p>
            </p:txBody>
          </p:sp>
        </p:grpSp>
      </p:grpSp>
      <p:pic>
        <p:nvPicPr>
          <p:cNvPr id="9" name="Picture 8">
            <a:extLst>
              <a:ext uri="{FF2B5EF4-FFF2-40B4-BE49-F238E27FC236}">
                <a16:creationId xmlns:a16="http://schemas.microsoft.com/office/drawing/2014/main" id="{1A0B8EC7-9789-93BF-D8E3-4300BC7BB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44" y="3863746"/>
            <a:ext cx="11983656" cy="2028825"/>
          </a:xfrm>
          <a:prstGeom prst="rect">
            <a:avLst/>
          </a:prstGeom>
        </p:spPr>
      </p:pic>
      <p:sp>
        <p:nvSpPr>
          <p:cNvPr id="12" name="TextBox 11">
            <a:extLst>
              <a:ext uri="{FF2B5EF4-FFF2-40B4-BE49-F238E27FC236}">
                <a16:creationId xmlns:a16="http://schemas.microsoft.com/office/drawing/2014/main" id="{8DBD8C60-03F8-4AD4-07AA-F5755CEA6A62}"/>
              </a:ext>
            </a:extLst>
          </p:cNvPr>
          <p:cNvSpPr txBox="1"/>
          <p:nvPr/>
        </p:nvSpPr>
        <p:spPr>
          <a:xfrm>
            <a:off x="798896" y="2652586"/>
            <a:ext cx="10737408" cy="1477328"/>
          </a:xfrm>
          <a:prstGeom prst="rect">
            <a:avLst/>
          </a:prstGeom>
          <a:noFill/>
        </p:spPr>
        <p:txBody>
          <a:bodyPr wrap="square">
            <a:spAutoFit/>
          </a:bodyPr>
          <a:lstStyle/>
          <a:p>
            <a:pPr marL="342900" indent="-342900">
              <a:buAutoNum type="arabicPeriod"/>
            </a:pPr>
            <a:r>
              <a:rPr lang="en-IN" dirty="0"/>
              <a:t>CRC is a predefined polynomial. The data is then represented as a binary polynomial and divided by the CRC polynomial.</a:t>
            </a:r>
          </a:p>
          <a:p>
            <a:r>
              <a:rPr lang="en-IN" dirty="0"/>
              <a:t>2.. The remainder is then appended to the original data.</a:t>
            </a:r>
          </a:p>
          <a:p>
            <a:r>
              <a:rPr lang="en-IN" dirty="0"/>
              <a:t>3. To verify the appended CRC code, divide code by the same CRC polynomial.4. Check the remainder: if zero, data is error free; if non-zero, an error is present.</a:t>
            </a:r>
          </a:p>
        </p:txBody>
      </p:sp>
      <p:sp>
        <p:nvSpPr>
          <p:cNvPr id="8" name="TextBox 7">
            <a:extLst>
              <a:ext uri="{FF2B5EF4-FFF2-40B4-BE49-F238E27FC236}">
                <a16:creationId xmlns:a16="http://schemas.microsoft.com/office/drawing/2014/main" id="{2F028250-B5CA-CD45-AB3A-E27DE9FE696C}"/>
              </a:ext>
            </a:extLst>
          </p:cNvPr>
          <p:cNvSpPr txBox="1"/>
          <p:nvPr/>
        </p:nvSpPr>
        <p:spPr>
          <a:xfrm>
            <a:off x="655696" y="909587"/>
            <a:ext cx="11298881" cy="110799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IN" sz="6600" u="sng"/>
              <a:t>CRC Aided SCL</a:t>
            </a:r>
          </a:p>
        </p:txBody>
      </p:sp>
    </p:spTree>
    <p:extLst>
      <p:ext uri="{BB962C8B-B14F-4D97-AF65-F5344CB8AC3E}">
        <p14:creationId xmlns:p14="http://schemas.microsoft.com/office/powerpoint/2010/main" val="986749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0157-539C-8EB5-FB0B-C9A9C0556123}"/>
              </a:ext>
            </a:extLst>
          </p:cNvPr>
          <p:cNvSpPr>
            <a:spLocks noGrp="1"/>
          </p:cNvSpPr>
          <p:nvPr>
            <p:ph type="title"/>
          </p:nvPr>
        </p:nvSpPr>
        <p:spPr>
          <a:xfrm>
            <a:off x="1018811" y="432609"/>
            <a:ext cx="10058400" cy="1450757"/>
          </a:xfrm>
        </p:spPr>
        <p:txBody>
          <a:bodyPr>
            <a:noAutofit/>
          </a:bodyPr>
          <a:lstStyle/>
          <a:p>
            <a:pPr algn="ctr"/>
            <a:r>
              <a:rPr lang="en-IN" sz="11500" b="1"/>
              <a:t>5.</a:t>
            </a:r>
            <a:endParaRPr lang="en-IN" sz="11500"/>
          </a:p>
        </p:txBody>
      </p:sp>
      <p:sp>
        <p:nvSpPr>
          <p:cNvPr id="7" name="Slide Number Placeholder 6">
            <a:extLst>
              <a:ext uri="{FF2B5EF4-FFF2-40B4-BE49-F238E27FC236}">
                <a16:creationId xmlns:a16="http://schemas.microsoft.com/office/drawing/2014/main" id="{A7260836-842A-AA09-5E5B-FA56FBB62BD6}"/>
              </a:ext>
            </a:extLst>
          </p:cNvPr>
          <p:cNvSpPr>
            <a:spLocks noGrp="1"/>
          </p:cNvSpPr>
          <p:nvPr>
            <p:ph type="sldNum" sz="quarter" idx="12"/>
          </p:nvPr>
        </p:nvSpPr>
        <p:spPr/>
        <p:txBody>
          <a:bodyPr/>
          <a:lstStyle/>
          <a:p>
            <a:fld id="{ABD4E5D1-8D28-4922-8246-9644D53432D9}" type="slidenum">
              <a:rPr lang="en-IN" smtClean="0"/>
              <a:t>54</a:t>
            </a:fld>
            <a:endParaRPr lang="en-IN"/>
          </a:p>
        </p:txBody>
      </p:sp>
      <p:sp>
        <p:nvSpPr>
          <p:cNvPr id="4" name="Right Triangle 3">
            <a:extLst>
              <a:ext uri="{FF2B5EF4-FFF2-40B4-BE49-F238E27FC236}">
                <a16:creationId xmlns:a16="http://schemas.microsoft.com/office/drawing/2014/main" id="{508BE470-D98E-8FCB-CAEB-3CA276B2C72F}"/>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88387B2A-91A6-A1EC-58D0-23D7AA145E2D}"/>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234E18FE-E93C-8EC2-51C6-D84B1A53425E}"/>
              </a:ext>
            </a:extLst>
          </p:cNvPr>
          <p:cNvSpPr txBox="1">
            <a:spLocks/>
          </p:cNvSpPr>
          <p:nvPr/>
        </p:nvSpPr>
        <p:spPr>
          <a:xfrm>
            <a:off x="895149" y="1011981"/>
            <a:ext cx="10182062" cy="4288971"/>
          </a:xfrm>
          <a:prstGeom prst="rect">
            <a:avLst/>
          </a:prstGeom>
        </p:spPr>
        <p:txBody>
          <a:bodyPr vert="horz" lIns="91440" tIns="45720" rIns="91440" bIns="45720" rtlCol="0" anchor="b">
            <a:normAutofit fontScale="85000"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15700" b="1"/>
              <a:t>Performance Demonstration</a:t>
            </a:r>
            <a:endParaRPr lang="en-IN" sz="15700"/>
          </a:p>
        </p:txBody>
      </p:sp>
    </p:spTree>
    <p:extLst>
      <p:ext uri="{BB962C8B-B14F-4D97-AF65-F5344CB8AC3E}">
        <p14:creationId xmlns:p14="http://schemas.microsoft.com/office/powerpoint/2010/main" val="391828793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0157-539C-8EB5-FB0B-C9A9C0556123}"/>
              </a:ext>
            </a:extLst>
          </p:cNvPr>
          <p:cNvSpPr>
            <a:spLocks noGrp="1"/>
          </p:cNvSpPr>
          <p:nvPr>
            <p:ph type="title"/>
          </p:nvPr>
        </p:nvSpPr>
        <p:spPr>
          <a:xfrm>
            <a:off x="1018811" y="432609"/>
            <a:ext cx="10058400" cy="1450757"/>
          </a:xfrm>
        </p:spPr>
        <p:txBody>
          <a:bodyPr>
            <a:noAutofit/>
          </a:bodyPr>
          <a:lstStyle/>
          <a:p>
            <a:pPr algn="ctr"/>
            <a:r>
              <a:rPr lang="en-IN" sz="11500" b="1"/>
              <a:t>5.</a:t>
            </a:r>
            <a:endParaRPr lang="en-IN" sz="11500"/>
          </a:p>
        </p:txBody>
      </p:sp>
      <p:sp>
        <p:nvSpPr>
          <p:cNvPr id="7" name="Slide Number Placeholder 6">
            <a:extLst>
              <a:ext uri="{FF2B5EF4-FFF2-40B4-BE49-F238E27FC236}">
                <a16:creationId xmlns:a16="http://schemas.microsoft.com/office/drawing/2014/main" id="{A7260836-842A-AA09-5E5B-FA56FBB62BD6}"/>
              </a:ext>
            </a:extLst>
          </p:cNvPr>
          <p:cNvSpPr>
            <a:spLocks noGrp="1"/>
          </p:cNvSpPr>
          <p:nvPr>
            <p:ph type="sldNum" sz="quarter" idx="12"/>
          </p:nvPr>
        </p:nvSpPr>
        <p:spPr/>
        <p:txBody>
          <a:bodyPr/>
          <a:lstStyle/>
          <a:p>
            <a:fld id="{ABD4E5D1-8D28-4922-8246-9644D53432D9}" type="slidenum">
              <a:rPr lang="en-IN" smtClean="0"/>
              <a:t>54</a:t>
            </a:fld>
            <a:endParaRPr lang="en-IN"/>
          </a:p>
        </p:txBody>
      </p:sp>
      <p:sp>
        <p:nvSpPr>
          <p:cNvPr id="4" name="Right Triangle 3">
            <a:extLst>
              <a:ext uri="{FF2B5EF4-FFF2-40B4-BE49-F238E27FC236}">
                <a16:creationId xmlns:a16="http://schemas.microsoft.com/office/drawing/2014/main" id="{508BE470-D98E-8FCB-CAEB-3CA276B2C72F}"/>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88387B2A-91A6-A1EC-58D0-23D7AA145E2D}"/>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234E18FE-E93C-8EC2-51C6-D84B1A53425E}"/>
              </a:ext>
            </a:extLst>
          </p:cNvPr>
          <p:cNvSpPr txBox="1">
            <a:spLocks/>
          </p:cNvSpPr>
          <p:nvPr/>
        </p:nvSpPr>
        <p:spPr>
          <a:xfrm>
            <a:off x="895149" y="1011981"/>
            <a:ext cx="10182062" cy="4288971"/>
          </a:xfrm>
          <a:prstGeom prst="rect">
            <a:avLst/>
          </a:prstGeom>
        </p:spPr>
        <p:txBody>
          <a:bodyPr vert="horz" lIns="91440" tIns="45720" rIns="91440" bIns="45720" rtlCol="0" anchor="b">
            <a:normAutofit fontScale="85000"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15700" b="1"/>
              <a:t>Performance Demonstration</a:t>
            </a:r>
            <a:endParaRPr lang="en-IN" sz="15700"/>
          </a:p>
        </p:txBody>
      </p:sp>
    </p:spTree>
    <p:extLst>
      <p:ext uri="{BB962C8B-B14F-4D97-AF65-F5344CB8AC3E}">
        <p14:creationId xmlns:p14="http://schemas.microsoft.com/office/powerpoint/2010/main" val="3918287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A5CC-0E02-BD98-4909-0DD35796125A}"/>
              </a:ext>
            </a:extLst>
          </p:cNvPr>
          <p:cNvSpPr>
            <a:spLocks noGrp="1"/>
          </p:cNvSpPr>
          <p:nvPr>
            <p:ph type="title"/>
          </p:nvPr>
        </p:nvSpPr>
        <p:spPr/>
        <p:txBody>
          <a:bodyPr/>
          <a:lstStyle/>
          <a:p>
            <a:r>
              <a:rPr lang="en-IN"/>
              <a:t>Performance Evaluation</a:t>
            </a:r>
            <a:r>
              <a:rPr lang="en-IN" sz="4800"/>
              <a:t>  </a:t>
            </a:r>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E42FBF-E301-4843-B72D-4EB8CF5FC0ED}"/>
                  </a:ext>
                </a:extLst>
              </p:cNvPr>
              <p:cNvSpPr>
                <a:spLocks noGrp="1"/>
              </p:cNvSpPr>
              <p:nvPr>
                <p:ph idx="1"/>
              </p:nvPr>
            </p:nvSpPr>
            <p:spPr>
              <a:xfrm>
                <a:off x="1097280" y="1818837"/>
                <a:ext cx="10441208" cy="4550965"/>
              </a:xfrm>
            </p:spPr>
            <p:txBody>
              <a:bodyPr>
                <a:noAutofit/>
              </a:bodyPr>
              <a:lstStyle/>
              <a:p>
                <a:pPr>
                  <a:buFont typeface="Arial" panose="020B0604020202020204" pitchFamily="34" charset="0"/>
                  <a:buChar char="•"/>
                </a:pPr>
                <a:r>
                  <a:rPr lang="en-IN" sz="1500" dirty="0"/>
                  <a:t>Monte Carlo simulations empirically estimate how often decoding errors occur when polar‐encoded frames traverse a noisy channel. By running </a:t>
                </a:r>
                <a14:m>
                  <m:oMath xmlns:m="http://schemas.openxmlformats.org/officeDocument/2006/math">
                    <m:sSub>
                      <m:sSubPr>
                        <m:ctrlPr>
                          <a:rPr lang="en-IN" sz="1500" i="1" smtClean="0">
                            <a:latin typeface="Cambria Math" panose="02040503050406030204" pitchFamily="18" charset="0"/>
                          </a:rPr>
                        </m:ctrlPr>
                      </m:sSubPr>
                      <m:e>
                        <m:r>
                          <a:rPr lang="en-IN" sz="1500" b="0" i="1" smtClean="0">
                            <a:latin typeface="Cambria Math" panose="02040503050406030204" pitchFamily="18" charset="0"/>
                          </a:rPr>
                          <m:t>𝑁</m:t>
                        </m:r>
                      </m:e>
                      <m:sub>
                        <m:r>
                          <a:rPr lang="en-IN" sz="1500" b="0" i="1" smtClean="0">
                            <a:latin typeface="Cambria Math" panose="02040503050406030204" pitchFamily="18" charset="0"/>
                          </a:rPr>
                          <m:t>𝑠𝑖𝑚</m:t>
                        </m:r>
                      </m:sub>
                    </m:sSub>
                  </m:oMath>
                </a14:m>
                <a:r>
                  <a:rPr lang="en-IN" sz="1500" dirty="0"/>
                  <a:t> independent trials, we directly computed the average bit error rate (BER) and  (BLER) under realistic conditions.</a:t>
                </a:r>
              </a:p>
              <a:p>
                <a:pPr>
                  <a:buFont typeface="Arial" panose="020B0604020202020204" pitchFamily="34" charset="0"/>
                  <a:buChar char="•"/>
                </a:pPr>
                <a:r>
                  <a:rPr lang="en-IN" sz="1500" b="1" u="sng" dirty="0"/>
                  <a:t>Simulation Process</a:t>
                </a:r>
                <a:endParaRPr lang="en-IN" sz="1500" dirty="0"/>
              </a:p>
              <a:p>
                <a:pPr marL="0" indent="0">
                  <a:buNone/>
                </a:pPr>
                <a:r>
                  <a:rPr lang="en-IN" sz="1500" dirty="0"/>
                  <a:t>For each trial n=1,…, </a:t>
                </a:r>
                <a14:m>
                  <m:oMath xmlns:m="http://schemas.openxmlformats.org/officeDocument/2006/math">
                    <m:sSub>
                      <m:sSubPr>
                        <m:ctrlPr>
                          <a:rPr lang="en-IN" sz="1500" i="1" smtClean="0">
                            <a:latin typeface="Cambria Math" panose="02040503050406030204" pitchFamily="18" charset="0"/>
                          </a:rPr>
                        </m:ctrlPr>
                      </m:sSubPr>
                      <m:e>
                        <m:r>
                          <a:rPr lang="en-IN" sz="1500" b="0" i="1" smtClean="0">
                            <a:latin typeface="Cambria Math" panose="02040503050406030204" pitchFamily="18" charset="0"/>
                          </a:rPr>
                          <m:t>𝑁</m:t>
                        </m:r>
                      </m:e>
                      <m:sub>
                        <m:r>
                          <a:rPr lang="en-IN" sz="1500" b="0" i="1" smtClean="0">
                            <a:latin typeface="Cambria Math" panose="02040503050406030204" pitchFamily="18" charset="0"/>
                          </a:rPr>
                          <m:t>𝑠𝑖𝑚</m:t>
                        </m:r>
                      </m:sub>
                    </m:sSub>
                    <m:r>
                      <a:rPr lang="en-IN" sz="1500" b="0" i="1" smtClean="0">
                        <a:latin typeface="Cambria Math" panose="02040503050406030204" pitchFamily="18" charset="0"/>
                      </a:rPr>
                      <m:t> </m:t>
                    </m:r>
                  </m:oMath>
                </a14:m>
                <a:r>
                  <a:rPr lang="en-IN" sz="1500" dirty="0"/>
                  <a:t>:</a:t>
                </a:r>
              </a:p>
              <a:p>
                <a:pPr marL="457200" indent="-457200">
                  <a:buFont typeface="+mj-lt"/>
                  <a:buAutoNum type="arabicPeriod"/>
                </a:pPr>
                <a:r>
                  <a:rPr lang="en-IN" sz="1500" b="1" dirty="0"/>
                  <a:t>Generate information bits </a:t>
                </a:r>
                <a:r>
                  <a:rPr lang="en-IN" sz="1500" dirty="0"/>
                  <a:t>and encode them using the polar code of length N and rate r.	</a:t>
                </a:r>
              </a:p>
              <a:p>
                <a:pPr marL="457200" indent="-457200">
                  <a:buFont typeface="+mj-lt"/>
                  <a:buAutoNum type="arabicPeriod"/>
                </a:pPr>
                <a:r>
                  <a:rPr lang="en-IN" sz="1500" b="1" dirty="0"/>
                  <a:t>Map coded bits to BPSK symbols </a:t>
                </a:r>
                <a:r>
                  <a:rPr lang="en-IN" sz="1500" dirty="0"/>
                  <a:t>(+1for bit ‘0’, −1for bit ‘1’), so each symbol energy equals Es DSP LOG.</a:t>
                </a:r>
              </a:p>
              <a:p>
                <a:pPr marL="457200" indent="-457200">
                  <a:buFont typeface="+mj-lt"/>
                  <a:buAutoNum type="arabicPeriod"/>
                </a:pPr>
                <a:r>
                  <a:rPr lang="en-IN" sz="1500" b="1" dirty="0"/>
                  <a:t>Add AWGN </a:t>
                </a:r>
                <a:r>
                  <a:rPr lang="en-IN" sz="1500" dirty="0"/>
                  <a:t>samples to each symbol (drawn from </a:t>
                </a:r>
                <a14:m>
                  <m:oMath xmlns:m="http://schemas.openxmlformats.org/officeDocument/2006/math">
                    <m:r>
                      <a:rPr lang="en-IN" sz="1500" b="0" i="1" smtClean="0">
                        <a:latin typeface="Cambria Math" panose="02040503050406030204" pitchFamily="18" charset="0"/>
                      </a:rPr>
                      <m:t>𝑁</m:t>
                    </m:r>
                    <m:d>
                      <m:dPr>
                        <m:ctrlPr>
                          <a:rPr lang="en-IN" sz="1500" b="0" i="1" smtClean="0">
                            <a:latin typeface="Cambria Math" panose="02040503050406030204" pitchFamily="18" charset="0"/>
                          </a:rPr>
                        </m:ctrlPr>
                      </m:dPr>
                      <m:e>
                        <m:r>
                          <a:rPr lang="en-IN" sz="1500" b="0" i="1" smtClean="0">
                            <a:latin typeface="Cambria Math" panose="02040503050406030204" pitchFamily="18" charset="0"/>
                          </a:rPr>
                          <m:t>0,</m:t>
                        </m:r>
                        <m:sSup>
                          <m:sSupPr>
                            <m:ctrlPr>
                              <a:rPr lang="en-IN" sz="1500" b="0" i="1" smtClean="0">
                                <a:latin typeface="Cambria Math" panose="02040503050406030204" pitchFamily="18" charset="0"/>
                                <a:ea typeface="Cambria Math" panose="02040503050406030204" pitchFamily="18" charset="0"/>
                              </a:rPr>
                            </m:ctrlPr>
                          </m:sSupPr>
                          <m:e>
                            <m:r>
                              <a:rPr lang="en-IN" sz="1500" b="0" i="1" smtClean="0">
                                <a:latin typeface="Cambria Math" panose="02040503050406030204" pitchFamily="18" charset="0"/>
                                <a:ea typeface="Cambria Math" panose="02040503050406030204" pitchFamily="18" charset="0"/>
                              </a:rPr>
                              <m:t>𝜎</m:t>
                            </m:r>
                          </m:e>
                          <m:sup>
                            <m:r>
                              <a:rPr lang="en-IN" sz="1500" b="0" i="1" smtClean="0">
                                <a:latin typeface="Cambria Math" panose="02040503050406030204" pitchFamily="18" charset="0"/>
                                <a:ea typeface="Cambria Math" panose="02040503050406030204" pitchFamily="18" charset="0"/>
                              </a:rPr>
                              <m:t>2</m:t>
                            </m:r>
                          </m:sup>
                        </m:sSup>
                      </m:e>
                    </m:d>
                  </m:oMath>
                </a14:m>
                <a:endParaRPr lang="en-IN" sz="1500" b="0" dirty="0">
                  <a:ea typeface="Cambria Math" panose="02040503050406030204" pitchFamily="18" charset="0"/>
                </a:endParaRPr>
              </a:p>
              <a:p>
                <a:pPr marL="457200" indent="-457200">
                  <a:buFont typeface="+mj-lt"/>
                  <a:buAutoNum type="arabicPeriod"/>
                </a:pPr>
                <a:r>
                  <a:rPr lang="en-IN" sz="1500" b="1" dirty="0"/>
                  <a:t>Decode received noisy symbols </a:t>
                </a:r>
                <a:r>
                  <a:rPr lang="en-IN" sz="1500" dirty="0"/>
                  <a:t>using successive cancellation (or another decoder) and count bit/frame errors.</a:t>
                </a:r>
              </a:p>
              <a:p>
                <a:pPr marL="457200" indent="-457200">
                  <a:buFont typeface="+mj-lt"/>
                  <a:buAutoNum type="arabicPeriod"/>
                </a:pPr>
                <a:r>
                  <a:rPr lang="en-IN" sz="1500" b="1" dirty="0"/>
                  <a:t>Accumulate error counts</a:t>
                </a:r>
                <a:r>
                  <a:rPr lang="en-IN" sz="1500" dirty="0"/>
                  <a:t> across all trials to estimate</a:t>
                </a:r>
              </a:p>
              <a:p>
                <a:pPr marL="749808" lvl="1" indent="-457200">
                  <a:buFont typeface="Wingdings" panose="05000000000000000000" pitchFamily="2" charset="2"/>
                  <a:buChar char="Ø"/>
                </a:pPr>
                <a:r>
                  <a:rPr lang="en-IN" sz="1500" dirty="0"/>
                  <a:t>Bit Error Rate (BER):BER=Total bit errors/Total transmitted bits, calculated over </a:t>
                </a:r>
                <a14:m>
                  <m:oMath xmlns:m="http://schemas.openxmlformats.org/officeDocument/2006/math">
                    <m:sSub>
                      <m:sSubPr>
                        <m:ctrlPr>
                          <a:rPr lang="en-IN" sz="1500" i="1" smtClean="0">
                            <a:latin typeface="Cambria Math" panose="02040503050406030204" pitchFamily="18" charset="0"/>
                          </a:rPr>
                        </m:ctrlPr>
                      </m:sSubPr>
                      <m:e>
                        <m:r>
                          <a:rPr lang="en-IN" sz="1500" b="0" i="1" smtClean="0">
                            <a:latin typeface="Cambria Math" panose="02040503050406030204" pitchFamily="18" charset="0"/>
                          </a:rPr>
                          <m:t>𝑁</m:t>
                        </m:r>
                      </m:e>
                      <m:sub>
                        <m:r>
                          <a:rPr lang="en-IN" sz="1500" b="0" i="1" smtClean="0">
                            <a:latin typeface="Cambria Math" panose="02040503050406030204" pitchFamily="18" charset="0"/>
                          </a:rPr>
                          <m:t>𝑠𝑖𝑚</m:t>
                        </m:r>
                      </m:sub>
                    </m:sSub>
                  </m:oMath>
                </a14:m>
                <a:r>
                  <a:rPr lang="en-IN" sz="1500" dirty="0"/>
                  <a:t> trials</a:t>
                </a:r>
              </a:p>
              <a:p>
                <a:pPr marL="749808" lvl="1" indent="-457200">
                  <a:buFont typeface="Wingdings" panose="05000000000000000000" pitchFamily="2" charset="2"/>
                  <a:buChar char="Ø"/>
                </a:pPr>
                <a:r>
                  <a:rPr lang="en-IN" sz="1500" dirty="0"/>
                  <a:t>Block Error Rate (BLER):BLER=Blocks with ≥1 error / </a:t>
                </a:r>
                <a14:m>
                  <m:oMath xmlns:m="http://schemas.openxmlformats.org/officeDocument/2006/math">
                    <m:sSub>
                      <m:sSubPr>
                        <m:ctrlPr>
                          <a:rPr lang="en-IN" sz="1500" i="1" smtClean="0">
                            <a:latin typeface="Cambria Math" panose="02040503050406030204" pitchFamily="18" charset="0"/>
                          </a:rPr>
                        </m:ctrlPr>
                      </m:sSubPr>
                      <m:e>
                        <m:r>
                          <a:rPr lang="en-IN" sz="1500" b="0" i="1" smtClean="0">
                            <a:latin typeface="Cambria Math" panose="02040503050406030204" pitchFamily="18" charset="0"/>
                          </a:rPr>
                          <m:t>𝑁</m:t>
                        </m:r>
                      </m:e>
                      <m:sub>
                        <m:r>
                          <a:rPr lang="en-IN" sz="1500" b="0" i="1" smtClean="0">
                            <a:latin typeface="Cambria Math" panose="02040503050406030204" pitchFamily="18" charset="0"/>
                          </a:rPr>
                          <m:t>𝑠𝑖𝑚</m:t>
                        </m:r>
                      </m:sub>
                    </m:sSub>
                  </m:oMath>
                </a14:m>
                <a:r>
                  <a:rPr lang="en-IN" sz="1500" dirty="0"/>
                  <a:t>, critical for assessing decoder reliability.</a:t>
                </a:r>
              </a:p>
              <a:p>
                <a:pPr marL="749808" lvl="1" indent="-457200">
                  <a:buFont typeface="Wingdings" panose="05000000000000000000" pitchFamily="2" charset="2"/>
                  <a:buChar char="Ø"/>
                </a:pPr>
                <a:r>
                  <a:rPr lang="en-IN" sz="1500" dirty="0"/>
                  <a:t>Success Rate: Probability of error-free decoding, especially for CRC-aided SCL decoders</a:t>
                </a:r>
              </a:p>
              <a:p>
                <a:pPr marL="457200" indent="-457200">
                  <a:buFont typeface="+mj-lt"/>
                  <a:buAutoNum type="arabicPeriod"/>
                </a:pPr>
                <a:r>
                  <a:rPr lang="en-IN" sz="1500" dirty="0"/>
                  <a:t>Analyse the graphs obtained and deduce conclusions</a:t>
                </a:r>
              </a:p>
            </p:txBody>
          </p:sp>
        </mc:Choice>
        <mc:Fallback xmlns="">
          <p:sp>
            <p:nvSpPr>
              <p:cNvPr id="3" name="Content Placeholder 2">
                <a:extLst>
                  <a:ext uri="{FF2B5EF4-FFF2-40B4-BE49-F238E27FC236}">
                    <a16:creationId xmlns:a16="http://schemas.microsoft.com/office/drawing/2014/main" id="{D0E42FBF-E301-4843-B72D-4EB8CF5FC0ED}"/>
                  </a:ext>
                </a:extLst>
              </p:cNvPr>
              <p:cNvSpPr>
                <a:spLocks noGrp="1" noRot="1" noChangeAspect="1" noMove="1" noResize="1" noEditPoints="1" noAdjustHandles="1" noChangeArrowheads="1" noChangeShapeType="1" noTextEdit="1"/>
              </p:cNvSpPr>
              <p:nvPr>
                <p:ph idx="1"/>
              </p:nvPr>
            </p:nvSpPr>
            <p:spPr>
              <a:xfrm>
                <a:off x="1097280" y="1818837"/>
                <a:ext cx="10441208" cy="4550965"/>
              </a:xfrm>
              <a:blipFill>
                <a:blip r:embed="rId2"/>
                <a:stretch>
                  <a:fillRect l="-1109" t="-66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DEA4AC5-688F-4AEF-88EB-711DB345414A}"/>
              </a:ext>
            </a:extLst>
          </p:cNvPr>
          <p:cNvSpPr>
            <a:spLocks noGrp="1"/>
          </p:cNvSpPr>
          <p:nvPr>
            <p:ph type="sldNum" sz="quarter" idx="12"/>
          </p:nvPr>
        </p:nvSpPr>
        <p:spPr/>
        <p:txBody>
          <a:bodyPr/>
          <a:lstStyle/>
          <a:p>
            <a:fld id="{ABD4E5D1-8D28-4922-8246-9644D53432D9}" type="slidenum">
              <a:rPr lang="en-IN" smtClean="0"/>
              <a:t>55</a:t>
            </a:fld>
            <a:endParaRPr lang="en-IN"/>
          </a:p>
        </p:txBody>
      </p:sp>
      <p:grpSp>
        <p:nvGrpSpPr>
          <p:cNvPr id="9" name="Group 8">
            <a:extLst>
              <a:ext uri="{FF2B5EF4-FFF2-40B4-BE49-F238E27FC236}">
                <a16:creationId xmlns:a16="http://schemas.microsoft.com/office/drawing/2014/main" id="{5257FB3A-1D68-AF6D-35E6-3BA71140F947}"/>
              </a:ext>
            </a:extLst>
          </p:cNvPr>
          <p:cNvGrpSpPr/>
          <p:nvPr/>
        </p:nvGrpSpPr>
        <p:grpSpPr>
          <a:xfrm>
            <a:off x="0" y="-14438"/>
            <a:ext cx="12842450" cy="924025"/>
            <a:chOff x="0" y="-14438"/>
            <a:chExt cx="12842450" cy="924025"/>
          </a:xfrm>
        </p:grpSpPr>
        <p:sp>
          <p:nvSpPr>
            <p:cNvPr id="8" name="Right Triangle 7">
              <a:extLst>
                <a:ext uri="{FF2B5EF4-FFF2-40B4-BE49-F238E27FC236}">
                  <a16:creationId xmlns:a16="http://schemas.microsoft.com/office/drawing/2014/main" id="{242ED101-8EBD-EA72-99C8-384D4E390A0C}"/>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C8C4F2D-EF65-01B5-4F76-34EEC41006EF}"/>
                </a:ext>
              </a:extLst>
            </p:cNvPr>
            <p:cNvGrpSpPr/>
            <p:nvPr/>
          </p:nvGrpSpPr>
          <p:grpSpPr>
            <a:xfrm>
              <a:off x="0" y="-14438"/>
              <a:ext cx="12842450" cy="739011"/>
              <a:chOff x="0" y="-14438"/>
              <a:chExt cx="12842450" cy="739011"/>
            </a:xfrm>
          </p:grpSpPr>
          <p:sp>
            <p:nvSpPr>
              <p:cNvPr id="6" name="Rectangle 5">
                <a:extLst>
                  <a:ext uri="{FF2B5EF4-FFF2-40B4-BE49-F238E27FC236}">
                    <a16:creationId xmlns:a16="http://schemas.microsoft.com/office/drawing/2014/main" id="{11343FDB-744C-7FAE-C972-0BFE8C0C9524}"/>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D67CBB2-7659-DEFD-1073-D8A0070D8C52}"/>
                  </a:ext>
                </a:extLst>
              </p:cNvPr>
              <p:cNvSpPr txBox="1"/>
              <p:nvPr/>
            </p:nvSpPr>
            <p:spPr>
              <a:xfrm>
                <a:off x="719580" y="78242"/>
                <a:ext cx="12122870" cy="646331"/>
              </a:xfrm>
              <a:prstGeom prst="rect">
                <a:avLst/>
              </a:prstGeom>
              <a:noFill/>
            </p:spPr>
            <p:txBody>
              <a:bodyPr wrap="square" lIns="91440" tIns="45720" rIns="91440" bIns="45720" rtlCol="0" anchor="t">
                <a:spAutoFit/>
              </a:bodyPr>
              <a:lstStyle/>
              <a:p>
                <a:r>
                  <a:rPr lang="en-IN"/>
                  <a:t>5.Performance/Performance Evaluation</a:t>
                </a:r>
                <a:endParaRPr lang="en-IN" sz="1800"/>
              </a:p>
              <a:p>
                <a:endParaRPr lang="en-IN"/>
              </a:p>
            </p:txBody>
          </p:sp>
        </p:grpSp>
      </p:grpSp>
    </p:spTree>
    <p:extLst>
      <p:ext uri="{BB962C8B-B14F-4D97-AF65-F5344CB8AC3E}">
        <p14:creationId xmlns:p14="http://schemas.microsoft.com/office/powerpoint/2010/main" val="742050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6FC09-A9E0-67AE-3A0E-49CFA44904F7}"/>
              </a:ext>
            </a:extLst>
          </p:cNvPr>
          <p:cNvSpPr>
            <a:spLocks noGrp="1"/>
          </p:cNvSpPr>
          <p:nvPr>
            <p:ph type="sldNum" sz="quarter" idx="12"/>
          </p:nvPr>
        </p:nvSpPr>
        <p:spPr/>
        <p:txBody>
          <a:bodyPr/>
          <a:lstStyle/>
          <a:p>
            <a:fld id="{ABD4E5D1-8D28-4922-8246-9644D53432D9}" type="slidenum">
              <a:rPr lang="en-IN" smtClean="0"/>
              <a:t>56</a:t>
            </a:fld>
            <a:endParaRPr lang="en-IN"/>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3E42C7-0427-7CA9-9BDD-E8FAEF4F649F}"/>
                  </a:ext>
                </a:extLst>
              </p:cNvPr>
              <p:cNvSpPr txBox="1"/>
              <p:nvPr/>
            </p:nvSpPr>
            <p:spPr>
              <a:xfrm>
                <a:off x="447574" y="3195687"/>
                <a:ext cx="11383065" cy="290874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IN" sz="2400" dirty="0"/>
                  <a:t>Signal-to-Noise Ratio (SNR) is a fundamental metric that quantifies the strength of a desired signal relative to background noise </a:t>
                </a:r>
              </a:p>
              <a:p>
                <a:pPr marL="285750" indent="-285750">
                  <a:buClr>
                    <a:schemeClr val="accent1"/>
                  </a:buClr>
                  <a:buFont typeface="Arial" panose="020B0604020202020204" pitchFamily="34" charset="0"/>
                  <a:buChar char="•"/>
                </a:pPr>
                <a:r>
                  <a:rPr lang="en-IN" sz="2400" dirty="0"/>
                  <a:t>SNR = </a:t>
                </a:r>
                <a14:m>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𝑃</m:t>
                        </m:r>
                      </m:e>
                      <m:sub>
                        <m:r>
                          <a:rPr lang="en-IN" sz="2400" b="0" i="1" smtClean="0">
                            <a:latin typeface="Cambria Math" panose="02040503050406030204" pitchFamily="18" charset="0"/>
                          </a:rPr>
                          <m:t>𝑠𝑖𝑔𝑛𝑎𝑙</m:t>
                        </m:r>
                      </m:sub>
                    </m:sSub>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m:t>
                        </m:r>
                        <m:r>
                          <a:rPr lang="en-IN" sz="2400" b="0" i="1" smtClean="0">
                            <a:latin typeface="Cambria Math" panose="02040503050406030204" pitchFamily="18" charset="0"/>
                          </a:rPr>
                          <m:t>𝑃</m:t>
                        </m:r>
                      </m:e>
                      <m:sub>
                        <m:r>
                          <a:rPr lang="en-IN" sz="2400" b="0" i="1" smtClean="0">
                            <a:latin typeface="Cambria Math" panose="02040503050406030204" pitchFamily="18" charset="0"/>
                          </a:rPr>
                          <m:t>𝑛𝑜𝑖𝑠𝑒</m:t>
                        </m:r>
                      </m:sub>
                    </m:sSub>
                    <m:r>
                      <a:rPr lang="en-IN" sz="2400" b="0" i="1" smtClean="0">
                        <a:latin typeface="Cambria Math" panose="02040503050406030204" pitchFamily="18" charset="0"/>
                      </a:rPr>
                      <m:t>=</m:t>
                    </m:r>
                    <m:r>
                      <a:rPr lang="en-IN" sz="2400" b="0" i="1" smtClean="0">
                        <a:latin typeface="Cambria Math" panose="02040503050406030204" pitchFamily="18" charset="0"/>
                      </a:rPr>
                      <m:t>𝑆</m:t>
                    </m:r>
                    <m:r>
                      <a:rPr lang="en-IN" sz="2400" b="0" i="1" smtClean="0">
                        <a:latin typeface="Cambria Math" panose="02040503050406030204" pitchFamily="18" charset="0"/>
                      </a:rPr>
                      <m:t>/</m:t>
                    </m:r>
                    <m:r>
                      <a:rPr lang="en-IN" sz="2400" b="0" i="1" smtClean="0">
                        <a:latin typeface="Cambria Math" panose="02040503050406030204" pitchFamily="18" charset="0"/>
                      </a:rPr>
                      <m:t>𝑁</m:t>
                    </m:r>
                  </m:oMath>
                </a14:m>
                <a:endParaRPr lang="en-IN" sz="2400" dirty="0"/>
              </a:p>
              <a:p>
                <a:pPr marL="285750" indent="-285750">
                  <a:buClr>
                    <a:schemeClr val="accent1"/>
                  </a:buClr>
                  <a:buFont typeface="Arial" panose="020B0604020202020204" pitchFamily="34" charset="0"/>
                  <a:buChar char="•"/>
                </a:pPr>
                <a:r>
                  <a:rPr lang="en-IN" sz="2400" dirty="0"/>
                  <a:t>The SNR per symbol (Es/N0) is directly proportional to the code rate (r) and Eb/N0 in linear scale. Lower code rates reduce Es/N0 relative to Eb/N0, reflecting the energy "dilution" (when r&lt;1) caused by redundancy.</a:t>
                </a:r>
              </a:p>
              <a:p>
                <a:pPr marL="285750" indent="-285750">
                  <a:buClr>
                    <a:schemeClr val="accent1"/>
                  </a:buClr>
                  <a:buFont typeface="Arial" panose="020B0604020202020204" pitchFamily="34" charset="0"/>
                  <a:buChar char="•"/>
                </a:pPr>
                <a:r>
                  <a:rPr lang="en-IN" sz="2400" dirty="0"/>
                  <a:t>SNR per symbol </a:t>
                </a:r>
                <a14:m>
                  <m:oMath xmlns:m="http://schemas.openxmlformats.org/officeDocument/2006/math">
                    <m:f>
                      <m:fPr>
                        <m:ctrlPr>
                          <a:rPr lang="en-IN" sz="2400" b="0" i="1" smtClean="0">
                            <a:latin typeface="Cambria Math" panose="02040503050406030204" pitchFamily="18" charset="0"/>
                          </a:rPr>
                        </m:ctrlPr>
                      </m:fPr>
                      <m:num>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𝐸</m:t>
                            </m:r>
                          </m:e>
                          <m:sub>
                            <m:r>
                              <a:rPr lang="en-IN" sz="2400" b="0" i="1" smtClean="0">
                                <a:latin typeface="Cambria Math" panose="02040503050406030204" pitchFamily="18" charset="0"/>
                              </a:rPr>
                              <m:t>𝑠</m:t>
                            </m:r>
                          </m:sub>
                        </m:sSub>
                      </m:num>
                      <m:den>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𝑁</m:t>
                            </m:r>
                          </m:e>
                          <m:sub>
                            <m:r>
                              <a:rPr lang="en-IN" sz="2400" b="0" i="1" smtClean="0">
                                <a:latin typeface="Cambria Math" panose="02040503050406030204" pitchFamily="18" charset="0"/>
                              </a:rPr>
                              <m:t>0</m:t>
                            </m:r>
                          </m:sub>
                        </m:sSub>
                      </m:den>
                    </m:f>
                    <m:r>
                      <a:rPr lang="en-IN" sz="2400" b="0" i="1" smtClean="0">
                        <a:latin typeface="Cambria Math" panose="02040503050406030204" pitchFamily="18" charset="0"/>
                      </a:rPr>
                      <m:t>=</m:t>
                    </m:r>
                    <m:r>
                      <a:rPr lang="en-IN" sz="2400" b="0" i="1" smtClean="0">
                        <a:latin typeface="Cambria Math" panose="02040503050406030204" pitchFamily="18" charset="0"/>
                      </a:rPr>
                      <m:t>𝑟</m:t>
                    </m:r>
                    <m:r>
                      <a:rPr lang="en-IN" sz="2400" b="0" i="1" smtClean="0">
                        <a:latin typeface="Cambria Math" panose="02040503050406030204" pitchFamily="18" charset="0"/>
                        <a:ea typeface="Cambria Math" panose="02040503050406030204" pitchFamily="18" charset="0"/>
                      </a:rPr>
                      <m:t>×</m:t>
                    </m:r>
                    <m:f>
                      <m:fPr>
                        <m:ctrlPr>
                          <a:rPr lang="en-IN" sz="2400" b="0" i="1" smtClean="0">
                            <a:latin typeface="Cambria Math" panose="02040503050406030204" pitchFamily="18" charset="0"/>
                            <a:ea typeface="Cambria Math" panose="02040503050406030204" pitchFamily="18" charset="0"/>
                          </a:rPr>
                        </m:ctrlPr>
                      </m:fPr>
                      <m:num>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𝐸</m:t>
                            </m:r>
                          </m:e>
                          <m:sub>
                            <m:r>
                              <a:rPr lang="en-IN" sz="2400" b="0" i="1" smtClean="0">
                                <a:latin typeface="Cambria Math" panose="02040503050406030204" pitchFamily="18" charset="0"/>
                                <a:ea typeface="Cambria Math" panose="02040503050406030204" pitchFamily="18" charset="0"/>
                              </a:rPr>
                              <m:t>𝑏</m:t>
                            </m:r>
                          </m:sub>
                        </m:sSub>
                      </m:num>
                      <m:den>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𝑁</m:t>
                            </m:r>
                          </m:e>
                          <m:sub>
                            <m:r>
                              <a:rPr lang="en-IN" sz="2400" b="0" i="1" smtClean="0">
                                <a:latin typeface="Cambria Math" panose="02040503050406030204" pitchFamily="18" charset="0"/>
                                <a:ea typeface="Cambria Math" panose="02040503050406030204" pitchFamily="18" charset="0"/>
                              </a:rPr>
                              <m:t>0</m:t>
                            </m:r>
                          </m:sub>
                        </m:sSub>
                      </m:den>
                    </m:f>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𝑟</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𝑆𝑁𝑅</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𝑝𝑒𝑟</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𝑏𝑖𝑡</m:t>
                    </m:r>
                  </m:oMath>
                </a14:m>
                <a:endParaRPr lang="en-IN" sz="2400" dirty="0"/>
              </a:p>
            </p:txBody>
          </p:sp>
        </mc:Choice>
        <mc:Fallback xmlns="">
          <p:sp>
            <p:nvSpPr>
              <p:cNvPr id="9" name="TextBox 8">
                <a:extLst>
                  <a:ext uri="{FF2B5EF4-FFF2-40B4-BE49-F238E27FC236}">
                    <a16:creationId xmlns:a16="http://schemas.microsoft.com/office/drawing/2014/main" id="{0B3E42C7-0427-7CA9-9BDD-E8FAEF4F649F}"/>
                  </a:ext>
                </a:extLst>
              </p:cNvPr>
              <p:cNvSpPr txBox="1">
                <a:spLocks noRot="1" noChangeAspect="1" noMove="1" noResize="1" noEditPoints="1" noAdjustHandles="1" noChangeArrowheads="1" noChangeShapeType="1" noTextEdit="1"/>
              </p:cNvSpPr>
              <p:nvPr/>
            </p:nvSpPr>
            <p:spPr>
              <a:xfrm>
                <a:off x="447574" y="3195687"/>
                <a:ext cx="11383065" cy="2908745"/>
              </a:xfrm>
              <a:prstGeom prst="rect">
                <a:avLst/>
              </a:prstGeom>
              <a:blipFill>
                <a:blip r:embed="rId2"/>
                <a:stretch>
                  <a:fillRect l="-696" t="-1677"/>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7AD7B42E-738C-E4F6-D6F8-95BEBAB1C64A}"/>
              </a:ext>
            </a:extLst>
          </p:cNvPr>
          <p:cNvGrpSpPr/>
          <p:nvPr/>
        </p:nvGrpSpPr>
        <p:grpSpPr>
          <a:xfrm>
            <a:off x="0" y="-14438"/>
            <a:ext cx="12842450" cy="924025"/>
            <a:chOff x="0" y="-14438"/>
            <a:chExt cx="12842450" cy="924025"/>
          </a:xfrm>
        </p:grpSpPr>
        <p:sp>
          <p:nvSpPr>
            <p:cNvPr id="19" name="Right Triangle 18">
              <a:extLst>
                <a:ext uri="{FF2B5EF4-FFF2-40B4-BE49-F238E27FC236}">
                  <a16:creationId xmlns:a16="http://schemas.microsoft.com/office/drawing/2014/main" id="{CDBC1635-AE24-FE1F-79C7-39EA06CBEDF6}"/>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C299D65B-4CD2-0F6C-552E-D724A044FFC6}"/>
                </a:ext>
              </a:extLst>
            </p:cNvPr>
            <p:cNvGrpSpPr/>
            <p:nvPr/>
          </p:nvGrpSpPr>
          <p:grpSpPr>
            <a:xfrm>
              <a:off x="0" y="-14438"/>
              <a:ext cx="12842450" cy="739011"/>
              <a:chOff x="0" y="-14438"/>
              <a:chExt cx="12842450" cy="739011"/>
            </a:xfrm>
          </p:grpSpPr>
          <p:sp>
            <p:nvSpPr>
              <p:cNvPr id="21" name="Rectangle 20">
                <a:extLst>
                  <a:ext uri="{FF2B5EF4-FFF2-40B4-BE49-F238E27FC236}">
                    <a16:creationId xmlns:a16="http://schemas.microsoft.com/office/drawing/2014/main" id="{B437C8DA-424E-1175-99ED-20C361B4D911}"/>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FE029BEE-2B9D-353D-99DF-C777B78C07AF}"/>
                  </a:ext>
                </a:extLst>
              </p:cNvPr>
              <p:cNvSpPr txBox="1"/>
              <p:nvPr/>
            </p:nvSpPr>
            <p:spPr>
              <a:xfrm>
                <a:off x="719580" y="78242"/>
                <a:ext cx="12122870" cy="646331"/>
              </a:xfrm>
              <a:prstGeom prst="rect">
                <a:avLst/>
              </a:prstGeom>
              <a:noFill/>
            </p:spPr>
            <p:txBody>
              <a:bodyPr wrap="square" rtlCol="0">
                <a:spAutoFit/>
              </a:bodyPr>
              <a:lstStyle/>
              <a:p>
                <a:r>
                  <a:rPr lang="en-IN"/>
                  <a:t>5.Performance/Performance Evaluation</a:t>
                </a:r>
                <a:endParaRPr lang="en-IN" sz="1800"/>
              </a:p>
              <a:p>
                <a:endParaRPr lang="en-IN"/>
              </a:p>
            </p:txBody>
          </p:sp>
        </p:grpSp>
      </p:grpSp>
      <p:pic>
        <p:nvPicPr>
          <p:cNvPr id="6" name="Picture 5" descr="A black text with a black line&#10;&#10;AI-generated content may be incorrect.">
            <a:extLst>
              <a:ext uri="{FF2B5EF4-FFF2-40B4-BE49-F238E27FC236}">
                <a16:creationId xmlns:a16="http://schemas.microsoft.com/office/drawing/2014/main" id="{2055346B-C89E-8F2C-234A-8DC93DF881C1}"/>
              </a:ext>
            </a:extLst>
          </p:cNvPr>
          <p:cNvPicPr>
            <a:picLocks noChangeAspect="1"/>
          </p:cNvPicPr>
          <p:nvPr/>
        </p:nvPicPr>
        <p:blipFill>
          <a:blip r:embed="rId3"/>
          <a:stretch>
            <a:fillRect/>
          </a:stretch>
        </p:blipFill>
        <p:spPr>
          <a:xfrm>
            <a:off x="950185" y="2010027"/>
            <a:ext cx="4192161" cy="896976"/>
          </a:xfrm>
          <a:prstGeom prst="rect">
            <a:avLst/>
          </a:prstGeom>
        </p:spPr>
      </p:pic>
      <p:sp>
        <p:nvSpPr>
          <p:cNvPr id="7" name="TextBox 6">
            <a:extLst>
              <a:ext uri="{FF2B5EF4-FFF2-40B4-BE49-F238E27FC236}">
                <a16:creationId xmlns:a16="http://schemas.microsoft.com/office/drawing/2014/main" id="{247E82AC-C6E6-786A-8D91-8F82A6F697EA}"/>
              </a:ext>
            </a:extLst>
          </p:cNvPr>
          <p:cNvSpPr txBox="1"/>
          <p:nvPr/>
        </p:nvSpPr>
        <p:spPr>
          <a:xfrm>
            <a:off x="568961" y="676915"/>
            <a:ext cx="106535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ü"/>
            </a:pPr>
            <a:r>
              <a:rPr lang="en-US" sz="2400" dirty="0">
                <a:ea typeface="+mn-lt"/>
                <a:cs typeface="+mn-lt"/>
              </a:rPr>
              <a:t>Energy per bit is defined as the ratio of signal power to bit rate (Eb=S/R such that R=r x B)</a:t>
            </a:r>
            <a:endParaRPr lang="en-US" sz="2400" dirty="0">
              <a:ea typeface="Calibri"/>
              <a:cs typeface="Calibri"/>
            </a:endParaRPr>
          </a:p>
          <a:p>
            <a:pPr marL="171450" indent="-171450">
              <a:buFont typeface="Wingdings"/>
              <a:buChar char="ü"/>
            </a:pPr>
            <a:r>
              <a:rPr lang="en-US" sz="2400" dirty="0">
                <a:ea typeface="+mn-lt"/>
                <a:cs typeface="+mn-lt"/>
              </a:rPr>
              <a:t>N0 represents the noise power per unit bandwidth </a:t>
            </a:r>
            <a:endParaRPr lang="en-US" sz="2400" dirty="0">
              <a:ea typeface="Calibri"/>
              <a:cs typeface="Calibri"/>
            </a:endParaRPr>
          </a:p>
        </p:txBody>
      </p:sp>
    </p:spTree>
    <p:extLst>
      <p:ext uri="{BB962C8B-B14F-4D97-AF65-F5344CB8AC3E}">
        <p14:creationId xmlns:p14="http://schemas.microsoft.com/office/powerpoint/2010/main" val="253862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CE5AC3-33B1-71E3-F042-F15F69E31C02}"/>
              </a:ext>
            </a:extLst>
          </p:cNvPr>
          <p:cNvSpPr>
            <a:spLocks noGrp="1"/>
          </p:cNvSpPr>
          <p:nvPr>
            <p:ph type="sldNum" sz="quarter" idx="12"/>
          </p:nvPr>
        </p:nvSpPr>
        <p:spPr/>
        <p:txBody>
          <a:bodyPr/>
          <a:lstStyle/>
          <a:p>
            <a:fld id="{ABD4E5D1-8D28-4922-8246-9644D53432D9}" type="slidenum">
              <a:rPr lang="en-IN" smtClean="0"/>
              <a:t>57</a:t>
            </a:fld>
            <a:endParaRPr lang="en-IN"/>
          </a:p>
        </p:txBody>
      </p:sp>
      <p:sp>
        <p:nvSpPr>
          <p:cNvPr id="9" name="TextBox 8">
            <a:extLst>
              <a:ext uri="{FF2B5EF4-FFF2-40B4-BE49-F238E27FC236}">
                <a16:creationId xmlns:a16="http://schemas.microsoft.com/office/drawing/2014/main" id="{D4F9868E-41B6-FDAC-D454-667EA0ACF1C0}"/>
              </a:ext>
            </a:extLst>
          </p:cNvPr>
          <p:cNvSpPr txBox="1"/>
          <p:nvPr/>
        </p:nvSpPr>
        <p:spPr>
          <a:xfrm>
            <a:off x="356648" y="909587"/>
            <a:ext cx="11247747" cy="923330"/>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n-IN"/>
              <a:t>Performance is evaluated via Monte Carlo simulations, measuring BLER/BER versus Eb/N0, compared to: </a:t>
            </a:r>
            <a:br>
              <a:rPr lang="en-IN"/>
            </a:br>
            <a:endParaRPr lang="en-IN"/>
          </a:p>
          <a:p>
            <a:pPr>
              <a:buClr>
                <a:schemeClr val="accent1"/>
              </a:buClr>
            </a:pPr>
            <a:r>
              <a:rPr lang="en-IN">
                <a:sym typeface="Wingdings" panose="05000000000000000000" pitchFamily="2" charset="2"/>
              </a:rPr>
              <a:t>	</a:t>
            </a:r>
            <a:r>
              <a:rPr lang="en-IN"/>
              <a:t>Shannon Limit For code rate r (on linear scale):</a:t>
            </a:r>
          </a:p>
        </p:txBody>
      </p:sp>
      <p:sp>
        <p:nvSpPr>
          <p:cNvPr id="13" name="TextBox 12">
            <a:extLst>
              <a:ext uri="{FF2B5EF4-FFF2-40B4-BE49-F238E27FC236}">
                <a16:creationId xmlns:a16="http://schemas.microsoft.com/office/drawing/2014/main" id="{8973BFAA-EC1D-AFC4-E1EF-FD7ABF4E01EB}"/>
              </a:ext>
            </a:extLst>
          </p:cNvPr>
          <p:cNvSpPr txBox="1"/>
          <p:nvPr/>
        </p:nvSpPr>
        <p:spPr>
          <a:xfrm>
            <a:off x="7601770" y="1439815"/>
            <a:ext cx="1346452" cy="369332"/>
          </a:xfrm>
          <a:prstGeom prst="rect">
            <a:avLst/>
          </a:prstGeom>
          <a:noFill/>
        </p:spPr>
        <p:txBody>
          <a:bodyPr wrap="square">
            <a:spAutoFit/>
          </a:bodyPr>
          <a:lstStyle/>
          <a:p>
            <a:r>
              <a:rPr lang="en-IN" dirty="0"/>
              <a:t>Or in  dB as:</a:t>
            </a:r>
          </a:p>
        </p:txBody>
      </p:sp>
      <p:grpSp>
        <p:nvGrpSpPr>
          <p:cNvPr id="24" name="Group 23">
            <a:extLst>
              <a:ext uri="{FF2B5EF4-FFF2-40B4-BE49-F238E27FC236}">
                <a16:creationId xmlns:a16="http://schemas.microsoft.com/office/drawing/2014/main" id="{438E2319-CCC2-863F-260F-6E0B92D3886F}"/>
              </a:ext>
            </a:extLst>
          </p:cNvPr>
          <p:cNvGrpSpPr/>
          <p:nvPr/>
        </p:nvGrpSpPr>
        <p:grpSpPr>
          <a:xfrm>
            <a:off x="0" y="-14438"/>
            <a:ext cx="12842450" cy="924025"/>
            <a:chOff x="0" y="-14438"/>
            <a:chExt cx="12842450" cy="924025"/>
          </a:xfrm>
        </p:grpSpPr>
        <p:sp>
          <p:nvSpPr>
            <p:cNvPr id="25" name="Right Triangle 24">
              <a:extLst>
                <a:ext uri="{FF2B5EF4-FFF2-40B4-BE49-F238E27FC236}">
                  <a16:creationId xmlns:a16="http://schemas.microsoft.com/office/drawing/2014/main" id="{6AED8186-5EC3-625C-1CD7-DD37BB9B730C}"/>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6" name="Group 25">
              <a:extLst>
                <a:ext uri="{FF2B5EF4-FFF2-40B4-BE49-F238E27FC236}">
                  <a16:creationId xmlns:a16="http://schemas.microsoft.com/office/drawing/2014/main" id="{98D9E09A-C996-0C82-F748-F5E6C4979076}"/>
                </a:ext>
              </a:extLst>
            </p:cNvPr>
            <p:cNvGrpSpPr/>
            <p:nvPr/>
          </p:nvGrpSpPr>
          <p:grpSpPr>
            <a:xfrm>
              <a:off x="0" y="-14438"/>
              <a:ext cx="12842450" cy="739011"/>
              <a:chOff x="0" y="-14438"/>
              <a:chExt cx="12842450" cy="739011"/>
            </a:xfrm>
          </p:grpSpPr>
          <p:sp>
            <p:nvSpPr>
              <p:cNvPr id="27" name="Rectangle 26">
                <a:extLst>
                  <a:ext uri="{FF2B5EF4-FFF2-40B4-BE49-F238E27FC236}">
                    <a16:creationId xmlns:a16="http://schemas.microsoft.com/office/drawing/2014/main" id="{0424F0F4-95C1-AE8A-27CD-B9421A79B395}"/>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9C35EA8B-2645-BA1B-2BF0-781EB77297FB}"/>
                  </a:ext>
                </a:extLst>
              </p:cNvPr>
              <p:cNvSpPr txBox="1"/>
              <p:nvPr/>
            </p:nvSpPr>
            <p:spPr>
              <a:xfrm>
                <a:off x="719580" y="78242"/>
                <a:ext cx="12122870" cy="646331"/>
              </a:xfrm>
              <a:prstGeom prst="rect">
                <a:avLst/>
              </a:prstGeom>
              <a:noFill/>
            </p:spPr>
            <p:txBody>
              <a:bodyPr wrap="square" rtlCol="0">
                <a:spAutoFit/>
              </a:bodyPr>
              <a:lstStyle/>
              <a:p>
                <a:r>
                  <a:rPr lang="en-IN"/>
                  <a:t>5.Performance/Performance Evaluation</a:t>
                </a:r>
                <a:endParaRPr lang="en-IN" sz="1800"/>
              </a:p>
              <a:p>
                <a:endParaRPr lang="en-IN"/>
              </a:p>
            </p:txBody>
          </p:sp>
        </p:grpSp>
      </p:grpSp>
      <p:pic>
        <p:nvPicPr>
          <p:cNvPr id="5" name="Picture 4">
            <a:extLst>
              <a:ext uri="{FF2B5EF4-FFF2-40B4-BE49-F238E27FC236}">
                <a16:creationId xmlns:a16="http://schemas.microsoft.com/office/drawing/2014/main" id="{EEE54462-4036-C3C3-95C3-1B82BB7FAC32}"/>
              </a:ext>
            </a:extLst>
          </p:cNvPr>
          <p:cNvPicPr>
            <a:picLocks noChangeAspect="1"/>
          </p:cNvPicPr>
          <p:nvPr/>
        </p:nvPicPr>
        <p:blipFill>
          <a:blip r:embed="rId2"/>
          <a:stretch>
            <a:fillRect/>
          </a:stretch>
        </p:blipFill>
        <p:spPr>
          <a:xfrm>
            <a:off x="9013800" y="1186270"/>
            <a:ext cx="2286319" cy="87642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0E789B-9F7C-A89C-70C4-23D2B4224EB7}"/>
                  </a:ext>
                </a:extLst>
              </p:cNvPr>
              <p:cNvSpPr txBox="1"/>
              <p:nvPr/>
            </p:nvSpPr>
            <p:spPr>
              <a:xfrm>
                <a:off x="5612431" y="1317879"/>
                <a:ext cx="1520142" cy="7507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d>
                            <m:dPr>
                              <m:ctrlPr>
                                <a:rPr lang="en-IN" i="1" smtClean="0">
                                  <a:latin typeface="Cambria Math" panose="02040503050406030204" pitchFamily="18" charset="0"/>
                                </a:rPr>
                              </m:ctrlPr>
                            </m:dPr>
                            <m:e>
                              <m:f>
                                <m:fPr>
                                  <m:ctrlPr>
                                    <a:rPr lang="en-IN" i="1" smtClean="0">
                                      <a:latin typeface="Cambria Math" panose="02040503050406030204" pitchFamily="18" charset="0"/>
                                    </a:rPr>
                                  </m:ctrlPr>
                                </m:fPr>
                                <m:num>
                                  <m:sSub>
                                    <m:sSubPr>
                                      <m:ctrlPr>
                                        <a:rPr lang="en-IN"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𝑏</m:t>
                                      </m:r>
                                    </m:sub>
                                  </m:sSub>
                                </m:num>
                                <m:den>
                                  <m:sSub>
                                    <m:sSubPr>
                                      <m:ctrlPr>
                                        <a:rPr lang="en-IN"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e>
                          </m:d>
                        </m:e>
                        <m:sub>
                          <m:r>
                            <a:rPr lang="en-US" b="0" i="1" smtClean="0">
                              <a:latin typeface="Cambria Math" panose="02040503050406030204" pitchFamily="18" charset="0"/>
                            </a:rPr>
                            <m:t>𝑚𝑖𝑛</m:t>
                          </m:r>
                        </m:sub>
                      </m:sSub>
                      <m:f>
                        <m:fPr>
                          <m:ctrlPr>
                            <a:rPr lang="en-IN" i="1" smtClean="0">
                              <a:latin typeface="Cambria Math" panose="02040503050406030204" pitchFamily="18" charset="0"/>
                            </a:rPr>
                          </m:ctrlPr>
                        </m:fPr>
                        <m:num>
                          <m:sSup>
                            <m:sSupPr>
                              <m:ctrlPr>
                                <a:rPr lang="en-IN"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𝑟</m:t>
                              </m:r>
                            </m:sup>
                          </m:sSup>
                          <m:r>
                            <a:rPr lang="en-US" b="0" i="1" smtClean="0">
                              <a:latin typeface="Cambria Math" panose="02040503050406030204" pitchFamily="18" charset="0"/>
                            </a:rPr>
                            <m:t>−1</m:t>
                          </m:r>
                        </m:num>
                        <m:den>
                          <m:r>
                            <a:rPr lang="en-US" b="0" i="1" smtClean="0">
                              <a:latin typeface="Cambria Math" panose="02040503050406030204" pitchFamily="18" charset="0"/>
                            </a:rPr>
                            <m:t>𝑟</m:t>
                          </m:r>
                        </m:den>
                      </m:f>
                    </m:oMath>
                  </m:oMathPara>
                </a14:m>
                <a:endParaRPr lang="en-IN" dirty="0"/>
              </a:p>
            </p:txBody>
          </p:sp>
        </mc:Choice>
        <mc:Fallback xmlns="">
          <p:sp>
            <p:nvSpPr>
              <p:cNvPr id="6" name="TextBox 5">
                <a:extLst>
                  <a:ext uri="{FF2B5EF4-FFF2-40B4-BE49-F238E27FC236}">
                    <a16:creationId xmlns:a16="http://schemas.microsoft.com/office/drawing/2014/main" id="{960E789B-9F7C-A89C-70C4-23D2B4224EB7}"/>
                  </a:ext>
                </a:extLst>
              </p:cNvPr>
              <p:cNvSpPr txBox="1">
                <a:spLocks noRot="1" noChangeAspect="1" noMove="1" noResize="1" noEditPoints="1" noAdjustHandles="1" noChangeArrowheads="1" noChangeShapeType="1" noTextEdit="1"/>
              </p:cNvSpPr>
              <p:nvPr/>
            </p:nvSpPr>
            <p:spPr>
              <a:xfrm>
                <a:off x="5612431" y="1317879"/>
                <a:ext cx="1520142" cy="750783"/>
              </a:xfrm>
              <a:prstGeom prst="rect">
                <a:avLst/>
              </a:prstGeom>
              <a:blipFill>
                <a:blip r:embed="rId3"/>
                <a:stretch>
                  <a:fillRect r="-6024"/>
                </a:stretch>
              </a:blipFill>
            </p:spPr>
            <p:txBody>
              <a:bodyPr/>
              <a:lstStyle/>
              <a:p>
                <a:r>
                  <a:rPr lang="en-US">
                    <a:noFill/>
                  </a:rPr>
                  <a:t> </a:t>
                </a:r>
              </a:p>
            </p:txBody>
          </p:sp>
        </mc:Fallback>
      </mc:AlternateContent>
    </p:spTree>
    <p:extLst>
      <p:ext uri="{BB962C8B-B14F-4D97-AF65-F5344CB8AC3E}">
        <p14:creationId xmlns:p14="http://schemas.microsoft.com/office/powerpoint/2010/main" val="2972823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806D5A-5E8E-0B17-BECC-7963C2D43455}"/>
              </a:ext>
            </a:extLst>
          </p:cNvPr>
          <p:cNvSpPr>
            <a:spLocks noGrp="1"/>
          </p:cNvSpPr>
          <p:nvPr>
            <p:ph type="sldNum" sz="quarter" idx="12"/>
          </p:nvPr>
        </p:nvSpPr>
        <p:spPr/>
        <p:txBody>
          <a:bodyPr/>
          <a:lstStyle/>
          <a:p>
            <a:fld id="{ABD4E5D1-8D28-4922-8246-9644D53432D9}" type="slidenum">
              <a:rPr lang="en-IN" smtClean="0"/>
              <a:t>58</a:t>
            </a:fld>
            <a:endParaRPr lang="en-IN"/>
          </a:p>
        </p:txBody>
      </p:sp>
      <p:grpSp>
        <p:nvGrpSpPr>
          <p:cNvPr id="9" name="Group 8">
            <a:extLst>
              <a:ext uri="{FF2B5EF4-FFF2-40B4-BE49-F238E27FC236}">
                <a16:creationId xmlns:a16="http://schemas.microsoft.com/office/drawing/2014/main" id="{0EA2B5FD-BC58-A919-B98D-F8D7A9235704}"/>
              </a:ext>
            </a:extLst>
          </p:cNvPr>
          <p:cNvGrpSpPr/>
          <p:nvPr/>
        </p:nvGrpSpPr>
        <p:grpSpPr>
          <a:xfrm>
            <a:off x="0" y="-14438"/>
            <a:ext cx="12842450" cy="924025"/>
            <a:chOff x="0" y="-14438"/>
            <a:chExt cx="12842450" cy="924025"/>
          </a:xfrm>
        </p:grpSpPr>
        <p:sp>
          <p:nvSpPr>
            <p:cNvPr id="5" name="Right Triangle 4">
              <a:extLst>
                <a:ext uri="{FF2B5EF4-FFF2-40B4-BE49-F238E27FC236}">
                  <a16:creationId xmlns:a16="http://schemas.microsoft.com/office/drawing/2014/main" id="{ABE74831-C5B1-3150-3247-B88EB0319D64}"/>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A09DF5C7-0ED1-1DF5-4FCF-93AC961F114F}"/>
                </a:ext>
              </a:extLst>
            </p:cNvPr>
            <p:cNvGrpSpPr/>
            <p:nvPr/>
          </p:nvGrpSpPr>
          <p:grpSpPr>
            <a:xfrm>
              <a:off x="0" y="-14438"/>
              <a:ext cx="12842450" cy="739011"/>
              <a:chOff x="0" y="-14438"/>
              <a:chExt cx="12842450" cy="739011"/>
            </a:xfrm>
          </p:grpSpPr>
          <p:sp>
            <p:nvSpPr>
              <p:cNvPr id="7" name="Rectangle 6">
                <a:extLst>
                  <a:ext uri="{FF2B5EF4-FFF2-40B4-BE49-F238E27FC236}">
                    <a16:creationId xmlns:a16="http://schemas.microsoft.com/office/drawing/2014/main" id="{3A4DB248-8E61-FA64-6333-F5756147D338}"/>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947C754-5D23-407A-F7CB-80C23324D2AC}"/>
                  </a:ext>
                </a:extLst>
              </p:cNvPr>
              <p:cNvSpPr txBox="1"/>
              <p:nvPr/>
            </p:nvSpPr>
            <p:spPr>
              <a:xfrm>
                <a:off x="719580" y="78242"/>
                <a:ext cx="12122870" cy="646331"/>
              </a:xfrm>
              <a:prstGeom prst="rect">
                <a:avLst/>
              </a:prstGeom>
              <a:noFill/>
            </p:spPr>
            <p:txBody>
              <a:bodyPr wrap="square" rtlCol="0">
                <a:spAutoFit/>
              </a:bodyPr>
              <a:lstStyle/>
              <a:p>
                <a:r>
                  <a:rPr lang="en-IN"/>
                  <a:t>5.Performance/Performance Evaluation</a:t>
                </a:r>
                <a:endParaRPr lang="en-IN" sz="1800"/>
              </a:p>
              <a:p>
                <a:endParaRPr lang="en-IN"/>
              </a:p>
            </p:txBody>
          </p:sp>
        </p:grpSp>
      </p:grpSp>
      <p:sp>
        <p:nvSpPr>
          <p:cNvPr id="10" name="TextBox 9">
            <a:extLst>
              <a:ext uri="{FF2B5EF4-FFF2-40B4-BE49-F238E27FC236}">
                <a16:creationId xmlns:a16="http://schemas.microsoft.com/office/drawing/2014/main" id="{65A5E9AA-31F7-D00F-71C9-971CFFB93518}"/>
              </a:ext>
            </a:extLst>
          </p:cNvPr>
          <p:cNvSpPr txBox="1"/>
          <p:nvPr/>
        </p:nvSpPr>
        <p:spPr>
          <a:xfrm>
            <a:off x="188032" y="651844"/>
            <a:ext cx="11695594"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ea typeface="+mn-lt"/>
                <a:cs typeface="+mn-lt"/>
              </a:rPr>
              <a:t>Probability of Decoding Success</a:t>
            </a:r>
            <a:endParaRPr lang="en-US" sz="2000" b="1" u="sng">
              <a:ea typeface="Calibri"/>
              <a:cs typeface="Calibri"/>
            </a:endParaRPr>
          </a:p>
          <a:p>
            <a:pPr marL="285750" indent="-285750">
              <a:buFont typeface="Wingdings"/>
              <a:buChar char="Ø"/>
            </a:pPr>
            <a:r>
              <a:rPr lang="en-US">
                <a:ea typeface="+mn-lt"/>
                <a:cs typeface="+mn-lt"/>
              </a:rPr>
              <a:t> Indicator Flag F(n,i)</a:t>
            </a:r>
            <a:endParaRPr lang="en-US">
              <a:ea typeface="Calibri" panose="020F0502020204030204"/>
              <a:cs typeface="Calibri" panose="020F0502020204030204"/>
            </a:endParaRPr>
          </a:p>
          <a:p>
            <a:endParaRPr lang="en-US">
              <a:latin typeface="Cambria Math"/>
              <a:ea typeface="Cambria Math"/>
            </a:endParaRPr>
          </a:p>
          <a:p>
            <a:pPr algn="l"/>
            <a:endParaRPr lang="en-US">
              <a:latin typeface="Cambria Math"/>
              <a:ea typeface="Cambria Math"/>
              <a:cs typeface="Calibri"/>
            </a:endParaRPr>
          </a:p>
          <a:p>
            <a:endParaRPr lang="en-US">
              <a:ea typeface="Calibri"/>
              <a:cs typeface="Calibri"/>
            </a:endParaRPr>
          </a:p>
        </p:txBody>
      </p:sp>
      <p:sp>
        <p:nvSpPr>
          <p:cNvPr id="12" name="TextBox 11">
            <a:extLst>
              <a:ext uri="{FF2B5EF4-FFF2-40B4-BE49-F238E27FC236}">
                <a16:creationId xmlns:a16="http://schemas.microsoft.com/office/drawing/2014/main" id="{BC0A09A7-9484-A8C9-9030-89AE427ECA76}"/>
              </a:ext>
            </a:extLst>
          </p:cNvPr>
          <p:cNvSpPr txBox="1"/>
          <p:nvPr/>
        </p:nvSpPr>
        <p:spPr>
          <a:xfrm>
            <a:off x="388600" y="2922206"/>
            <a:ext cx="115451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mn-lt"/>
              <a:cs typeface="+mn-lt"/>
            </a:endParaRPr>
          </a:p>
          <a:p>
            <a:pPr marL="285750" indent="-285750">
              <a:buFont typeface="Wingdings"/>
              <a:buChar char="Ø"/>
            </a:pPr>
            <a:r>
              <a:rPr lang="en-US" dirty="0">
                <a:ea typeface="+mn-lt"/>
                <a:cs typeface="+mn-lt"/>
              </a:rPr>
              <a:t>Convergence Probability Pc(</a:t>
            </a:r>
            <a:r>
              <a:rPr lang="en-US" dirty="0" err="1">
                <a:ea typeface="+mn-lt"/>
                <a:cs typeface="+mn-lt"/>
              </a:rPr>
              <a:t>i</a:t>
            </a:r>
            <a:r>
              <a:rPr lang="en-US" dirty="0">
                <a:ea typeface="+mn-lt"/>
                <a:cs typeface="+mn-lt"/>
              </a:rPr>
              <a:t>)</a:t>
            </a:r>
            <a:endParaRPr lang="en-US" dirty="0">
              <a:ea typeface="Calibri" panose="020F0502020204030204"/>
              <a:cs typeface="Calibri" panose="020F0502020204030204"/>
            </a:endParaRPr>
          </a:p>
          <a:p>
            <a:r>
              <a:rPr lang="en-US" dirty="0">
                <a:ea typeface="+mn-lt"/>
                <a:cs typeface="+mn-lt"/>
              </a:rPr>
              <a:t>The probability of successful decoding by iteration </a:t>
            </a:r>
            <a:r>
              <a:rPr lang="en-US" dirty="0" err="1">
                <a:ea typeface="+mn-lt"/>
                <a:cs typeface="+mn-lt"/>
              </a:rPr>
              <a:t>i</a:t>
            </a:r>
            <a:r>
              <a:rPr lang="en-US" dirty="0">
                <a:ea typeface="+mn-lt"/>
                <a:cs typeface="+mn-lt"/>
              </a:rPr>
              <a:t> is estimated by averaging across trials:</a:t>
            </a:r>
            <a:endParaRPr lang="en-US" dirty="0"/>
          </a:p>
          <a:p>
            <a:pPr algn="l"/>
            <a:endParaRPr lang="en-US" dirty="0">
              <a:ea typeface="Calibri"/>
              <a:cs typeface="Calibri"/>
            </a:endParaRPr>
          </a:p>
        </p:txBody>
      </p:sp>
      <p:sp>
        <p:nvSpPr>
          <p:cNvPr id="14" name="TextBox 13">
            <a:extLst>
              <a:ext uri="{FF2B5EF4-FFF2-40B4-BE49-F238E27FC236}">
                <a16:creationId xmlns:a16="http://schemas.microsoft.com/office/drawing/2014/main" id="{11C2A96D-8F28-FF29-ACDE-096E0E70F3A5}"/>
              </a:ext>
            </a:extLst>
          </p:cNvPr>
          <p:cNvSpPr txBox="1"/>
          <p:nvPr/>
        </p:nvSpPr>
        <p:spPr>
          <a:xfrm>
            <a:off x="388600" y="5014188"/>
            <a:ext cx="1126938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ea typeface="+mn-lt"/>
                <a:cs typeface="+mn-lt"/>
              </a:rPr>
              <a:t>The probability of successful decoding after the maximum number of iterations </a:t>
            </a:r>
            <a:r>
              <a:rPr lang="en-US" dirty="0" err="1">
                <a:ea typeface="+mn-lt"/>
                <a:cs typeface="+mn-lt"/>
              </a:rPr>
              <a:t>imax</a:t>
            </a:r>
            <a:r>
              <a:rPr lang="en-US" dirty="0">
                <a:ea typeface="+mn-lt"/>
                <a:cs typeface="+mn-lt"/>
              </a:rPr>
              <a:t> is</a:t>
            </a:r>
            <a:endParaRPr lang="en-US" dirty="0">
              <a:ea typeface="Calibri" panose="020F0502020204030204"/>
              <a:cs typeface="Calibri" panose="020F0502020204030204"/>
            </a:endParaRPr>
          </a:p>
          <a:p>
            <a:endParaRPr lang="en-US" b="1">
              <a:ea typeface="Calibri"/>
              <a:cs typeface="Calibri"/>
            </a:endParaRPr>
          </a:p>
          <a:p>
            <a:r>
              <a:rPr lang="en-US">
                <a:ea typeface="+mn-lt"/>
                <a:cs typeface="+mn-lt"/>
              </a:rPr>
              <a:t> </a:t>
            </a:r>
            <a:r>
              <a:rPr lang="en-US" dirty="0">
                <a:ea typeface="+mn-lt"/>
                <a:cs typeface="+mn-lt"/>
              </a:rPr>
              <a:t>which quantifies the algorithm’s ultimate decoding performance at each Eb/N0 point</a:t>
            </a:r>
            <a:endParaRPr lang="en-US" dirty="0"/>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pic>
        <p:nvPicPr>
          <p:cNvPr id="2" name="Picture 1" descr="A white background with black text&#10;&#10;AI-generated content may be incorrect.">
            <a:extLst>
              <a:ext uri="{FF2B5EF4-FFF2-40B4-BE49-F238E27FC236}">
                <a16:creationId xmlns:a16="http://schemas.microsoft.com/office/drawing/2014/main" id="{45F46B1D-A14B-3E59-A484-CECD63ABB485}"/>
              </a:ext>
            </a:extLst>
          </p:cNvPr>
          <p:cNvPicPr>
            <a:picLocks noChangeAspect="1"/>
          </p:cNvPicPr>
          <p:nvPr/>
        </p:nvPicPr>
        <p:blipFill>
          <a:blip r:embed="rId2"/>
          <a:stretch>
            <a:fillRect/>
          </a:stretch>
        </p:blipFill>
        <p:spPr>
          <a:xfrm>
            <a:off x="481109" y="1262295"/>
            <a:ext cx="10739457" cy="1803946"/>
          </a:xfrm>
          <a:prstGeom prst="rect">
            <a:avLst/>
          </a:prstGeom>
        </p:spPr>
      </p:pic>
      <p:pic>
        <p:nvPicPr>
          <p:cNvPr id="4" name="Picture 3">
            <a:extLst>
              <a:ext uri="{FF2B5EF4-FFF2-40B4-BE49-F238E27FC236}">
                <a16:creationId xmlns:a16="http://schemas.microsoft.com/office/drawing/2014/main" id="{77550DAE-E9DF-8BCA-948B-6108A949A1CF}"/>
              </a:ext>
            </a:extLst>
          </p:cNvPr>
          <p:cNvPicPr>
            <a:picLocks noChangeAspect="1"/>
          </p:cNvPicPr>
          <p:nvPr/>
        </p:nvPicPr>
        <p:blipFill>
          <a:blip r:embed="rId3"/>
          <a:stretch>
            <a:fillRect/>
          </a:stretch>
        </p:blipFill>
        <p:spPr>
          <a:xfrm>
            <a:off x="709961" y="5290789"/>
            <a:ext cx="1878981" cy="337325"/>
          </a:xfrm>
          <a:prstGeom prst="rect">
            <a:avLst/>
          </a:prstGeom>
        </p:spPr>
      </p:pic>
      <p:pic>
        <p:nvPicPr>
          <p:cNvPr id="15" name="Picture 14" descr="A mathematical equation with numbers and symbols&#10;&#10;AI-generated content may be incorrect.">
            <a:extLst>
              <a:ext uri="{FF2B5EF4-FFF2-40B4-BE49-F238E27FC236}">
                <a16:creationId xmlns:a16="http://schemas.microsoft.com/office/drawing/2014/main" id="{068A5E76-F035-ECFA-47D8-335DB2726630}"/>
              </a:ext>
            </a:extLst>
          </p:cNvPr>
          <p:cNvPicPr>
            <a:picLocks noChangeAspect="1"/>
          </p:cNvPicPr>
          <p:nvPr/>
        </p:nvPicPr>
        <p:blipFill>
          <a:blip r:embed="rId4"/>
          <a:stretch>
            <a:fillRect/>
          </a:stretch>
        </p:blipFill>
        <p:spPr>
          <a:xfrm>
            <a:off x="705547" y="3929643"/>
            <a:ext cx="3105150" cy="857250"/>
          </a:xfrm>
          <a:prstGeom prst="rect">
            <a:avLst/>
          </a:prstGeom>
        </p:spPr>
      </p:pic>
    </p:spTree>
    <p:extLst>
      <p:ext uri="{BB962C8B-B14F-4D97-AF65-F5344CB8AC3E}">
        <p14:creationId xmlns:p14="http://schemas.microsoft.com/office/powerpoint/2010/main" val="4092609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C5FDA-A155-0D9D-877A-E8960986C319}"/>
              </a:ext>
            </a:extLst>
          </p:cNvPr>
          <p:cNvSpPr>
            <a:spLocks noGrp="1"/>
          </p:cNvSpPr>
          <p:nvPr>
            <p:ph type="sldNum" sz="quarter" idx="12"/>
          </p:nvPr>
        </p:nvSpPr>
        <p:spPr/>
        <p:txBody>
          <a:bodyPr/>
          <a:lstStyle/>
          <a:p>
            <a:fld id="{ABD4E5D1-8D28-4922-8246-9644D53432D9}" type="slidenum">
              <a:rPr lang="en-IN" smtClean="0"/>
              <a:t>59</a:t>
            </a:fld>
            <a:endParaRPr lang="en-IN"/>
          </a:p>
        </p:txBody>
      </p:sp>
      <p:pic>
        <p:nvPicPr>
          <p:cNvPr id="7" name="Picture 6">
            <a:extLst>
              <a:ext uri="{FF2B5EF4-FFF2-40B4-BE49-F238E27FC236}">
                <a16:creationId xmlns:a16="http://schemas.microsoft.com/office/drawing/2014/main" id="{6DB645B6-477C-D4A1-3E50-F7B558DBE620}"/>
              </a:ext>
            </a:extLst>
          </p:cNvPr>
          <p:cNvPicPr>
            <a:picLocks noChangeAspect="1"/>
          </p:cNvPicPr>
          <p:nvPr/>
        </p:nvPicPr>
        <p:blipFill>
          <a:blip r:embed="rId2"/>
          <a:stretch>
            <a:fillRect/>
          </a:stretch>
        </p:blipFill>
        <p:spPr>
          <a:xfrm>
            <a:off x="206149" y="792616"/>
            <a:ext cx="3876675" cy="2910568"/>
          </a:xfrm>
          <a:prstGeom prst="rect">
            <a:avLst/>
          </a:prstGeom>
        </p:spPr>
      </p:pic>
      <p:pic>
        <p:nvPicPr>
          <p:cNvPr id="9" name="Picture 8">
            <a:extLst>
              <a:ext uri="{FF2B5EF4-FFF2-40B4-BE49-F238E27FC236}">
                <a16:creationId xmlns:a16="http://schemas.microsoft.com/office/drawing/2014/main" id="{B84FD1CF-F4C2-C99F-5702-6AE5281088E7}"/>
              </a:ext>
            </a:extLst>
          </p:cNvPr>
          <p:cNvPicPr>
            <a:picLocks noChangeAspect="1"/>
          </p:cNvPicPr>
          <p:nvPr/>
        </p:nvPicPr>
        <p:blipFill>
          <a:blip r:embed="rId3"/>
          <a:stretch>
            <a:fillRect/>
          </a:stretch>
        </p:blipFill>
        <p:spPr>
          <a:xfrm>
            <a:off x="7847918" y="672873"/>
            <a:ext cx="4072619" cy="3030311"/>
          </a:xfrm>
          <a:prstGeom prst="rect">
            <a:avLst/>
          </a:prstGeom>
        </p:spPr>
      </p:pic>
      <p:pic>
        <p:nvPicPr>
          <p:cNvPr id="10" name="Picture 9">
            <a:extLst>
              <a:ext uri="{FF2B5EF4-FFF2-40B4-BE49-F238E27FC236}">
                <a16:creationId xmlns:a16="http://schemas.microsoft.com/office/drawing/2014/main" id="{08ED3EB3-1547-C47A-4B49-96F4D3A31812}"/>
              </a:ext>
            </a:extLst>
          </p:cNvPr>
          <p:cNvPicPr>
            <a:picLocks noChangeAspect="1"/>
          </p:cNvPicPr>
          <p:nvPr/>
        </p:nvPicPr>
        <p:blipFill>
          <a:blip r:embed="rId4"/>
          <a:stretch>
            <a:fillRect/>
          </a:stretch>
        </p:blipFill>
        <p:spPr>
          <a:xfrm>
            <a:off x="4086905" y="800100"/>
            <a:ext cx="3746047" cy="28956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53784CD-979A-F888-F18D-CCC7AA64C435}"/>
                  </a:ext>
                </a:extLst>
              </p:cNvPr>
              <p:cNvSpPr txBox="1"/>
              <p:nvPr/>
            </p:nvSpPr>
            <p:spPr>
              <a:xfrm>
                <a:off x="231321" y="3837214"/>
                <a:ext cx="1166132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Simulation Depth Effects (N=1024, k=512)</a:t>
                </a:r>
                <a:endParaRPr lang="en-US" dirty="0"/>
              </a:p>
              <a:p>
                <a:r>
                  <a:rPr lang="en-US" dirty="0">
                    <a:ea typeface="+mn-lt"/>
                    <a:cs typeface="+mn-lt"/>
                  </a:rPr>
                  <a:t>The progression from</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𝑠𝑖𝑚</m:t>
                        </m:r>
                      </m:sub>
                    </m:sSub>
                  </m:oMath>
                </a14:m>
                <a:r>
                  <a:rPr lang="en-IN" dirty="0"/>
                  <a:t> </a:t>
                </a:r>
                <a:r>
                  <a:rPr lang="en-US" dirty="0">
                    <a:ea typeface="+mn-lt"/>
                    <a:cs typeface="+mn-lt"/>
                  </a:rPr>
                  <a:t>= 10 to</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𝑁</m:t>
                        </m:r>
                      </m:e>
                      <m:sub>
                        <m:r>
                          <a:rPr lang="en-US" i="1">
                            <a:latin typeface="Cambria Math" panose="02040503050406030204" pitchFamily="18" charset="0"/>
                          </a:rPr>
                          <m:t>𝑠𝑖𝑚</m:t>
                        </m:r>
                      </m:sub>
                    </m:sSub>
                  </m:oMath>
                </a14:m>
                <a:r>
                  <a:rPr lang="en-IN" dirty="0"/>
                  <a:t> </a:t>
                </a:r>
                <a:r>
                  <a:rPr lang="en-US" dirty="0">
                    <a:ea typeface="+mn-lt"/>
                    <a:cs typeface="+mn-lt"/>
                  </a:rPr>
                  <a:t>= 1000 reveals how simulation depth affects the measurable BER:</a:t>
                </a:r>
                <a:endParaRPr lang="en-US" dirty="0"/>
              </a:p>
              <a:p>
                <a:pPr marL="285750" indent="-285750">
                  <a:buFont typeface="Arial"/>
                  <a:buChar char="•"/>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𝑠𝑖𝑚</m:t>
                        </m:r>
                      </m:sub>
                    </m:sSub>
                  </m:oMath>
                </a14:m>
                <a:r>
                  <a:rPr lang="en-IN" dirty="0"/>
                  <a:t> </a:t>
                </a:r>
                <a:r>
                  <a:rPr lang="en-US" dirty="0">
                    <a:ea typeface="+mn-lt"/>
                    <a:cs typeface="+mn-lt"/>
                  </a:rPr>
                  <a:t>= 10: Limited to BER measurements above 3×10^-2</a:t>
                </a:r>
                <a:endParaRPr lang="en-US" dirty="0"/>
              </a:p>
              <a:p>
                <a:pPr marL="285750" indent="-285750">
                  <a:buFont typeface="Arial"/>
                  <a:buChar char="•"/>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𝑠𝑖𝑚</m:t>
                        </m:r>
                      </m:sub>
                    </m:sSub>
                  </m:oMath>
                </a14:m>
                <a:r>
                  <a:rPr lang="en-US" dirty="0">
                    <a:ea typeface="+mn-lt"/>
                    <a:cs typeface="+mn-lt"/>
                  </a:rPr>
                  <a:t> = 100: Extends measurements to approximately 10⁻²</a:t>
                </a:r>
                <a:endParaRPr lang="en-US" dirty="0"/>
              </a:p>
              <a:p>
                <a:pPr marL="285750" indent="-285750">
                  <a:buFont typeface="Arial"/>
                  <a:buChar char="•"/>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𝑠𝑖𝑚</m:t>
                        </m:r>
                      </m:sub>
                    </m:sSub>
                  </m:oMath>
                </a14:m>
                <a:r>
                  <a:rPr lang="en-US" dirty="0">
                    <a:ea typeface="+mn-lt"/>
                    <a:cs typeface="+mn-lt"/>
                  </a:rPr>
                  <a:t> = 1000: Reaches down to approximately 1×10⁻⁴</a:t>
                </a:r>
                <a:endParaRPr lang="en-US" dirty="0"/>
              </a:p>
              <a:p>
                <a:r>
                  <a:rPr lang="en-US" dirty="0">
                    <a:ea typeface="+mn-lt"/>
                    <a:cs typeface="+mn-lt"/>
                  </a:rPr>
                  <a:t>This highlights the importance of sufficient simulation iterations for accurately characterizing code performance, especially at low error rates.</a:t>
                </a:r>
                <a:endParaRPr lang="en-US" dirty="0"/>
              </a:p>
            </p:txBody>
          </p:sp>
        </mc:Choice>
        <mc:Fallback xmlns="">
          <p:sp>
            <p:nvSpPr>
              <p:cNvPr id="11" name="TextBox 10">
                <a:extLst>
                  <a:ext uri="{FF2B5EF4-FFF2-40B4-BE49-F238E27FC236}">
                    <a16:creationId xmlns:a16="http://schemas.microsoft.com/office/drawing/2014/main" id="{453784CD-979A-F888-F18D-CCC7AA64C435}"/>
                  </a:ext>
                </a:extLst>
              </p:cNvPr>
              <p:cNvSpPr txBox="1">
                <a:spLocks noRot="1" noChangeAspect="1" noMove="1" noResize="1" noEditPoints="1" noAdjustHandles="1" noChangeArrowheads="1" noChangeShapeType="1" noTextEdit="1"/>
              </p:cNvSpPr>
              <p:nvPr/>
            </p:nvSpPr>
            <p:spPr>
              <a:xfrm>
                <a:off x="231321" y="3837214"/>
                <a:ext cx="11661321" cy="2031325"/>
              </a:xfrm>
              <a:prstGeom prst="rect">
                <a:avLst/>
              </a:prstGeom>
              <a:blipFill>
                <a:blip r:embed="rId5"/>
                <a:stretch>
                  <a:fillRect l="-470" t="-1497" b="-3593"/>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45CE742-DA5B-FADB-09DA-899605B01714}"/>
              </a:ext>
            </a:extLst>
          </p:cNvPr>
          <p:cNvGrpSpPr/>
          <p:nvPr/>
        </p:nvGrpSpPr>
        <p:grpSpPr>
          <a:xfrm>
            <a:off x="0" y="-14438"/>
            <a:ext cx="12842450" cy="1003899"/>
            <a:chOff x="0" y="-14438"/>
            <a:chExt cx="12842450" cy="924025"/>
          </a:xfrm>
        </p:grpSpPr>
        <p:sp>
          <p:nvSpPr>
            <p:cNvPr id="16" name="Right Triangle 15">
              <a:extLst>
                <a:ext uri="{FF2B5EF4-FFF2-40B4-BE49-F238E27FC236}">
                  <a16:creationId xmlns:a16="http://schemas.microsoft.com/office/drawing/2014/main" id="{B78FC4C8-FD2E-C20C-EFE3-9EB521CF96F0}"/>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5B5EF78B-9063-DB79-0D35-122A3C19648B}"/>
                </a:ext>
              </a:extLst>
            </p:cNvPr>
            <p:cNvGrpSpPr/>
            <p:nvPr/>
          </p:nvGrpSpPr>
          <p:grpSpPr>
            <a:xfrm>
              <a:off x="0" y="-14438"/>
              <a:ext cx="12842450" cy="522514"/>
              <a:chOff x="0" y="-14438"/>
              <a:chExt cx="12842450" cy="522514"/>
            </a:xfrm>
          </p:grpSpPr>
          <p:sp>
            <p:nvSpPr>
              <p:cNvPr id="18" name="Rectangle 17">
                <a:extLst>
                  <a:ext uri="{FF2B5EF4-FFF2-40B4-BE49-F238E27FC236}">
                    <a16:creationId xmlns:a16="http://schemas.microsoft.com/office/drawing/2014/main" id="{8447EA83-2F0A-AD7A-D0CB-D7B2E56C5B90}"/>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69B8D19B-3598-1FA2-6BA8-FD5EC7BCF3C2}"/>
                  </a:ext>
                </a:extLst>
              </p:cNvPr>
              <p:cNvSpPr txBox="1"/>
              <p:nvPr/>
            </p:nvSpPr>
            <p:spPr>
              <a:xfrm>
                <a:off x="231321" y="78242"/>
                <a:ext cx="12611129" cy="339946"/>
              </a:xfrm>
              <a:prstGeom prst="rect">
                <a:avLst/>
              </a:prstGeom>
              <a:noFill/>
            </p:spPr>
            <p:txBody>
              <a:bodyPr wrap="square" rtlCol="0">
                <a:spAutoFit/>
              </a:bodyPr>
              <a:lstStyle/>
              <a:p>
                <a:r>
                  <a:rPr lang="en-US" dirty="0"/>
                  <a:t>Bit Error Rate in SC decoding for different values of </a:t>
                </a:r>
                <a:endParaRPr lang="en-IN" dirty="0"/>
              </a:p>
            </p:txBody>
          </p:sp>
        </p:gr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27DBB5A-C770-B12A-86EA-1854E63DDF7A}"/>
                  </a:ext>
                </a:extLst>
              </p:cNvPr>
              <p:cNvSpPr txBox="1"/>
              <p:nvPr/>
            </p:nvSpPr>
            <p:spPr>
              <a:xfrm>
                <a:off x="5055360" y="70002"/>
                <a:ext cx="3834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𝑠𝑖𝑚</m:t>
                          </m:r>
                        </m:sub>
                      </m:sSub>
                    </m:oMath>
                  </m:oMathPara>
                </a14:m>
                <a:endParaRPr lang="en-IN" dirty="0"/>
              </a:p>
            </p:txBody>
          </p:sp>
        </mc:Choice>
        <mc:Fallback xmlns="">
          <p:sp>
            <p:nvSpPr>
              <p:cNvPr id="3" name="TextBox 2">
                <a:extLst>
                  <a:ext uri="{FF2B5EF4-FFF2-40B4-BE49-F238E27FC236}">
                    <a16:creationId xmlns:a16="http://schemas.microsoft.com/office/drawing/2014/main" id="{A27DBB5A-C770-B12A-86EA-1854E63DDF7A}"/>
                  </a:ext>
                </a:extLst>
              </p:cNvPr>
              <p:cNvSpPr txBox="1">
                <a:spLocks noRot="1" noChangeAspect="1" noMove="1" noResize="1" noEditPoints="1" noAdjustHandles="1" noChangeArrowheads="1" noChangeShapeType="1" noTextEdit="1"/>
              </p:cNvSpPr>
              <p:nvPr/>
            </p:nvSpPr>
            <p:spPr>
              <a:xfrm>
                <a:off x="5055360" y="70002"/>
                <a:ext cx="383458" cy="369332"/>
              </a:xfrm>
              <a:prstGeom prst="rect">
                <a:avLst/>
              </a:prstGeom>
              <a:blipFill>
                <a:blip r:embed="rId6"/>
                <a:stretch>
                  <a:fillRect r="-58730"/>
                </a:stretch>
              </a:blipFill>
            </p:spPr>
            <p:txBody>
              <a:bodyPr/>
              <a:lstStyle/>
              <a:p>
                <a:r>
                  <a:rPr lang="en-US">
                    <a:noFill/>
                  </a:rPr>
                  <a:t> </a:t>
                </a:r>
              </a:p>
            </p:txBody>
          </p:sp>
        </mc:Fallback>
      </mc:AlternateContent>
    </p:spTree>
    <p:extLst>
      <p:ext uri="{BB962C8B-B14F-4D97-AF65-F5344CB8AC3E}">
        <p14:creationId xmlns:p14="http://schemas.microsoft.com/office/powerpoint/2010/main" val="319753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66BAA-BB37-84A6-21BD-B3AA312A7C2E}"/>
              </a:ext>
            </a:extLst>
          </p:cNvPr>
          <p:cNvSpPr>
            <a:spLocks noGrp="1"/>
          </p:cNvSpPr>
          <p:nvPr>
            <p:ph type="title"/>
          </p:nvPr>
        </p:nvSpPr>
        <p:spPr/>
        <p:txBody>
          <a:bodyPr/>
          <a:lstStyle/>
          <a:p>
            <a:r>
              <a:rPr lang="en-IN"/>
              <a:t>Things we will cover here</a:t>
            </a:r>
          </a:p>
        </p:txBody>
      </p:sp>
      <p:sp>
        <p:nvSpPr>
          <p:cNvPr id="3" name="Content Placeholder 2">
            <a:extLst>
              <a:ext uri="{FF2B5EF4-FFF2-40B4-BE49-F238E27FC236}">
                <a16:creationId xmlns:a16="http://schemas.microsoft.com/office/drawing/2014/main" id="{B4CDBBF6-B4EC-4EED-D543-A03D8A1D2C6F}"/>
              </a:ext>
            </a:extLst>
          </p:cNvPr>
          <p:cNvSpPr>
            <a:spLocks noGrp="1"/>
          </p:cNvSpPr>
          <p:nvPr>
            <p:ph idx="1"/>
          </p:nvPr>
        </p:nvSpPr>
        <p:spPr/>
        <p:txBody>
          <a:bodyPr/>
          <a:lstStyle/>
          <a:p>
            <a:pPr marL="457200" indent="-457200">
              <a:buAutoNum type="alphaUcPeriod"/>
            </a:pPr>
            <a:r>
              <a:rPr lang="en-IN"/>
              <a:t>History of Polar Codes</a:t>
            </a:r>
          </a:p>
          <a:p>
            <a:pPr marL="457200" indent="-457200">
              <a:buAutoNum type="alphaUcPeriod"/>
            </a:pPr>
            <a:r>
              <a:rPr lang="en-IN"/>
              <a:t>Analogy  </a:t>
            </a:r>
            <a:r>
              <a:rPr lang="en-IN">
                <a:hlinkClick r:id="rId2" action="ppaction://hlinksldjump"/>
              </a:rPr>
              <a:t> </a:t>
            </a:r>
            <a:r>
              <a:rPr lang="en-IN">
                <a:hlinkClick r:id="rId3" action="ppaction://hlinksldjump"/>
              </a:rPr>
              <a:t>  </a:t>
            </a:r>
            <a:endParaRPr lang="en-IN"/>
          </a:p>
          <a:p>
            <a:pPr marL="457200" indent="-457200">
              <a:buAutoNum type="alphaUcPeriod"/>
            </a:pPr>
            <a:r>
              <a:rPr lang="en-IN"/>
              <a:t>Block Diagram for Polar Codes</a:t>
            </a:r>
          </a:p>
          <a:p>
            <a:endParaRPr lang="en-IN"/>
          </a:p>
        </p:txBody>
      </p:sp>
      <p:sp>
        <p:nvSpPr>
          <p:cNvPr id="9" name="Slide Number Placeholder 8">
            <a:extLst>
              <a:ext uri="{FF2B5EF4-FFF2-40B4-BE49-F238E27FC236}">
                <a16:creationId xmlns:a16="http://schemas.microsoft.com/office/drawing/2014/main" id="{6DD20AE1-8DFC-029E-AC40-A5346A6F7580}"/>
              </a:ext>
            </a:extLst>
          </p:cNvPr>
          <p:cNvSpPr>
            <a:spLocks noGrp="1"/>
          </p:cNvSpPr>
          <p:nvPr>
            <p:ph type="sldNum" sz="quarter" idx="12"/>
          </p:nvPr>
        </p:nvSpPr>
        <p:spPr/>
        <p:txBody>
          <a:bodyPr/>
          <a:lstStyle/>
          <a:p>
            <a:fld id="{ABD4E5D1-8D28-4922-8246-9644D53432D9}" type="slidenum">
              <a:rPr lang="en-IN" smtClean="0"/>
              <a:t>6</a:t>
            </a:fld>
            <a:endParaRPr lang="en-IN"/>
          </a:p>
        </p:txBody>
      </p:sp>
      <p:sp>
        <p:nvSpPr>
          <p:cNvPr id="5" name="Right Triangle 4">
            <a:extLst>
              <a:ext uri="{FF2B5EF4-FFF2-40B4-BE49-F238E27FC236}">
                <a16:creationId xmlns:a16="http://schemas.microsoft.com/office/drawing/2014/main" id="{0A50ABF6-EC51-16B4-A279-0FA1E297363F}"/>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836E20B6-260B-D0D8-0B56-73AD210DDE36}"/>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439EDFE6-637F-E8F9-131E-8E8134A7E06C}"/>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A598163-7087-C2EA-90F6-2ED502A7B4BA}"/>
                </a:ext>
              </a:extLst>
            </p:cNvPr>
            <p:cNvSpPr txBox="1"/>
            <p:nvPr/>
          </p:nvSpPr>
          <p:spPr>
            <a:xfrm>
              <a:off x="719580" y="78242"/>
              <a:ext cx="12122870" cy="369332"/>
            </a:xfrm>
            <a:prstGeom prst="rect">
              <a:avLst/>
            </a:prstGeom>
            <a:noFill/>
          </p:spPr>
          <p:txBody>
            <a:bodyPr wrap="square" rtlCol="0">
              <a:spAutoFit/>
            </a:bodyPr>
            <a:lstStyle/>
            <a:p>
              <a:r>
                <a:rPr lang="en-IN"/>
                <a:t>1.Introduction</a:t>
              </a:r>
            </a:p>
          </p:txBody>
        </p:sp>
      </p:grpSp>
    </p:spTree>
    <p:extLst>
      <p:ext uri="{BB962C8B-B14F-4D97-AF65-F5344CB8AC3E}">
        <p14:creationId xmlns:p14="http://schemas.microsoft.com/office/powerpoint/2010/main" val="1049939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65A4E-03FB-A28F-997B-75E9E9E423AD}"/>
              </a:ext>
            </a:extLst>
          </p:cNvPr>
          <p:cNvSpPr>
            <a:spLocks noGrp="1"/>
          </p:cNvSpPr>
          <p:nvPr>
            <p:ph type="sldNum" sz="quarter" idx="12"/>
          </p:nvPr>
        </p:nvSpPr>
        <p:spPr/>
        <p:txBody>
          <a:bodyPr/>
          <a:lstStyle/>
          <a:p>
            <a:fld id="{ABD4E5D1-8D28-4922-8246-9644D53432D9}" type="slidenum">
              <a:rPr lang="en-IN" smtClean="0"/>
              <a:t>60</a:t>
            </a:fld>
            <a:endParaRPr lang="en-IN"/>
          </a:p>
        </p:txBody>
      </p:sp>
      <p:pic>
        <p:nvPicPr>
          <p:cNvPr id="7" name="Picture 6">
            <a:extLst>
              <a:ext uri="{FF2B5EF4-FFF2-40B4-BE49-F238E27FC236}">
                <a16:creationId xmlns:a16="http://schemas.microsoft.com/office/drawing/2014/main" id="{84428D2D-BE0A-94CF-A1D9-5EA82786DE4D}"/>
              </a:ext>
            </a:extLst>
          </p:cNvPr>
          <p:cNvPicPr>
            <a:picLocks noChangeAspect="1"/>
          </p:cNvPicPr>
          <p:nvPr/>
        </p:nvPicPr>
        <p:blipFill>
          <a:blip r:embed="rId2"/>
          <a:stretch>
            <a:fillRect/>
          </a:stretch>
        </p:blipFill>
        <p:spPr>
          <a:xfrm>
            <a:off x="-681" y="603835"/>
            <a:ext cx="3898448" cy="2954111"/>
          </a:xfrm>
          <a:prstGeom prst="rect">
            <a:avLst/>
          </a:prstGeom>
        </p:spPr>
      </p:pic>
      <p:pic>
        <p:nvPicPr>
          <p:cNvPr id="8" name="Picture 7">
            <a:extLst>
              <a:ext uri="{FF2B5EF4-FFF2-40B4-BE49-F238E27FC236}">
                <a16:creationId xmlns:a16="http://schemas.microsoft.com/office/drawing/2014/main" id="{2CD10F9F-C08D-7DD9-4F35-7E4D12F23472}"/>
              </a:ext>
            </a:extLst>
          </p:cNvPr>
          <p:cNvPicPr>
            <a:picLocks noChangeAspect="1"/>
          </p:cNvPicPr>
          <p:nvPr/>
        </p:nvPicPr>
        <p:blipFill>
          <a:blip r:embed="rId3"/>
          <a:stretch>
            <a:fillRect/>
          </a:stretch>
        </p:blipFill>
        <p:spPr>
          <a:xfrm>
            <a:off x="3796142" y="583783"/>
            <a:ext cx="4039961" cy="2975882"/>
          </a:xfrm>
          <a:prstGeom prst="rect">
            <a:avLst/>
          </a:prstGeom>
        </p:spPr>
      </p:pic>
      <p:pic>
        <p:nvPicPr>
          <p:cNvPr id="9" name="Picture 8">
            <a:extLst>
              <a:ext uri="{FF2B5EF4-FFF2-40B4-BE49-F238E27FC236}">
                <a16:creationId xmlns:a16="http://schemas.microsoft.com/office/drawing/2014/main" id="{C2502161-2319-FA63-A906-3A83510E951E}"/>
              </a:ext>
            </a:extLst>
          </p:cNvPr>
          <p:cNvPicPr>
            <a:picLocks noChangeAspect="1"/>
          </p:cNvPicPr>
          <p:nvPr/>
        </p:nvPicPr>
        <p:blipFill>
          <a:blip r:embed="rId4"/>
          <a:stretch>
            <a:fillRect/>
          </a:stretch>
        </p:blipFill>
        <p:spPr>
          <a:xfrm>
            <a:off x="7834742" y="582923"/>
            <a:ext cx="4039961" cy="297588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32AE3D7-FD31-9D21-EEA0-B595B0D9B34C}"/>
                  </a:ext>
                </a:extLst>
              </p:cNvPr>
              <p:cNvSpPr txBox="1"/>
              <p:nvPr/>
            </p:nvSpPr>
            <p:spPr>
              <a:xfrm>
                <a:off x="250709" y="3785712"/>
                <a:ext cx="11617872" cy="20938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At Threshold</a:t>
                </a:r>
                <a:r>
                  <a:rPr lang="en-US" dirty="0">
                    <a:ea typeface="+mn-lt"/>
                    <a:cs typeface="+mn-lt"/>
                  </a:rPr>
                  <a:t>: The dramatic improvement in BLER represents the point where enough synthetic channels have become sufficiently reliable.</a:t>
                </a:r>
                <a:endParaRPr lang="en-US" dirty="0"/>
              </a:p>
              <a:p>
                <a:r>
                  <a:rPr lang="en-US" b="1" dirty="0">
                    <a:ea typeface="+mn-lt"/>
                    <a:cs typeface="+mn-lt"/>
                  </a:rPr>
                  <a:t>Above Threshold</a:t>
                </a:r>
                <a:r>
                  <a:rPr lang="en-US" dirty="0">
                    <a:ea typeface="+mn-lt"/>
                    <a:cs typeface="+mn-lt"/>
                  </a:rPr>
                  <a:t>: The continued steep decline in BLER shows the increasing reliability of the good synthetic channels as more </a:t>
                </a:r>
                <a14:m>
                  <m:oMath xmlns:m="http://schemas.openxmlformats.org/officeDocument/2006/math">
                    <m:f>
                      <m:fPr>
                        <m:type m:val="lin"/>
                        <m:ctrlPr>
                          <a:rPr lang="en-US" i="1" smtClean="0">
                            <a:latin typeface="Cambria Math" panose="02040503050406030204" pitchFamily="18" charset="0"/>
                            <a:ea typeface="+mn-lt"/>
                            <a:cs typeface="+mn-lt"/>
                          </a:rPr>
                        </m:ctrlPr>
                      </m:fPr>
                      <m:num>
                        <m:sSub>
                          <m:sSubPr>
                            <m:ctrlPr>
                              <a:rPr lang="en-US"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𝐸</m:t>
                            </m:r>
                          </m:e>
                          <m:sub>
                            <m:r>
                              <a:rPr lang="en-US" b="0" i="1" smtClean="0">
                                <a:latin typeface="Cambria Math" panose="02040503050406030204" pitchFamily="18" charset="0"/>
                                <a:ea typeface="+mn-lt"/>
                                <a:cs typeface="+mn-lt"/>
                              </a:rPr>
                              <m:t>𝑏</m:t>
                            </m:r>
                          </m:sub>
                        </m:sSub>
                      </m:num>
                      <m:den>
                        <m:sSub>
                          <m:sSubPr>
                            <m:ctrlPr>
                              <a:rPr lang="en-US"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𝑁</m:t>
                            </m:r>
                          </m:e>
                          <m:sub>
                            <m:r>
                              <a:rPr lang="en-US" b="0" i="1" smtClean="0">
                                <a:latin typeface="Cambria Math" panose="02040503050406030204" pitchFamily="18" charset="0"/>
                                <a:ea typeface="+mn-lt"/>
                                <a:cs typeface="+mn-lt"/>
                              </a:rPr>
                              <m:t>0</m:t>
                            </m:r>
                          </m:sub>
                        </m:sSub>
                      </m:den>
                    </m:f>
                  </m:oMath>
                </a14:m>
                <a:r>
                  <a:rPr lang="en-US" dirty="0">
                    <a:ea typeface="+mn-lt"/>
                    <a:cs typeface="+mn-lt"/>
                  </a:rPr>
                  <a:t>is available.</a:t>
                </a:r>
              </a:p>
              <a:p>
                <a:r>
                  <a:rPr lang="en-US" dirty="0">
                    <a:ea typeface="+mn-lt"/>
                    <a:cs typeface="+mn-lt"/>
                  </a:rPr>
                  <a:t>This visualization directly confirms </a:t>
                </a:r>
                <a:r>
                  <a:rPr lang="en-US" dirty="0" err="1">
                    <a:ea typeface="+mn-lt"/>
                    <a:cs typeface="+mn-lt"/>
                  </a:rPr>
                  <a:t>Arikan's</a:t>
                </a:r>
                <a:r>
                  <a:rPr lang="en-US" dirty="0">
                    <a:ea typeface="+mn-lt"/>
                    <a:cs typeface="+mn-lt"/>
                  </a:rPr>
                  <a:t> theoretical work on the "Matthew effect" in channel polarization, where "the good channels get better and the bad channels get worse"</a:t>
                </a:r>
                <a:endParaRPr lang="en-US" dirty="0">
                  <a:ea typeface="Calibri"/>
                  <a:cs typeface="Calibri"/>
                </a:endParaRPr>
              </a:p>
              <a:p>
                <a:pPr algn="l"/>
                <a:endParaRPr lang="en-US" dirty="0">
                  <a:ea typeface="Calibri"/>
                  <a:cs typeface="Calibri"/>
                </a:endParaRPr>
              </a:p>
            </p:txBody>
          </p:sp>
        </mc:Choice>
        <mc:Fallback xmlns="">
          <p:sp>
            <p:nvSpPr>
              <p:cNvPr id="14" name="TextBox 13">
                <a:extLst>
                  <a:ext uri="{FF2B5EF4-FFF2-40B4-BE49-F238E27FC236}">
                    <a16:creationId xmlns:a16="http://schemas.microsoft.com/office/drawing/2014/main" id="{532AE3D7-FD31-9D21-EEA0-B595B0D9B34C}"/>
                  </a:ext>
                </a:extLst>
              </p:cNvPr>
              <p:cNvSpPr txBox="1">
                <a:spLocks noRot="1" noChangeAspect="1" noMove="1" noResize="1" noEditPoints="1" noAdjustHandles="1" noChangeArrowheads="1" noChangeShapeType="1" noTextEdit="1"/>
              </p:cNvSpPr>
              <p:nvPr/>
            </p:nvSpPr>
            <p:spPr>
              <a:xfrm>
                <a:off x="250709" y="3785712"/>
                <a:ext cx="11617872" cy="2093843"/>
              </a:xfrm>
              <a:prstGeom prst="rect">
                <a:avLst/>
              </a:prstGeom>
              <a:blipFill>
                <a:blip r:embed="rId5"/>
                <a:stretch>
                  <a:fillRect l="-420" t="-1458"/>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0BAB19E-BCE4-4F76-8A83-AFBA2776677B}"/>
              </a:ext>
            </a:extLst>
          </p:cNvPr>
          <p:cNvGrpSpPr/>
          <p:nvPr/>
        </p:nvGrpSpPr>
        <p:grpSpPr>
          <a:xfrm>
            <a:off x="0" y="-14438"/>
            <a:ext cx="12842450" cy="924025"/>
            <a:chOff x="0" y="-14438"/>
            <a:chExt cx="12842450" cy="924025"/>
          </a:xfrm>
        </p:grpSpPr>
        <p:sp>
          <p:nvSpPr>
            <p:cNvPr id="16" name="Right Triangle 15">
              <a:extLst>
                <a:ext uri="{FF2B5EF4-FFF2-40B4-BE49-F238E27FC236}">
                  <a16:creationId xmlns:a16="http://schemas.microsoft.com/office/drawing/2014/main" id="{7885ADC9-2772-BE70-CF0F-9782BC7BD42D}"/>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26AB8886-B4B3-828A-C90E-856D10174FEC}"/>
                </a:ext>
              </a:extLst>
            </p:cNvPr>
            <p:cNvGrpSpPr/>
            <p:nvPr/>
          </p:nvGrpSpPr>
          <p:grpSpPr>
            <a:xfrm>
              <a:off x="0" y="-14438"/>
              <a:ext cx="12842450" cy="522514"/>
              <a:chOff x="0" y="-14438"/>
              <a:chExt cx="12842450" cy="522514"/>
            </a:xfrm>
          </p:grpSpPr>
          <p:sp>
            <p:nvSpPr>
              <p:cNvPr id="18" name="Rectangle 17">
                <a:extLst>
                  <a:ext uri="{FF2B5EF4-FFF2-40B4-BE49-F238E27FC236}">
                    <a16:creationId xmlns:a16="http://schemas.microsoft.com/office/drawing/2014/main" id="{CD31D075-64D2-AA53-55A4-1CBF16BA993D}"/>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121B864-7F2D-F8AC-5953-10AE5EA6992A}"/>
                      </a:ext>
                    </a:extLst>
                  </p:cNvPr>
                  <p:cNvSpPr txBox="1"/>
                  <p:nvPr/>
                </p:nvSpPr>
                <p:spPr>
                  <a:xfrm>
                    <a:off x="719580" y="78242"/>
                    <a:ext cx="12122870" cy="369332"/>
                  </a:xfrm>
                  <a:prstGeom prst="rect">
                    <a:avLst/>
                  </a:prstGeom>
                  <a:noFill/>
                </p:spPr>
                <p:txBody>
                  <a:bodyPr wrap="square" rtlCol="0">
                    <a:spAutoFit/>
                  </a:bodyPr>
                  <a:lstStyle/>
                  <a:p>
                    <a:r>
                      <a:rPr lang="en-IN" dirty="0"/>
                      <a:t>Block Error Rate for different values of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𝑁</m:t>
                            </m:r>
                          </m:e>
                          <m:sub>
                            <m:r>
                              <a:rPr lang="en-US" b="0" i="1" smtClean="0">
                                <a:latin typeface="Cambria Math" panose="02040503050406030204" pitchFamily="18" charset="0"/>
                              </a:rPr>
                              <m:t>𝑠𝑖𝑚</m:t>
                            </m:r>
                          </m:sub>
                        </m:sSub>
                      </m:oMath>
                    </a14:m>
                    <a:endParaRPr lang="en-IN" sz="1800" dirty="0"/>
                  </a:p>
                </p:txBody>
              </p:sp>
            </mc:Choice>
            <mc:Fallback xmlns="">
              <p:sp>
                <p:nvSpPr>
                  <p:cNvPr id="19" name="TextBox 18">
                    <a:extLst>
                      <a:ext uri="{FF2B5EF4-FFF2-40B4-BE49-F238E27FC236}">
                        <a16:creationId xmlns:a16="http://schemas.microsoft.com/office/drawing/2014/main" id="{3121B864-7F2D-F8AC-5953-10AE5EA6992A}"/>
                      </a:ext>
                    </a:extLst>
                  </p:cNvPr>
                  <p:cNvSpPr txBox="1">
                    <a:spLocks noRot="1" noChangeAspect="1" noMove="1" noResize="1" noEditPoints="1" noAdjustHandles="1" noChangeArrowheads="1" noChangeShapeType="1" noTextEdit="1"/>
                  </p:cNvSpPr>
                  <p:nvPr/>
                </p:nvSpPr>
                <p:spPr>
                  <a:xfrm>
                    <a:off x="719580" y="78242"/>
                    <a:ext cx="12122870" cy="369332"/>
                  </a:xfrm>
                  <a:prstGeom prst="rect">
                    <a:avLst/>
                  </a:prstGeom>
                  <a:blipFill>
                    <a:blip r:embed="rId6"/>
                    <a:stretch>
                      <a:fillRect l="-402" t="-10000" b="-26667"/>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262046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B47FE1-9869-E491-0493-E6895320B467}"/>
              </a:ext>
            </a:extLst>
          </p:cNvPr>
          <p:cNvSpPr>
            <a:spLocks noGrp="1"/>
          </p:cNvSpPr>
          <p:nvPr>
            <p:ph type="sldNum" sz="quarter" idx="12"/>
          </p:nvPr>
        </p:nvSpPr>
        <p:spPr/>
        <p:txBody>
          <a:bodyPr/>
          <a:lstStyle/>
          <a:p>
            <a:fld id="{ABD4E5D1-8D28-4922-8246-9644D53432D9}" type="slidenum">
              <a:rPr lang="en-IN" smtClean="0"/>
              <a:t>61</a:t>
            </a:fld>
            <a:endParaRPr lang="en-IN"/>
          </a:p>
        </p:txBody>
      </p:sp>
      <p:pic>
        <p:nvPicPr>
          <p:cNvPr id="7" name="Picture 6">
            <a:extLst>
              <a:ext uri="{FF2B5EF4-FFF2-40B4-BE49-F238E27FC236}">
                <a16:creationId xmlns:a16="http://schemas.microsoft.com/office/drawing/2014/main" id="{FA285587-B317-836B-52FE-E5BCCB626CD5}"/>
              </a:ext>
            </a:extLst>
          </p:cNvPr>
          <p:cNvPicPr>
            <a:picLocks noChangeAspect="1"/>
          </p:cNvPicPr>
          <p:nvPr/>
        </p:nvPicPr>
        <p:blipFill>
          <a:blip r:embed="rId2"/>
          <a:stretch>
            <a:fillRect/>
          </a:stretch>
        </p:blipFill>
        <p:spPr>
          <a:xfrm>
            <a:off x="4762" y="714447"/>
            <a:ext cx="3800475" cy="2830286"/>
          </a:xfrm>
          <a:prstGeom prst="rect">
            <a:avLst/>
          </a:prstGeom>
        </p:spPr>
      </p:pic>
      <p:pic>
        <p:nvPicPr>
          <p:cNvPr id="8" name="Picture 7">
            <a:extLst>
              <a:ext uri="{FF2B5EF4-FFF2-40B4-BE49-F238E27FC236}">
                <a16:creationId xmlns:a16="http://schemas.microsoft.com/office/drawing/2014/main" id="{6640D6FD-13BC-94B9-B2D6-451E25F31D42}"/>
              </a:ext>
            </a:extLst>
          </p:cNvPr>
          <p:cNvPicPr>
            <a:picLocks noChangeAspect="1"/>
          </p:cNvPicPr>
          <p:nvPr/>
        </p:nvPicPr>
        <p:blipFill>
          <a:blip r:embed="rId3"/>
          <a:stretch>
            <a:fillRect/>
          </a:stretch>
        </p:blipFill>
        <p:spPr>
          <a:xfrm>
            <a:off x="3814762" y="562906"/>
            <a:ext cx="3996418" cy="2982687"/>
          </a:xfrm>
          <a:prstGeom prst="rect">
            <a:avLst/>
          </a:prstGeom>
        </p:spPr>
      </p:pic>
      <p:pic>
        <p:nvPicPr>
          <p:cNvPr id="9" name="Picture 8">
            <a:extLst>
              <a:ext uri="{FF2B5EF4-FFF2-40B4-BE49-F238E27FC236}">
                <a16:creationId xmlns:a16="http://schemas.microsoft.com/office/drawing/2014/main" id="{D3D93063-5D59-F5AE-A43D-E27D4837AE8E}"/>
              </a:ext>
            </a:extLst>
          </p:cNvPr>
          <p:cNvPicPr>
            <a:picLocks noChangeAspect="1"/>
          </p:cNvPicPr>
          <p:nvPr/>
        </p:nvPicPr>
        <p:blipFill>
          <a:blip r:embed="rId4"/>
          <a:stretch>
            <a:fillRect/>
          </a:stretch>
        </p:blipFill>
        <p:spPr>
          <a:xfrm>
            <a:off x="7814689" y="518468"/>
            <a:ext cx="4116161" cy="3084740"/>
          </a:xfrm>
          <a:prstGeom prst="rect">
            <a:avLst/>
          </a:prstGeom>
        </p:spPr>
      </p:pic>
      <p:grpSp>
        <p:nvGrpSpPr>
          <p:cNvPr id="14" name="Group 13">
            <a:extLst>
              <a:ext uri="{FF2B5EF4-FFF2-40B4-BE49-F238E27FC236}">
                <a16:creationId xmlns:a16="http://schemas.microsoft.com/office/drawing/2014/main" id="{BAD25E2F-BBC8-1B78-78C6-E5A9CB86D596}"/>
              </a:ext>
            </a:extLst>
          </p:cNvPr>
          <p:cNvGrpSpPr/>
          <p:nvPr/>
        </p:nvGrpSpPr>
        <p:grpSpPr>
          <a:xfrm>
            <a:off x="0" y="-14438"/>
            <a:ext cx="12842450" cy="924025"/>
            <a:chOff x="0" y="-14438"/>
            <a:chExt cx="12842450" cy="924025"/>
          </a:xfrm>
        </p:grpSpPr>
        <p:sp>
          <p:nvSpPr>
            <p:cNvPr id="15" name="Right Triangle 14">
              <a:extLst>
                <a:ext uri="{FF2B5EF4-FFF2-40B4-BE49-F238E27FC236}">
                  <a16:creationId xmlns:a16="http://schemas.microsoft.com/office/drawing/2014/main" id="{8FD79728-C894-444D-B4BF-BD2A1ED165FF}"/>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71DB7246-E9B1-C6AF-C89A-C743B78F4AFF}"/>
                </a:ext>
              </a:extLst>
            </p:cNvPr>
            <p:cNvGrpSpPr/>
            <p:nvPr/>
          </p:nvGrpSpPr>
          <p:grpSpPr>
            <a:xfrm>
              <a:off x="0" y="-14438"/>
              <a:ext cx="12842450" cy="522514"/>
              <a:chOff x="0" y="-14438"/>
              <a:chExt cx="12842450" cy="522514"/>
            </a:xfrm>
          </p:grpSpPr>
          <p:sp>
            <p:nvSpPr>
              <p:cNvPr id="17" name="Rectangle 16">
                <a:extLst>
                  <a:ext uri="{FF2B5EF4-FFF2-40B4-BE49-F238E27FC236}">
                    <a16:creationId xmlns:a16="http://schemas.microsoft.com/office/drawing/2014/main" id="{C3653323-08B4-B74C-FD83-307E232ECE91}"/>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B178E30-A24A-E3DD-F96D-12F5F1D2A44D}"/>
                      </a:ext>
                    </a:extLst>
                  </p:cNvPr>
                  <p:cNvSpPr txBox="1"/>
                  <p:nvPr/>
                </p:nvSpPr>
                <p:spPr>
                  <a:xfrm>
                    <a:off x="719580" y="78242"/>
                    <a:ext cx="12122870" cy="369332"/>
                  </a:xfrm>
                  <a:prstGeom prst="rect">
                    <a:avLst/>
                  </a:prstGeom>
                  <a:noFill/>
                </p:spPr>
                <p:txBody>
                  <a:bodyPr wrap="square" rtlCol="0">
                    <a:spAutoFit/>
                  </a:bodyPr>
                  <a:lstStyle/>
                  <a:p>
                    <a:r>
                      <a:rPr lang="en-IN" dirty="0"/>
                      <a:t>Success Probability Rate for different values of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𝑁</m:t>
                            </m:r>
                          </m:e>
                          <m:sub>
                            <m:r>
                              <a:rPr lang="en-US" b="0" i="1" smtClean="0">
                                <a:latin typeface="Cambria Math" panose="02040503050406030204" pitchFamily="18" charset="0"/>
                              </a:rPr>
                              <m:t>𝑠𝑖𝑚</m:t>
                            </m:r>
                          </m:sub>
                        </m:sSub>
                      </m:oMath>
                    </a14:m>
                    <a:endParaRPr lang="en-IN" sz="1800" dirty="0"/>
                  </a:p>
                </p:txBody>
              </p:sp>
            </mc:Choice>
            <mc:Fallback xmlns="">
              <p:sp>
                <p:nvSpPr>
                  <p:cNvPr id="18" name="TextBox 17">
                    <a:extLst>
                      <a:ext uri="{FF2B5EF4-FFF2-40B4-BE49-F238E27FC236}">
                        <a16:creationId xmlns:a16="http://schemas.microsoft.com/office/drawing/2014/main" id="{9B178E30-A24A-E3DD-F96D-12F5F1D2A44D}"/>
                      </a:ext>
                    </a:extLst>
                  </p:cNvPr>
                  <p:cNvSpPr txBox="1">
                    <a:spLocks noRot="1" noChangeAspect="1" noMove="1" noResize="1" noEditPoints="1" noAdjustHandles="1" noChangeArrowheads="1" noChangeShapeType="1" noTextEdit="1"/>
                  </p:cNvSpPr>
                  <p:nvPr/>
                </p:nvSpPr>
                <p:spPr>
                  <a:xfrm>
                    <a:off x="719580" y="78242"/>
                    <a:ext cx="12122870" cy="369332"/>
                  </a:xfrm>
                  <a:prstGeom prst="rect">
                    <a:avLst/>
                  </a:prstGeom>
                  <a:blipFill>
                    <a:blip r:embed="rId5"/>
                    <a:stretch>
                      <a:fillRect l="-402" t="-10000" b="-26667"/>
                    </a:stretch>
                  </a:blipFill>
                </p:spPr>
                <p:txBody>
                  <a:bodyPr/>
                  <a:lstStyle/>
                  <a:p>
                    <a:r>
                      <a:rPr lang="en-US">
                        <a:noFill/>
                      </a:rPr>
                      <a:t> </a:t>
                    </a:r>
                  </a:p>
                </p:txBody>
              </p:sp>
            </mc:Fallback>
          </mc:AlternateContent>
        </p:grpSp>
      </p:grpSp>
      <p:sp>
        <p:nvSpPr>
          <p:cNvPr id="3" name="TextBox 2">
            <a:extLst>
              <a:ext uri="{FF2B5EF4-FFF2-40B4-BE49-F238E27FC236}">
                <a16:creationId xmlns:a16="http://schemas.microsoft.com/office/drawing/2014/main" id="{F6982858-0FD7-FC01-5945-7FD1AC7C4E6C}"/>
              </a:ext>
            </a:extLst>
          </p:cNvPr>
          <p:cNvSpPr txBox="1"/>
          <p:nvPr/>
        </p:nvSpPr>
        <p:spPr>
          <a:xfrm>
            <a:off x="162960" y="3697963"/>
            <a:ext cx="1182094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b="1" dirty="0" err="1">
                <a:latin typeface="Segoe UI"/>
                <a:cs typeface="Segoe UI"/>
              </a:rPr>
              <a:t>Nsim</a:t>
            </a:r>
            <a:r>
              <a:rPr lang="en-US" sz="1200" b="1" dirty="0">
                <a:latin typeface="Segoe UI"/>
                <a:cs typeface="Segoe UI"/>
              </a:rPr>
              <a:t>=10 (First Graph)</a:t>
            </a:r>
            <a:r>
              <a:rPr lang="en-US" sz="1200" dirty="0">
                <a:latin typeface="Segoe UI"/>
                <a:cs typeface="Segoe UI"/>
              </a:rPr>
              <a:t>:</a:t>
            </a:r>
            <a:endParaRPr lang="en-US" sz="1200" dirty="0">
              <a:ea typeface="Calibri"/>
              <a:cs typeface="Calibri"/>
            </a:endParaRPr>
          </a:p>
          <a:p>
            <a:pPr marL="742950" lvl="1" indent="-285750">
              <a:buFont typeface="Arial"/>
              <a:buChar char="•"/>
            </a:pPr>
            <a:r>
              <a:rPr lang="en-US" sz="1200" dirty="0">
                <a:latin typeface="Segoe UI"/>
                <a:cs typeface="Segoe UI"/>
              </a:rPr>
              <a:t>Minimum measurable success probability ≈ 0.1</a:t>
            </a:r>
            <a:endParaRPr lang="en-US" sz="1200" dirty="0">
              <a:ea typeface="Calibri"/>
              <a:cs typeface="Calibri"/>
            </a:endParaRPr>
          </a:p>
          <a:p>
            <a:pPr marL="742950" lvl="1" indent="-285750">
              <a:buFont typeface="Arial"/>
              <a:buChar char="•"/>
            </a:pPr>
            <a:r>
              <a:rPr lang="en-US" sz="1200" dirty="0">
                <a:latin typeface="Segoe UI"/>
                <a:cs typeface="Segoe UI"/>
              </a:rPr>
              <a:t>Limited data points create a somewhat jagged curve</a:t>
            </a:r>
            <a:endParaRPr lang="en-US" sz="1200" dirty="0">
              <a:ea typeface="Calibri"/>
              <a:cs typeface="Calibri"/>
            </a:endParaRPr>
          </a:p>
          <a:p>
            <a:pPr marL="742950" lvl="1" indent="-285750">
              <a:buFont typeface="Arial"/>
              <a:buChar char="•"/>
            </a:pPr>
            <a:r>
              <a:rPr lang="en-US" sz="1200" dirty="0">
                <a:latin typeface="Segoe UI"/>
                <a:cs typeface="Segoe UI"/>
              </a:rPr>
              <a:t>Performance below 4 dB cannot be reliably characterized</a:t>
            </a:r>
            <a:endParaRPr lang="en-US" sz="1200" dirty="0">
              <a:ea typeface="Calibri"/>
              <a:cs typeface="Calibri"/>
            </a:endParaRPr>
          </a:p>
          <a:p>
            <a:pPr marL="285750" indent="-285750">
              <a:buFont typeface="Arial"/>
              <a:buChar char="•"/>
            </a:pPr>
            <a:r>
              <a:rPr lang="en-US" sz="1200" b="1" dirty="0" err="1">
                <a:latin typeface="Segoe UI"/>
                <a:cs typeface="Segoe UI"/>
              </a:rPr>
              <a:t>Nsim</a:t>
            </a:r>
            <a:r>
              <a:rPr lang="en-US" sz="1200" b="1" dirty="0">
                <a:latin typeface="Segoe UI"/>
                <a:cs typeface="Segoe UI"/>
              </a:rPr>
              <a:t>=100 (Second Graph)</a:t>
            </a:r>
            <a:r>
              <a:rPr lang="en-US" sz="1200" dirty="0">
                <a:latin typeface="Segoe UI"/>
                <a:cs typeface="Segoe UI"/>
              </a:rPr>
              <a:t>:</a:t>
            </a:r>
            <a:endParaRPr lang="en-US" sz="1200" dirty="0">
              <a:ea typeface="Calibri"/>
              <a:cs typeface="Calibri"/>
            </a:endParaRPr>
          </a:p>
          <a:p>
            <a:pPr marL="742950" lvl="1" indent="-285750">
              <a:buFont typeface="Arial"/>
              <a:buChar char="•"/>
            </a:pPr>
            <a:r>
              <a:rPr lang="en-US" sz="1200" dirty="0">
                <a:latin typeface="Segoe UI"/>
                <a:cs typeface="Segoe UI"/>
              </a:rPr>
              <a:t>Measurement range extends down to success probability ≈ 0.01</a:t>
            </a:r>
            <a:endParaRPr lang="en-US" sz="1200" dirty="0">
              <a:ea typeface="Calibri"/>
              <a:cs typeface="Calibri"/>
            </a:endParaRPr>
          </a:p>
          <a:p>
            <a:pPr marL="742950" lvl="1" indent="-285750">
              <a:buFont typeface="Arial"/>
              <a:buChar char="•"/>
            </a:pPr>
            <a:r>
              <a:rPr lang="en-US" sz="1200" dirty="0">
                <a:latin typeface="Segoe UI"/>
                <a:cs typeface="Segoe UI"/>
              </a:rPr>
              <a:t>Smoother curve with more reliable statistical representation</a:t>
            </a:r>
            <a:endParaRPr lang="en-US" sz="1200" dirty="0">
              <a:ea typeface="Calibri"/>
              <a:cs typeface="Calibri"/>
            </a:endParaRPr>
          </a:p>
          <a:p>
            <a:pPr marL="742950" lvl="1" indent="-285750">
              <a:buFont typeface="Arial"/>
              <a:buChar char="•"/>
            </a:pPr>
            <a:r>
              <a:rPr lang="en-US" sz="1200" dirty="0">
                <a:latin typeface="Segoe UI"/>
                <a:cs typeface="Segoe UI"/>
              </a:rPr>
              <a:t>Can characterize performance down to ~3.5 dB</a:t>
            </a:r>
            <a:endParaRPr lang="en-US" sz="1200" dirty="0">
              <a:ea typeface="Calibri"/>
              <a:cs typeface="Calibri"/>
            </a:endParaRPr>
          </a:p>
          <a:p>
            <a:pPr marL="285750" indent="-285750">
              <a:buFont typeface="Arial"/>
              <a:buChar char="•"/>
            </a:pPr>
            <a:r>
              <a:rPr lang="en-US" sz="1200" b="1" dirty="0" err="1">
                <a:latin typeface="Segoe UI"/>
                <a:cs typeface="Segoe UI"/>
              </a:rPr>
              <a:t>Nsim</a:t>
            </a:r>
            <a:r>
              <a:rPr lang="en-US" sz="1200" b="1" dirty="0">
                <a:latin typeface="Segoe UI"/>
                <a:cs typeface="Segoe UI"/>
              </a:rPr>
              <a:t>=1000 (Third Graph)</a:t>
            </a:r>
            <a:r>
              <a:rPr lang="en-US" sz="1200" dirty="0">
                <a:latin typeface="Segoe UI"/>
                <a:cs typeface="Segoe UI"/>
              </a:rPr>
              <a:t>:</a:t>
            </a:r>
            <a:endParaRPr lang="en-US" sz="1200" dirty="0">
              <a:ea typeface="Calibri"/>
              <a:cs typeface="Calibri"/>
            </a:endParaRPr>
          </a:p>
          <a:p>
            <a:pPr marL="742950" lvl="1" indent="-285750">
              <a:buFont typeface="Arial"/>
              <a:buChar char="•"/>
            </a:pPr>
            <a:r>
              <a:rPr lang="en-US" sz="1200" dirty="0">
                <a:latin typeface="Segoe UI"/>
                <a:cs typeface="Segoe UI"/>
              </a:rPr>
              <a:t>Extends measurement capability to success probability ≈ 0.001</a:t>
            </a:r>
            <a:endParaRPr lang="en-US" sz="1200" dirty="0">
              <a:ea typeface="Calibri"/>
              <a:cs typeface="Calibri"/>
            </a:endParaRPr>
          </a:p>
          <a:p>
            <a:pPr marL="742950" lvl="1" indent="-285750">
              <a:buFont typeface="Arial"/>
              <a:buChar char="•"/>
            </a:pPr>
            <a:r>
              <a:rPr lang="en-US" sz="1200" dirty="0">
                <a:latin typeface="Segoe UI"/>
                <a:cs typeface="Segoe UI"/>
              </a:rPr>
              <a:t>Provides the smoothest curve with highest statistical confidence</a:t>
            </a:r>
            <a:endParaRPr lang="en-US" sz="1200" dirty="0">
              <a:ea typeface="Calibri"/>
              <a:cs typeface="Calibri"/>
            </a:endParaRPr>
          </a:p>
          <a:p>
            <a:pPr marL="742950" lvl="1" indent="-285750">
              <a:buFont typeface="Arial"/>
              <a:buChar char="•"/>
            </a:pPr>
            <a:r>
              <a:rPr lang="en-US" sz="1200" dirty="0">
                <a:latin typeface="Segoe UI"/>
                <a:cs typeface="Segoe UI"/>
              </a:rPr>
              <a:t>Accurately characterizes performance down to 3 dB</a:t>
            </a:r>
            <a:endParaRPr lang="en-US" sz="1200" dirty="0"/>
          </a:p>
          <a:p>
            <a:pPr algn="l"/>
            <a:endParaRPr lang="en-US" dirty="0">
              <a:ea typeface="Calibri"/>
              <a:cs typeface="Calibri"/>
            </a:endParaRPr>
          </a:p>
        </p:txBody>
      </p:sp>
    </p:spTree>
    <p:extLst>
      <p:ext uri="{BB962C8B-B14F-4D97-AF65-F5344CB8AC3E}">
        <p14:creationId xmlns:p14="http://schemas.microsoft.com/office/powerpoint/2010/main" val="3759415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2180E6-6DE9-4D58-ECC4-70049FA2AE2C}"/>
              </a:ext>
            </a:extLst>
          </p:cNvPr>
          <p:cNvSpPr>
            <a:spLocks noGrp="1"/>
          </p:cNvSpPr>
          <p:nvPr>
            <p:ph type="sldNum" sz="quarter" idx="12"/>
          </p:nvPr>
        </p:nvSpPr>
        <p:spPr/>
        <p:txBody>
          <a:bodyPr/>
          <a:lstStyle/>
          <a:p>
            <a:fld id="{ABD4E5D1-8D28-4922-8246-9644D53432D9}" type="slidenum">
              <a:rPr lang="en-IN" smtClean="0"/>
              <a:t>62</a:t>
            </a:fld>
            <a:endParaRPr lang="en-IN"/>
          </a:p>
        </p:txBody>
      </p:sp>
      <p:pic>
        <p:nvPicPr>
          <p:cNvPr id="7" name="Picture 6">
            <a:extLst>
              <a:ext uri="{FF2B5EF4-FFF2-40B4-BE49-F238E27FC236}">
                <a16:creationId xmlns:a16="http://schemas.microsoft.com/office/drawing/2014/main" id="{46F2DCDB-8AD3-C08E-6E00-DD1326A723A3}"/>
              </a:ext>
            </a:extLst>
          </p:cNvPr>
          <p:cNvPicPr>
            <a:picLocks noChangeAspect="1"/>
          </p:cNvPicPr>
          <p:nvPr/>
        </p:nvPicPr>
        <p:blipFill>
          <a:blip r:embed="rId2"/>
          <a:stretch>
            <a:fillRect/>
          </a:stretch>
        </p:blipFill>
        <p:spPr>
          <a:xfrm>
            <a:off x="110790" y="788069"/>
            <a:ext cx="4641183" cy="3346785"/>
          </a:xfrm>
          <a:prstGeom prst="rect">
            <a:avLst/>
          </a:prstGeom>
        </p:spPr>
      </p:pic>
      <p:sp>
        <p:nvSpPr>
          <p:cNvPr id="9" name="TextBox 8">
            <a:extLst>
              <a:ext uri="{FF2B5EF4-FFF2-40B4-BE49-F238E27FC236}">
                <a16:creationId xmlns:a16="http://schemas.microsoft.com/office/drawing/2014/main" id="{665A4078-7275-F33F-9E73-5DC8A878C78D}"/>
              </a:ext>
            </a:extLst>
          </p:cNvPr>
          <p:cNvSpPr txBox="1"/>
          <p:nvPr/>
        </p:nvSpPr>
        <p:spPr>
          <a:xfrm>
            <a:off x="4862763" y="788069"/>
            <a:ext cx="681929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Segoe UI"/>
                <a:cs typeface="Segoe UI"/>
              </a:rPr>
              <a:t>Performance at Low SNR (Eb/N0 = 1 dB)</a:t>
            </a:r>
            <a:endParaRPr lang="en-US" sz="1200" dirty="0">
              <a:ea typeface="Calibri"/>
              <a:cs typeface="Calibri"/>
            </a:endParaRPr>
          </a:p>
          <a:p>
            <a:pPr marL="285750" indent="-285750">
              <a:buFont typeface="Arial"/>
              <a:buChar char="•"/>
            </a:pPr>
            <a:r>
              <a:rPr lang="en-US" sz="1200" dirty="0">
                <a:latin typeface="Segoe UI"/>
                <a:cs typeface="Segoe UI"/>
              </a:rPr>
              <a:t>N=2: Success probability ≈ 0.85</a:t>
            </a:r>
            <a:endParaRPr lang="en-US" sz="1200" dirty="0">
              <a:ea typeface="Calibri"/>
              <a:cs typeface="Calibri"/>
            </a:endParaRPr>
          </a:p>
          <a:p>
            <a:pPr marL="285750" indent="-285750">
              <a:buFont typeface="Arial"/>
              <a:buChar char="•"/>
            </a:pPr>
            <a:r>
              <a:rPr lang="en-US" sz="1200" dirty="0">
                <a:latin typeface="Segoe UI"/>
                <a:cs typeface="Segoe UI"/>
              </a:rPr>
              <a:t>N=4: Success probability ≈ 0.75</a:t>
            </a:r>
            <a:endParaRPr lang="en-US" sz="1200" dirty="0">
              <a:ea typeface="Calibri"/>
              <a:cs typeface="Calibri"/>
            </a:endParaRPr>
          </a:p>
          <a:p>
            <a:pPr marL="285750" indent="-285750">
              <a:buFont typeface="Arial"/>
              <a:buChar char="•"/>
            </a:pPr>
            <a:r>
              <a:rPr lang="en-US" sz="1200" dirty="0">
                <a:latin typeface="Segoe UI"/>
                <a:cs typeface="Segoe UI"/>
              </a:rPr>
              <a:t>N=8: Success probability ≈ 0.65</a:t>
            </a:r>
            <a:endParaRPr lang="en-US" sz="1200" dirty="0">
              <a:ea typeface="Calibri"/>
              <a:cs typeface="Calibri"/>
            </a:endParaRPr>
          </a:p>
          <a:p>
            <a:pPr marL="285750" indent="-285750">
              <a:buFont typeface="Arial"/>
              <a:buChar char="•"/>
            </a:pPr>
            <a:r>
              <a:rPr lang="en-US" sz="1200" dirty="0">
                <a:latin typeface="Segoe UI"/>
                <a:cs typeface="Segoe UI"/>
              </a:rPr>
              <a:t>N=16: Success probability ≈ 0.4</a:t>
            </a:r>
            <a:endParaRPr lang="en-US" sz="1200" dirty="0">
              <a:ea typeface="Calibri"/>
              <a:cs typeface="Calibri"/>
            </a:endParaRPr>
          </a:p>
          <a:p>
            <a:pPr marL="285750" indent="-285750">
              <a:buFont typeface="Arial"/>
              <a:buChar char="•"/>
            </a:pPr>
            <a:r>
              <a:rPr lang="en-US" sz="1200" dirty="0">
                <a:latin typeface="Segoe UI"/>
                <a:cs typeface="Segoe UI"/>
              </a:rPr>
              <a:t>N=32: Success probability ≈ 0.25</a:t>
            </a:r>
            <a:endParaRPr lang="en-US" sz="1200" dirty="0">
              <a:ea typeface="Calibri"/>
              <a:cs typeface="Calibri"/>
            </a:endParaRPr>
          </a:p>
          <a:p>
            <a:pPr marL="285750" indent="-285750">
              <a:buFont typeface="Arial"/>
              <a:buChar char="•"/>
            </a:pPr>
            <a:r>
              <a:rPr lang="en-US" sz="1200" dirty="0">
                <a:latin typeface="Segoe UI"/>
                <a:cs typeface="Segoe UI"/>
              </a:rPr>
              <a:t>N=64: Success probability ≈ 0.15</a:t>
            </a:r>
            <a:endParaRPr lang="en-US" sz="1200" dirty="0">
              <a:ea typeface="Calibri"/>
              <a:cs typeface="Calibri"/>
            </a:endParaRPr>
          </a:p>
          <a:p>
            <a:pPr marL="285750" indent="-285750">
              <a:buFont typeface="Arial"/>
              <a:buChar char="•"/>
            </a:pPr>
            <a:r>
              <a:rPr lang="en-US" sz="1200" dirty="0">
                <a:latin typeface="Segoe UI"/>
                <a:cs typeface="Segoe UI"/>
              </a:rPr>
              <a:t>N=128 through N=1024: Success probability &lt; 0.05</a:t>
            </a:r>
            <a:endParaRPr lang="en-US" sz="1200" dirty="0">
              <a:ea typeface="Calibri"/>
              <a:cs typeface="Calibri"/>
            </a:endParaRPr>
          </a:p>
          <a:p>
            <a:r>
              <a:rPr lang="en-US" sz="1200" dirty="0">
                <a:latin typeface="Segoe UI"/>
                <a:cs typeface="Segoe UI"/>
              </a:rPr>
              <a:t>This clearly demonstrates how shorter codes maintain better performance at low SNR, with an almost monotonic decrease in success probability as length increases. Insufficient SNR to drive effective polarization. Most synthetic channels remain in an intermediate state rather than fully polarized</a:t>
            </a:r>
          </a:p>
          <a:p>
            <a:endParaRPr lang="en-US" sz="1200" dirty="0">
              <a:latin typeface="Segoe UI"/>
              <a:cs typeface="Segoe UI"/>
            </a:endParaRPr>
          </a:p>
          <a:p>
            <a:r>
              <a:rPr lang="en-US" sz="1200" b="1" dirty="0">
                <a:latin typeface="Segoe UI"/>
                <a:cs typeface="Segoe UI"/>
              </a:rPr>
              <a:t>Performance at High SNR (Eb/N0 = 9 dB)</a:t>
            </a:r>
            <a:endParaRPr lang="en-US" sz="1200" dirty="0">
              <a:ea typeface="Calibri" panose="020F0502020204030204"/>
              <a:cs typeface="Calibri" panose="020F0502020204030204"/>
            </a:endParaRPr>
          </a:p>
          <a:p>
            <a:pPr marL="285750" indent="-285750">
              <a:buFont typeface="Arial"/>
              <a:buChar char="•"/>
            </a:pPr>
            <a:r>
              <a:rPr lang="en-US" sz="1200" dirty="0">
                <a:latin typeface="Segoe UI"/>
                <a:cs typeface="Segoe UI"/>
              </a:rPr>
              <a:t>N=2: Success probability ≈ 0.9</a:t>
            </a:r>
            <a:endParaRPr lang="en-US" sz="1200" dirty="0">
              <a:ea typeface="Calibri" panose="020F0502020204030204"/>
              <a:cs typeface="Calibri" panose="020F0502020204030204"/>
            </a:endParaRPr>
          </a:p>
          <a:p>
            <a:pPr marL="285750" indent="-285750">
              <a:buFont typeface="Arial"/>
              <a:buChar char="•"/>
            </a:pPr>
            <a:r>
              <a:rPr lang="en-US" sz="1200" dirty="0">
                <a:latin typeface="Segoe UI"/>
                <a:cs typeface="Segoe UI"/>
              </a:rPr>
              <a:t>N=4: Success probability ≈ 0.93</a:t>
            </a:r>
            <a:endParaRPr lang="en-US" sz="1200" dirty="0">
              <a:ea typeface="Calibri" panose="020F0502020204030204"/>
              <a:cs typeface="Calibri" panose="020F0502020204030204"/>
            </a:endParaRPr>
          </a:p>
          <a:p>
            <a:pPr marL="285750" indent="-285750">
              <a:buFont typeface="Arial"/>
              <a:buChar char="•"/>
            </a:pPr>
            <a:r>
              <a:rPr lang="en-US" sz="1200" dirty="0">
                <a:latin typeface="Segoe UI"/>
                <a:cs typeface="Segoe UI"/>
              </a:rPr>
              <a:t>N=8: Success probability ≈ 0.95</a:t>
            </a:r>
            <a:endParaRPr lang="en-US" sz="1200" dirty="0">
              <a:ea typeface="Calibri" panose="020F0502020204030204"/>
              <a:cs typeface="Calibri" panose="020F0502020204030204"/>
            </a:endParaRPr>
          </a:p>
          <a:p>
            <a:pPr marL="285750" indent="-285750">
              <a:buFont typeface="Arial"/>
              <a:buChar char="•"/>
            </a:pPr>
            <a:r>
              <a:rPr lang="en-US" sz="1200" dirty="0">
                <a:latin typeface="Segoe UI"/>
                <a:cs typeface="Segoe UI"/>
              </a:rPr>
              <a:t>N=16 through N=1024: Success probability &gt; 0.97</a:t>
            </a:r>
            <a:endParaRPr lang="en-US" sz="1200" dirty="0">
              <a:ea typeface="Calibri" panose="020F0502020204030204"/>
              <a:cs typeface="Calibri" panose="020F0502020204030204"/>
            </a:endParaRPr>
          </a:p>
          <a:p>
            <a:r>
              <a:rPr lang="en-US" sz="1200" dirty="0">
                <a:latin typeface="Segoe UI"/>
                <a:cs typeface="Segoe UI"/>
              </a:rPr>
              <a:t>At high SNR, all codes achieve good performance, but longer codes maintain a slight edge.</a:t>
            </a:r>
            <a:endParaRPr lang="en-US" sz="1200" dirty="0">
              <a:ea typeface="Calibri" panose="020F0502020204030204"/>
              <a:cs typeface="Calibri" panose="020F0502020204030204"/>
            </a:endParaRPr>
          </a:p>
          <a:p>
            <a:endParaRPr lang="en-US" sz="1200" dirty="0">
              <a:ea typeface="Calibri" panose="020F0502020204030204"/>
              <a:cs typeface="Calibri" panose="020F0502020204030204"/>
            </a:endParaRPr>
          </a:p>
        </p:txBody>
      </p:sp>
      <p:grpSp>
        <p:nvGrpSpPr>
          <p:cNvPr id="13" name="Group 12">
            <a:extLst>
              <a:ext uri="{FF2B5EF4-FFF2-40B4-BE49-F238E27FC236}">
                <a16:creationId xmlns:a16="http://schemas.microsoft.com/office/drawing/2014/main" id="{7B93EB8F-893B-AC67-EA81-C23A64FFF763}"/>
              </a:ext>
            </a:extLst>
          </p:cNvPr>
          <p:cNvGrpSpPr/>
          <p:nvPr/>
        </p:nvGrpSpPr>
        <p:grpSpPr>
          <a:xfrm>
            <a:off x="0" y="-14438"/>
            <a:ext cx="12842450" cy="924025"/>
            <a:chOff x="0" y="-14438"/>
            <a:chExt cx="12842450" cy="924025"/>
          </a:xfrm>
        </p:grpSpPr>
        <p:sp>
          <p:nvSpPr>
            <p:cNvPr id="14" name="Right Triangle 13">
              <a:extLst>
                <a:ext uri="{FF2B5EF4-FFF2-40B4-BE49-F238E27FC236}">
                  <a16:creationId xmlns:a16="http://schemas.microsoft.com/office/drawing/2014/main" id="{FEE7DC5C-FE91-73E3-51A0-A9B3E3E2C81A}"/>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091C4C61-9636-E775-3FD8-7C321064575C}"/>
                </a:ext>
              </a:extLst>
            </p:cNvPr>
            <p:cNvGrpSpPr/>
            <p:nvPr/>
          </p:nvGrpSpPr>
          <p:grpSpPr>
            <a:xfrm>
              <a:off x="0" y="-14438"/>
              <a:ext cx="12842450" cy="522514"/>
              <a:chOff x="0" y="-14438"/>
              <a:chExt cx="12842450" cy="522514"/>
            </a:xfrm>
          </p:grpSpPr>
          <p:sp>
            <p:nvSpPr>
              <p:cNvPr id="16" name="Rectangle 15">
                <a:extLst>
                  <a:ext uri="{FF2B5EF4-FFF2-40B4-BE49-F238E27FC236}">
                    <a16:creationId xmlns:a16="http://schemas.microsoft.com/office/drawing/2014/main" id="{DF1E7C35-FB9B-0913-18EB-763F41576E69}"/>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4C7F7F-CAAD-DFAF-3482-C50D885EC38F}"/>
                      </a:ext>
                    </a:extLst>
                  </p:cNvPr>
                  <p:cNvSpPr txBox="1"/>
                  <p:nvPr/>
                </p:nvSpPr>
                <p:spPr>
                  <a:xfrm>
                    <a:off x="719580" y="78242"/>
                    <a:ext cx="12122870" cy="369332"/>
                  </a:xfrm>
                  <a:prstGeom prst="rect">
                    <a:avLst/>
                  </a:prstGeom>
                  <a:noFill/>
                </p:spPr>
                <p:txBody>
                  <a:bodyPr wrap="square" rtlCol="0">
                    <a:spAutoFit/>
                  </a:bodyPr>
                  <a:lstStyle/>
                  <a:p>
                    <a:r>
                      <a:rPr lang="en-IN" dirty="0"/>
                      <a:t>Performance Analysis for Different Values of (N,K) Polar Codes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𝑁</m:t>
                            </m:r>
                          </m:e>
                          <m:sub>
                            <m:r>
                              <a:rPr lang="en-US" b="0" i="1" smtClean="0">
                                <a:latin typeface="Cambria Math" panose="02040503050406030204" pitchFamily="18" charset="0"/>
                              </a:rPr>
                              <m:t>𝑠𝑖𝑚</m:t>
                            </m:r>
                          </m:sub>
                        </m:sSub>
                      </m:oMath>
                    </a14:m>
                    <a:r>
                      <a:rPr lang="en-IN" sz="1800" dirty="0"/>
                      <a:t> = 10000</a:t>
                    </a:r>
                  </a:p>
                </p:txBody>
              </p:sp>
            </mc:Choice>
            <mc:Fallback xmlns="">
              <p:sp>
                <p:nvSpPr>
                  <p:cNvPr id="17" name="TextBox 16">
                    <a:extLst>
                      <a:ext uri="{FF2B5EF4-FFF2-40B4-BE49-F238E27FC236}">
                        <a16:creationId xmlns:a16="http://schemas.microsoft.com/office/drawing/2014/main" id="{2C4C7F7F-CAAD-DFAF-3482-C50D885EC38F}"/>
                      </a:ext>
                    </a:extLst>
                  </p:cNvPr>
                  <p:cNvSpPr txBox="1">
                    <a:spLocks noRot="1" noChangeAspect="1" noMove="1" noResize="1" noEditPoints="1" noAdjustHandles="1" noChangeArrowheads="1" noChangeShapeType="1" noTextEdit="1"/>
                  </p:cNvSpPr>
                  <p:nvPr/>
                </p:nvSpPr>
                <p:spPr>
                  <a:xfrm>
                    <a:off x="719580" y="78242"/>
                    <a:ext cx="12122870" cy="369332"/>
                  </a:xfrm>
                  <a:prstGeom prst="rect">
                    <a:avLst/>
                  </a:prstGeom>
                  <a:blipFill>
                    <a:blip r:embed="rId3"/>
                    <a:stretch>
                      <a:fillRect l="-402" t="-10000" b="-26667"/>
                    </a:stretch>
                  </a:blipFill>
                </p:spPr>
                <p:txBody>
                  <a:bodyPr/>
                  <a:lstStyle/>
                  <a:p>
                    <a:r>
                      <a:rPr lang="en-US">
                        <a:noFill/>
                      </a:rPr>
                      <a:t> </a:t>
                    </a:r>
                  </a:p>
                </p:txBody>
              </p:sp>
            </mc:Fallback>
          </mc:AlternateContent>
        </p:grpSp>
      </p:grpSp>
      <p:sp>
        <p:nvSpPr>
          <p:cNvPr id="4" name="TextBox 3">
            <a:extLst>
              <a:ext uri="{FF2B5EF4-FFF2-40B4-BE49-F238E27FC236}">
                <a16:creationId xmlns:a16="http://schemas.microsoft.com/office/drawing/2014/main" id="{B88AF336-E3DC-EA25-D9F7-5D4B95538448}"/>
              </a:ext>
            </a:extLst>
          </p:cNvPr>
          <p:cNvSpPr txBox="1"/>
          <p:nvPr/>
        </p:nvSpPr>
        <p:spPr>
          <a:xfrm>
            <a:off x="608371" y="4414847"/>
            <a:ext cx="10975258" cy="1569660"/>
          </a:xfrm>
          <a:prstGeom prst="rect">
            <a:avLst/>
          </a:prstGeom>
          <a:noFill/>
        </p:spPr>
        <p:txBody>
          <a:bodyPr wrap="square">
            <a:spAutoFit/>
          </a:bodyPr>
          <a:lstStyle/>
          <a:p>
            <a:r>
              <a:rPr lang="en-US" sz="1200" b="1" dirty="0">
                <a:latin typeface="Segoe UI"/>
                <a:cs typeface="Segoe UI"/>
              </a:rPr>
              <a:t>Threshold Steepness (Waterfall Region)</a:t>
            </a:r>
            <a:endParaRPr lang="en-US" sz="1200" dirty="0">
              <a:ea typeface="Calibri"/>
              <a:cs typeface="Calibri"/>
            </a:endParaRPr>
          </a:p>
          <a:p>
            <a:r>
              <a:rPr lang="en-US" sz="1200" dirty="0">
                <a:latin typeface="Segoe UI"/>
                <a:cs typeface="Segoe UI"/>
              </a:rPr>
              <a:t>The steepness of the success probability curve in the waterfall region directly corresponds to the effectiveness of channel polarization:</a:t>
            </a:r>
            <a:endParaRPr lang="en-US" sz="1200" dirty="0">
              <a:ea typeface="Calibri"/>
              <a:cs typeface="Calibri"/>
            </a:endParaRPr>
          </a:p>
          <a:p>
            <a:pPr marL="285750" indent="-285750">
              <a:buFont typeface="Arial"/>
              <a:buChar char="•"/>
            </a:pPr>
            <a:r>
              <a:rPr lang="en-US" sz="1200" dirty="0">
                <a:latin typeface="Segoe UI"/>
                <a:cs typeface="Segoe UI"/>
              </a:rPr>
              <a:t>N=2, N=4: Very gradual increase (almost linear)</a:t>
            </a:r>
            <a:endParaRPr lang="en-US" sz="1200" dirty="0">
              <a:ea typeface="Calibri"/>
              <a:cs typeface="Calibri"/>
            </a:endParaRPr>
          </a:p>
          <a:p>
            <a:pPr marL="285750" indent="-285750">
              <a:buFont typeface="Arial"/>
              <a:buChar char="•"/>
            </a:pPr>
            <a:r>
              <a:rPr lang="en-US" sz="1200" dirty="0">
                <a:latin typeface="Segoe UI"/>
                <a:cs typeface="Segoe UI"/>
              </a:rPr>
              <a:t>N=8, N=16: Moderately steep increase</a:t>
            </a:r>
            <a:endParaRPr lang="en-US" sz="1200" dirty="0">
              <a:ea typeface="Calibri"/>
              <a:cs typeface="Calibri"/>
            </a:endParaRPr>
          </a:p>
          <a:p>
            <a:pPr marL="285750" indent="-285750">
              <a:buFont typeface="Arial"/>
              <a:buChar char="•"/>
            </a:pPr>
            <a:r>
              <a:rPr lang="en-US" sz="1200" dirty="0">
                <a:latin typeface="Segoe UI"/>
                <a:cs typeface="Segoe UI"/>
              </a:rPr>
              <a:t>N=32, N=64: Steeper transition</a:t>
            </a:r>
            <a:endParaRPr lang="en-US" sz="1200" dirty="0">
              <a:ea typeface="Calibri"/>
              <a:cs typeface="Calibri"/>
            </a:endParaRPr>
          </a:p>
          <a:p>
            <a:pPr marL="285750" indent="-285750">
              <a:buFont typeface="Arial"/>
              <a:buChar char="•"/>
            </a:pPr>
            <a:r>
              <a:rPr lang="en-US" sz="1200" dirty="0">
                <a:latin typeface="Segoe UI"/>
                <a:cs typeface="Segoe UI"/>
              </a:rPr>
              <a:t>N=128, N=256, N=512, N=1024: Extremely steep waterfall region</a:t>
            </a:r>
            <a:endParaRPr lang="en-US" sz="1200" dirty="0">
              <a:ea typeface="Calibri"/>
              <a:cs typeface="Calibri"/>
            </a:endParaRPr>
          </a:p>
          <a:p>
            <a:pPr marL="171450" lvl="1" indent="-171450">
              <a:buFont typeface="Arial"/>
              <a:buChar char="•"/>
            </a:pPr>
            <a:r>
              <a:rPr lang="en-US" sz="1200" dirty="0">
                <a:latin typeface="Segoe UI"/>
                <a:cs typeface="Segoe UI"/>
              </a:rPr>
              <a:t>This increasing steepness with code length confirms the theoretical prediction that polarization effectiveness improves with larger block lengths. Continued polarization strengthening. (Mathews Effect)</a:t>
            </a:r>
            <a:endParaRPr lang="en-US" sz="1200" dirty="0">
              <a:latin typeface="Calibri" panose="020F0502020204030204"/>
              <a:ea typeface="Calibri"/>
              <a:cs typeface="Calibri"/>
            </a:endParaRPr>
          </a:p>
        </p:txBody>
      </p:sp>
    </p:spTree>
    <p:extLst>
      <p:ext uri="{BB962C8B-B14F-4D97-AF65-F5344CB8AC3E}">
        <p14:creationId xmlns:p14="http://schemas.microsoft.com/office/powerpoint/2010/main" val="3090065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55B4A-625F-151A-42D8-C53704F6C06C}"/>
              </a:ext>
            </a:extLst>
          </p:cNvPr>
          <p:cNvSpPr>
            <a:spLocks noGrp="1"/>
          </p:cNvSpPr>
          <p:nvPr>
            <p:ph type="sldNum" sz="quarter" idx="12"/>
          </p:nvPr>
        </p:nvSpPr>
        <p:spPr/>
        <p:txBody>
          <a:bodyPr/>
          <a:lstStyle/>
          <a:p>
            <a:fld id="{ABD4E5D1-8D28-4922-8246-9644D53432D9}" type="slidenum">
              <a:rPr lang="en-IN" smtClean="0"/>
              <a:t>63</a:t>
            </a:fld>
            <a:endParaRPr lang="en-IN"/>
          </a:p>
        </p:txBody>
      </p:sp>
      <p:pic>
        <p:nvPicPr>
          <p:cNvPr id="7" name="Picture 6">
            <a:extLst>
              <a:ext uri="{FF2B5EF4-FFF2-40B4-BE49-F238E27FC236}">
                <a16:creationId xmlns:a16="http://schemas.microsoft.com/office/drawing/2014/main" id="{4945F09A-75B4-4C30-C432-0F39E57BD922}"/>
              </a:ext>
            </a:extLst>
          </p:cNvPr>
          <p:cNvPicPr>
            <a:picLocks noChangeAspect="1"/>
          </p:cNvPicPr>
          <p:nvPr/>
        </p:nvPicPr>
        <p:blipFill>
          <a:blip r:embed="rId2"/>
          <a:stretch>
            <a:fillRect/>
          </a:stretch>
        </p:blipFill>
        <p:spPr>
          <a:xfrm>
            <a:off x="6101458" y="451397"/>
            <a:ext cx="5124216" cy="3219010"/>
          </a:xfrm>
          <a:prstGeom prst="rect">
            <a:avLst/>
          </a:prstGeom>
        </p:spPr>
      </p:pic>
      <p:pic>
        <p:nvPicPr>
          <p:cNvPr id="8" name="Picture 7">
            <a:extLst>
              <a:ext uri="{FF2B5EF4-FFF2-40B4-BE49-F238E27FC236}">
                <a16:creationId xmlns:a16="http://schemas.microsoft.com/office/drawing/2014/main" id="{8F9D3E8D-54C2-E312-0FF4-267357DDC4C0}"/>
              </a:ext>
            </a:extLst>
          </p:cNvPr>
          <p:cNvPicPr>
            <a:picLocks noChangeAspect="1"/>
          </p:cNvPicPr>
          <p:nvPr/>
        </p:nvPicPr>
        <p:blipFill>
          <a:blip r:embed="rId3"/>
          <a:stretch>
            <a:fillRect/>
          </a:stretch>
        </p:blipFill>
        <p:spPr>
          <a:xfrm>
            <a:off x="447260" y="450895"/>
            <a:ext cx="4065150" cy="3220013"/>
          </a:xfrm>
          <a:prstGeom prst="rect">
            <a:avLst/>
          </a:prstGeom>
        </p:spPr>
      </p:pic>
      <p:grpSp>
        <p:nvGrpSpPr>
          <p:cNvPr id="13" name="Group 12">
            <a:extLst>
              <a:ext uri="{FF2B5EF4-FFF2-40B4-BE49-F238E27FC236}">
                <a16:creationId xmlns:a16="http://schemas.microsoft.com/office/drawing/2014/main" id="{FE2B6CB9-BE04-8C7A-E733-369D6F8D3572}"/>
              </a:ext>
            </a:extLst>
          </p:cNvPr>
          <p:cNvGrpSpPr/>
          <p:nvPr/>
        </p:nvGrpSpPr>
        <p:grpSpPr>
          <a:xfrm>
            <a:off x="0" y="-14438"/>
            <a:ext cx="12532959" cy="924025"/>
            <a:chOff x="0" y="-14438"/>
            <a:chExt cx="12532959" cy="924025"/>
          </a:xfrm>
        </p:grpSpPr>
        <p:sp>
          <p:nvSpPr>
            <p:cNvPr id="14" name="Right Triangle 13">
              <a:extLst>
                <a:ext uri="{FF2B5EF4-FFF2-40B4-BE49-F238E27FC236}">
                  <a16:creationId xmlns:a16="http://schemas.microsoft.com/office/drawing/2014/main" id="{3D708166-C738-6E6E-2671-804E304A56E8}"/>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BAE55549-412F-4FD8-6766-A114C450B44B}"/>
                </a:ext>
              </a:extLst>
            </p:cNvPr>
            <p:cNvGrpSpPr/>
            <p:nvPr/>
          </p:nvGrpSpPr>
          <p:grpSpPr>
            <a:xfrm>
              <a:off x="0" y="-14438"/>
              <a:ext cx="12532959" cy="522514"/>
              <a:chOff x="0" y="-14438"/>
              <a:chExt cx="12532959" cy="522514"/>
            </a:xfrm>
          </p:grpSpPr>
          <p:sp>
            <p:nvSpPr>
              <p:cNvPr id="16" name="Rectangle 15">
                <a:extLst>
                  <a:ext uri="{FF2B5EF4-FFF2-40B4-BE49-F238E27FC236}">
                    <a16:creationId xmlns:a16="http://schemas.microsoft.com/office/drawing/2014/main" id="{63A24445-DF67-D68F-0B87-00D776534AD7}"/>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357F1CF-C48C-4BCB-07E1-E485B83C5B48}"/>
                      </a:ext>
                    </a:extLst>
                  </p:cNvPr>
                  <p:cNvSpPr txBox="1"/>
                  <p:nvPr/>
                </p:nvSpPr>
                <p:spPr>
                  <a:xfrm>
                    <a:off x="410089" y="62153"/>
                    <a:ext cx="12122870" cy="369332"/>
                  </a:xfrm>
                  <a:prstGeom prst="rect">
                    <a:avLst/>
                  </a:prstGeom>
                  <a:noFill/>
                </p:spPr>
                <p:txBody>
                  <a:bodyPr wrap="square" rtlCol="0">
                    <a:spAutoFit/>
                  </a:bodyPr>
                  <a:lstStyle/>
                  <a:p>
                    <a:r>
                      <a:rPr lang="en-IN" dirty="0"/>
                      <a:t>Performance Analysis for Different Values of (N,K) Polar Codes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𝑁</m:t>
                            </m:r>
                          </m:e>
                          <m:sub>
                            <m:r>
                              <a:rPr lang="en-US" b="0" i="1" smtClean="0">
                                <a:latin typeface="Cambria Math" panose="02040503050406030204" pitchFamily="18" charset="0"/>
                              </a:rPr>
                              <m:t>𝑠𝑖𝑚</m:t>
                            </m:r>
                          </m:sub>
                        </m:sSub>
                      </m:oMath>
                    </a14:m>
                    <a:r>
                      <a:rPr lang="en-IN" sz="1800" dirty="0"/>
                      <a:t> = 10000</a:t>
                    </a:r>
                  </a:p>
                </p:txBody>
              </p:sp>
            </mc:Choice>
            <mc:Fallback xmlns="">
              <p:sp>
                <p:nvSpPr>
                  <p:cNvPr id="17" name="TextBox 16">
                    <a:extLst>
                      <a:ext uri="{FF2B5EF4-FFF2-40B4-BE49-F238E27FC236}">
                        <a16:creationId xmlns:a16="http://schemas.microsoft.com/office/drawing/2014/main" id="{4357F1CF-C48C-4BCB-07E1-E485B83C5B48}"/>
                      </a:ext>
                    </a:extLst>
                  </p:cNvPr>
                  <p:cNvSpPr txBox="1">
                    <a:spLocks noRot="1" noChangeAspect="1" noMove="1" noResize="1" noEditPoints="1" noAdjustHandles="1" noChangeArrowheads="1" noChangeShapeType="1" noTextEdit="1"/>
                  </p:cNvSpPr>
                  <p:nvPr/>
                </p:nvSpPr>
                <p:spPr>
                  <a:xfrm>
                    <a:off x="410089" y="62153"/>
                    <a:ext cx="12122870" cy="369332"/>
                  </a:xfrm>
                  <a:prstGeom prst="rect">
                    <a:avLst/>
                  </a:prstGeom>
                  <a:blipFill>
                    <a:blip r:embed="rId4"/>
                    <a:stretch>
                      <a:fillRect l="-402" t="-8197" b="-24590"/>
                    </a:stretch>
                  </a:blipFill>
                </p:spPr>
                <p:txBody>
                  <a:bodyPr/>
                  <a:lstStyle/>
                  <a:p>
                    <a:r>
                      <a:rPr lang="en-US">
                        <a:noFill/>
                      </a:rPr>
                      <a:t> </a:t>
                    </a:r>
                  </a:p>
                </p:txBody>
              </p:sp>
            </mc:Fallback>
          </mc:AlternateContent>
        </p:grpSp>
      </p:grpSp>
      <p:sp>
        <p:nvSpPr>
          <p:cNvPr id="3" name="TextBox 2">
            <a:extLst>
              <a:ext uri="{FF2B5EF4-FFF2-40B4-BE49-F238E27FC236}">
                <a16:creationId xmlns:a16="http://schemas.microsoft.com/office/drawing/2014/main" id="{359D073E-A6A0-7FBD-F876-0C47CDD64F08}"/>
              </a:ext>
            </a:extLst>
          </p:cNvPr>
          <p:cNvSpPr txBox="1"/>
          <p:nvPr/>
        </p:nvSpPr>
        <p:spPr>
          <a:xfrm>
            <a:off x="213102" y="3873460"/>
            <a:ext cx="11733201"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Sans-Serif"/>
              <a:buChar char="Ø"/>
            </a:pPr>
            <a:r>
              <a:rPr lang="en-US">
                <a:ea typeface="Calibri"/>
                <a:cs typeface="Calibri"/>
              </a:rPr>
              <a:t>The graph attached on the following page demonstrates how the block error rate of our code this limit (For r=½ we get the limit as 0dB and under SC decoding), and follows the below trends :- </a:t>
            </a:r>
          </a:p>
          <a:p>
            <a:pPr marL="285750" indent="-285750">
              <a:buFont typeface="Arial,Sans-Serif"/>
              <a:buChar char="•"/>
            </a:pPr>
            <a:r>
              <a:rPr lang="en-US" sz="1400" b="1">
                <a:latin typeface="Segoe UI"/>
                <a:cs typeface="Segoe UI"/>
              </a:rPr>
              <a:t>Flooring At High SNRs</a:t>
            </a:r>
            <a:r>
              <a:rPr lang="en-US" sz="1400">
                <a:latin typeface="Segoe UI"/>
                <a:cs typeface="Segoe UI"/>
              </a:rPr>
              <a:t>: All the BER/BLER curves continue to decrease steadily flattening at high SNR values, indicating floor behavior.</a:t>
            </a:r>
          </a:p>
          <a:p>
            <a:pPr marL="285750" indent="-285750">
              <a:buFont typeface="Arial,Sans-Serif"/>
              <a:buChar char="•"/>
            </a:pPr>
            <a:r>
              <a:rPr lang="en-US" sz="1400" b="1">
                <a:latin typeface="Segoe UI"/>
                <a:cs typeface="Segoe UI"/>
              </a:rPr>
              <a:t>Increasingly steep waterfall regions</a:t>
            </a:r>
            <a:r>
              <a:rPr lang="en-US" sz="1400">
                <a:latin typeface="Segoe UI"/>
                <a:cs typeface="Segoe UI"/>
              </a:rPr>
              <a:t> for longer code lengths (N≥256) in region of 4-5dB, demonstrating that the error correcting properties improve with increased block length.</a:t>
            </a:r>
          </a:p>
          <a:p>
            <a:pPr marL="285750" indent="-285750">
              <a:buFont typeface="Arial,Sans-Serif"/>
              <a:buChar char="•"/>
            </a:pPr>
            <a:r>
              <a:rPr lang="en-US" sz="1400" b="1">
                <a:latin typeface="Segoe UI"/>
                <a:cs typeface="Segoe UI"/>
              </a:rPr>
              <a:t>Almost linear decrease in BER/BLER</a:t>
            </a:r>
            <a:r>
              <a:rPr lang="en-US" sz="1400">
                <a:latin typeface="Segoe UI"/>
                <a:cs typeface="Segoe UI"/>
              </a:rPr>
              <a:t> for shorter codes (N=2, N=4).</a:t>
            </a:r>
          </a:p>
          <a:p>
            <a:pPr marL="285750" indent="-285750">
              <a:buFont typeface="Arial,Sans-Serif"/>
              <a:buChar char="•"/>
            </a:pPr>
            <a:r>
              <a:rPr lang="en-US" sz="1400" b="1">
                <a:latin typeface="Segoe UI"/>
                <a:cs typeface="Segoe UI"/>
              </a:rPr>
              <a:t>Error Diminishing Property : </a:t>
            </a:r>
            <a:r>
              <a:rPr lang="en-US" sz="1400">
                <a:latin typeface="Segoe UI"/>
                <a:cs typeface="Segoe UI"/>
              </a:rPr>
              <a:t>For sufficient SNR of</a:t>
            </a:r>
            <a:r>
              <a:rPr lang="en-US" sz="1400" b="1">
                <a:latin typeface="Segoe UI"/>
                <a:cs typeface="Segoe UI"/>
              </a:rPr>
              <a:t> </a:t>
            </a:r>
            <a:r>
              <a:rPr lang="en-US" sz="1400">
                <a:latin typeface="Segoe UI"/>
                <a:cs typeface="Segoe UI"/>
              </a:rPr>
              <a:t>about &gt;6dB , the BER/BLER --&gt; 0</a:t>
            </a:r>
            <a:endParaRPr lang="en-US"/>
          </a:p>
        </p:txBody>
      </p:sp>
    </p:spTree>
    <p:extLst>
      <p:ext uri="{BB962C8B-B14F-4D97-AF65-F5344CB8AC3E}">
        <p14:creationId xmlns:p14="http://schemas.microsoft.com/office/powerpoint/2010/main" val="3833289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A5A8A0-B728-5139-A56E-8778ABB8DC93}"/>
              </a:ext>
            </a:extLst>
          </p:cNvPr>
          <p:cNvSpPr>
            <a:spLocks noGrp="1"/>
          </p:cNvSpPr>
          <p:nvPr>
            <p:ph type="sldNum" sz="quarter" idx="12"/>
          </p:nvPr>
        </p:nvSpPr>
        <p:spPr/>
        <p:txBody>
          <a:bodyPr/>
          <a:lstStyle/>
          <a:p>
            <a:fld id="{ABD4E5D1-8D28-4922-8246-9644D53432D9}" type="slidenum">
              <a:rPr lang="en-IN" smtClean="0"/>
              <a:t>64</a:t>
            </a:fld>
            <a:endParaRPr lang="en-IN"/>
          </a:p>
        </p:txBody>
      </p:sp>
      <p:grpSp>
        <p:nvGrpSpPr>
          <p:cNvPr id="8" name="Group 7">
            <a:extLst>
              <a:ext uri="{FF2B5EF4-FFF2-40B4-BE49-F238E27FC236}">
                <a16:creationId xmlns:a16="http://schemas.microsoft.com/office/drawing/2014/main" id="{5B39C1AE-DF29-1B97-8DD1-02BD20C806D2}"/>
              </a:ext>
            </a:extLst>
          </p:cNvPr>
          <p:cNvGrpSpPr/>
          <p:nvPr/>
        </p:nvGrpSpPr>
        <p:grpSpPr>
          <a:xfrm>
            <a:off x="0" y="-14438"/>
            <a:ext cx="12842450" cy="924025"/>
            <a:chOff x="0" y="-14438"/>
            <a:chExt cx="12842450" cy="924025"/>
          </a:xfrm>
        </p:grpSpPr>
        <p:sp>
          <p:nvSpPr>
            <p:cNvPr id="4" name="Right Triangle 3">
              <a:extLst>
                <a:ext uri="{FF2B5EF4-FFF2-40B4-BE49-F238E27FC236}">
                  <a16:creationId xmlns:a16="http://schemas.microsoft.com/office/drawing/2014/main" id="{25B4C9BD-07C1-DB91-3154-AD70DCDDF5E7}"/>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15927F8D-1C64-9BB9-35FC-D157775D725E}"/>
                </a:ext>
              </a:extLst>
            </p:cNvPr>
            <p:cNvGrpSpPr/>
            <p:nvPr/>
          </p:nvGrpSpPr>
          <p:grpSpPr>
            <a:xfrm>
              <a:off x="0" y="-14438"/>
              <a:ext cx="12842450" cy="739011"/>
              <a:chOff x="0" y="-14438"/>
              <a:chExt cx="12842450" cy="739011"/>
            </a:xfrm>
          </p:grpSpPr>
          <p:sp>
            <p:nvSpPr>
              <p:cNvPr id="6" name="Rectangle 5">
                <a:extLst>
                  <a:ext uri="{FF2B5EF4-FFF2-40B4-BE49-F238E27FC236}">
                    <a16:creationId xmlns:a16="http://schemas.microsoft.com/office/drawing/2014/main" id="{01D1557B-0FAF-BF23-C69F-D5F811499CB2}"/>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938B44A-7AFC-DCDE-8B28-BEC8EE7B55C4}"/>
                  </a:ext>
                </a:extLst>
              </p:cNvPr>
              <p:cNvSpPr txBox="1"/>
              <p:nvPr/>
            </p:nvSpPr>
            <p:spPr>
              <a:xfrm>
                <a:off x="719580" y="78242"/>
                <a:ext cx="12122870" cy="646331"/>
              </a:xfrm>
              <a:prstGeom prst="rect">
                <a:avLst/>
              </a:prstGeom>
              <a:noFill/>
            </p:spPr>
            <p:txBody>
              <a:bodyPr wrap="square" rtlCol="0">
                <a:spAutoFit/>
              </a:bodyPr>
              <a:lstStyle/>
              <a:p>
                <a:r>
                  <a:rPr lang="en-IN" dirty="0"/>
                  <a:t>5.Performance/Performance Evaluation</a:t>
                </a:r>
                <a:endParaRPr lang="en-IN" sz="1800" dirty="0"/>
              </a:p>
              <a:p>
                <a:endParaRPr lang="en-IN" dirty="0"/>
              </a:p>
            </p:txBody>
          </p:sp>
        </p:grpSp>
      </p:grpSp>
      <p:pic>
        <p:nvPicPr>
          <p:cNvPr id="9" name="Picture 8" descr="A graph of a bit error rate&#10;&#10;AI-generated content may be incorrect.">
            <a:extLst>
              <a:ext uri="{FF2B5EF4-FFF2-40B4-BE49-F238E27FC236}">
                <a16:creationId xmlns:a16="http://schemas.microsoft.com/office/drawing/2014/main" id="{72C63FA4-F5C3-2907-99D6-D9E93DBF00F1}"/>
              </a:ext>
            </a:extLst>
          </p:cNvPr>
          <p:cNvPicPr>
            <a:picLocks noChangeAspect="1"/>
          </p:cNvPicPr>
          <p:nvPr/>
        </p:nvPicPr>
        <p:blipFill>
          <a:blip r:embed="rId2"/>
          <a:stretch>
            <a:fillRect/>
          </a:stretch>
        </p:blipFill>
        <p:spPr>
          <a:xfrm>
            <a:off x="-4280" y="1600451"/>
            <a:ext cx="4030580" cy="2915152"/>
          </a:xfrm>
          <a:prstGeom prst="rect">
            <a:avLst/>
          </a:prstGeom>
        </p:spPr>
      </p:pic>
      <p:pic>
        <p:nvPicPr>
          <p:cNvPr id="10" name="Picture 9" descr="A graph of a block error rate&#10;&#10;AI-generated content may be incorrect.">
            <a:extLst>
              <a:ext uri="{FF2B5EF4-FFF2-40B4-BE49-F238E27FC236}">
                <a16:creationId xmlns:a16="http://schemas.microsoft.com/office/drawing/2014/main" id="{65DE6473-5568-D1A2-0CCD-047C660ADE10}"/>
              </a:ext>
            </a:extLst>
          </p:cNvPr>
          <p:cNvPicPr>
            <a:picLocks noChangeAspect="1"/>
          </p:cNvPicPr>
          <p:nvPr/>
        </p:nvPicPr>
        <p:blipFill>
          <a:blip r:embed="rId3"/>
          <a:stretch>
            <a:fillRect/>
          </a:stretch>
        </p:blipFill>
        <p:spPr>
          <a:xfrm>
            <a:off x="8581398" y="1795604"/>
            <a:ext cx="3609472" cy="2714625"/>
          </a:xfrm>
          <a:prstGeom prst="rect">
            <a:avLst/>
          </a:prstGeom>
        </p:spPr>
      </p:pic>
      <p:pic>
        <p:nvPicPr>
          <p:cNvPr id="11" name="Picture 10" descr="A graph of success rate&#10;&#10;AI-generated content may be incorrect.">
            <a:extLst>
              <a:ext uri="{FF2B5EF4-FFF2-40B4-BE49-F238E27FC236}">
                <a16:creationId xmlns:a16="http://schemas.microsoft.com/office/drawing/2014/main" id="{C2FF2302-DDA1-3D7C-5D82-E6FB3E08B010}"/>
              </a:ext>
            </a:extLst>
          </p:cNvPr>
          <p:cNvPicPr>
            <a:picLocks noChangeAspect="1"/>
          </p:cNvPicPr>
          <p:nvPr/>
        </p:nvPicPr>
        <p:blipFill>
          <a:blip r:embed="rId4"/>
          <a:stretch>
            <a:fillRect/>
          </a:stretch>
        </p:blipFill>
        <p:spPr>
          <a:xfrm>
            <a:off x="4376486" y="1600451"/>
            <a:ext cx="4020555" cy="2915153"/>
          </a:xfrm>
          <a:prstGeom prst="rect">
            <a:avLst/>
          </a:prstGeom>
        </p:spPr>
      </p:pic>
    </p:spTree>
    <p:extLst>
      <p:ext uri="{BB962C8B-B14F-4D97-AF65-F5344CB8AC3E}">
        <p14:creationId xmlns:p14="http://schemas.microsoft.com/office/powerpoint/2010/main" val="1490575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8266D6-18D7-C645-DF1F-8DB8C5F815AB}"/>
              </a:ext>
            </a:extLst>
          </p:cNvPr>
          <p:cNvSpPr>
            <a:spLocks noGrp="1"/>
          </p:cNvSpPr>
          <p:nvPr>
            <p:ph type="sldNum" sz="quarter" idx="12"/>
          </p:nvPr>
        </p:nvSpPr>
        <p:spPr/>
        <p:txBody>
          <a:bodyPr/>
          <a:lstStyle/>
          <a:p>
            <a:fld id="{ABD4E5D1-8D28-4922-8246-9644D53432D9}" type="slidenum">
              <a:rPr lang="en-IN" smtClean="0"/>
              <a:t>65</a:t>
            </a:fld>
            <a:endParaRPr lang="en-IN"/>
          </a:p>
        </p:txBody>
      </p:sp>
      <p:grpSp>
        <p:nvGrpSpPr>
          <p:cNvPr id="8" name="Group 7">
            <a:extLst>
              <a:ext uri="{FF2B5EF4-FFF2-40B4-BE49-F238E27FC236}">
                <a16:creationId xmlns:a16="http://schemas.microsoft.com/office/drawing/2014/main" id="{359873F7-DC89-C04F-BF43-45915501C376}"/>
              </a:ext>
            </a:extLst>
          </p:cNvPr>
          <p:cNvGrpSpPr/>
          <p:nvPr/>
        </p:nvGrpSpPr>
        <p:grpSpPr>
          <a:xfrm>
            <a:off x="0" y="-14438"/>
            <a:ext cx="12842450" cy="924025"/>
            <a:chOff x="0" y="-14438"/>
            <a:chExt cx="12842450" cy="924025"/>
          </a:xfrm>
        </p:grpSpPr>
        <p:sp>
          <p:nvSpPr>
            <p:cNvPr id="4" name="Right Triangle 3">
              <a:extLst>
                <a:ext uri="{FF2B5EF4-FFF2-40B4-BE49-F238E27FC236}">
                  <a16:creationId xmlns:a16="http://schemas.microsoft.com/office/drawing/2014/main" id="{0AC0B39E-C305-03CF-A0B6-6CF6DB4C9FD2}"/>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1B9AEA8A-F2B8-E4EA-6DF8-3EB605BC588A}"/>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9456ABE4-E947-2FC6-138E-8B5555A79895}"/>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F35A2B-7C8C-85DF-F4B0-7AD3A791777A}"/>
                      </a:ext>
                    </a:extLst>
                  </p:cNvPr>
                  <p:cNvSpPr txBox="1"/>
                  <p:nvPr/>
                </p:nvSpPr>
                <p:spPr>
                  <a:xfrm>
                    <a:off x="719580" y="78242"/>
                    <a:ext cx="12122870" cy="369332"/>
                  </a:xfrm>
                  <a:prstGeom prst="rect">
                    <a:avLst/>
                  </a:prstGeom>
                  <a:noFill/>
                </p:spPr>
                <p:txBody>
                  <a:bodyPr wrap="square" rtlCol="0">
                    <a:spAutoFit/>
                  </a:bodyPr>
                  <a:lstStyle/>
                  <a:p>
                    <a:r>
                      <a:rPr lang="en-IN" dirty="0"/>
                      <a:t>Performance Evaluation for Different Values of (N,K) Polar Codes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𝑁</m:t>
                            </m:r>
                          </m:e>
                          <m:sub>
                            <m:r>
                              <a:rPr lang="en-US" b="0" i="1" smtClean="0">
                                <a:latin typeface="Cambria Math" panose="02040503050406030204" pitchFamily="18" charset="0"/>
                              </a:rPr>
                              <m:t>𝑠𝑖𝑚</m:t>
                            </m:r>
                          </m:sub>
                        </m:sSub>
                      </m:oMath>
                    </a14:m>
                    <a:r>
                      <a:rPr lang="en-IN" sz="1800" dirty="0"/>
                      <a:t> = 1000 with List Size 4  (CRC – SCL) </a:t>
                    </a:r>
                  </a:p>
                </p:txBody>
              </p:sp>
            </mc:Choice>
            <mc:Fallback xmlns="">
              <p:sp>
                <p:nvSpPr>
                  <p:cNvPr id="7" name="TextBox 6">
                    <a:extLst>
                      <a:ext uri="{FF2B5EF4-FFF2-40B4-BE49-F238E27FC236}">
                        <a16:creationId xmlns:a16="http://schemas.microsoft.com/office/drawing/2014/main" id="{E4F35A2B-7C8C-85DF-F4B0-7AD3A791777A}"/>
                      </a:ext>
                    </a:extLst>
                  </p:cNvPr>
                  <p:cNvSpPr txBox="1">
                    <a:spLocks noRot="1" noChangeAspect="1" noMove="1" noResize="1" noEditPoints="1" noAdjustHandles="1" noChangeArrowheads="1" noChangeShapeType="1" noTextEdit="1"/>
                  </p:cNvSpPr>
                  <p:nvPr/>
                </p:nvSpPr>
                <p:spPr>
                  <a:xfrm>
                    <a:off x="719580" y="78242"/>
                    <a:ext cx="12122870" cy="369332"/>
                  </a:xfrm>
                  <a:prstGeom prst="rect">
                    <a:avLst/>
                  </a:prstGeom>
                  <a:blipFill>
                    <a:blip r:embed="rId2"/>
                    <a:stretch>
                      <a:fillRect l="-402" t="-10000" b="-26667"/>
                    </a:stretch>
                  </a:blipFill>
                </p:spPr>
                <p:txBody>
                  <a:bodyPr/>
                  <a:lstStyle/>
                  <a:p>
                    <a:r>
                      <a:rPr lang="en-US">
                        <a:noFill/>
                      </a:rPr>
                      <a:t> </a:t>
                    </a:r>
                  </a:p>
                </p:txBody>
              </p:sp>
            </mc:Fallback>
          </mc:AlternateContent>
        </p:grpSp>
      </p:grpSp>
      <p:pic>
        <p:nvPicPr>
          <p:cNvPr id="15" name="Picture 14" descr="A graph of a number of numbers&#10;&#10;AI-generated content may be incorrect.">
            <a:extLst>
              <a:ext uri="{FF2B5EF4-FFF2-40B4-BE49-F238E27FC236}">
                <a16:creationId xmlns:a16="http://schemas.microsoft.com/office/drawing/2014/main" id="{E884B465-ECB9-F844-A8A6-53B2299DF40A}"/>
              </a:ext>
            </a:extLst>
          </p:cNvPr>
          <p:cNvPicPr>
            <a:picLocks noChangeAspect="1"/>
          </p:cNvPicPr>
          <p:nvPr/>
        </p:nvPicPr>
        <p:blipFill>
          <a:blip r:embed="rId3"/>
          <a:stretch>
            <a:fillRect/>
          </a:stretch>
        </p:blipFill>
        <p:spPr>
          <a:xfrm>
            <a:off x="-2721" y="1613343"/>
            <a:ext cx="3850105" cy="2881922"/>
          </a:xfrm>
          <a:prstGeom prst="rect">
            <a:avLst/>
          </a:prstGeom>
        </p:spPr>
      </p:pic>
      <p:pic>
        <p:nvPicPr>
          <p:cNvPr id="16" name="Picture 15" descr="A graph of different numbers&#10;&#10;AI-generated content may be incorrect.">
            <a:extLst>
              <a:ext uri="{FF2B5EF4-FFF2-40B4-BE49-F238E27FC236}">
                <a16:creationId xmlns:a16="http://schemas.microsoft.com/office/drawing/2014/main" id="{576A12B8-44ED-4CC8-4BA1-710FADC3E21C}"/>
              </a:ext>
            </a:extLst>
          </p:cNvPr>
          <p:cNvPicPr>
            <a:picLocks noChangeAspect="1"/>
          </p:cNvPicPr>
          <p:nvPr/>
        </p:nvPicPr>
        <p:blipFill>
          <a:blip r:embed="rId4"/>
          <a:stretch>
            <a:fillRect/>
          </a:stretch>
        </p:blipFill>
        <p:spPr>
          <a:xfrm>
            <a:off x="3746261" y="1612770"/>
            <a:ext cx="3940343" cy="2975310"/>
          </a:xfrm>
          <a:prstGeom prst="rect">
            <a:avLst/>
          </a:prstGeom>
        </p:spPr>
      </p:pic>
      <p:pic>
        <p:nvPicPr>
          <p:cNvPr id="17" name="Picture 16" descr="A graph of a number of numbers&#10;&#10;AI-generated content may be incorrect.">
            <a:extLst>
              <a:ext uri="{FF2B5EF4-FFF2-40B4-BE49-F238E27FC236}">
                <a16:creationId xmlns:a16="http://schemas.microsoft.com/office/drawing/2014/main" id="{620CFE5B-B08D-5A2C-AA06-CF6DEC8230D0}"/>
              </a:ext>
            </a:extLst>
          </p:cNvPr>
          <p:cNvPicPr>
            <a:picLocks noChangeAspect="1"/>
          </p:cNvPicPr>
          <p:nvPr/>
        </p:nvPicPr>
        <p:blipFill>
          <a:blip r:embed="rId5"/>
          <a:stretch>
            <a:fillRect/>
          </a:stretch>
        </p:blipFill>
        <p:spPr>
          <a:xfrm>
            <a:off x="7682878" y="1560346"/>
            <a:ext cx="3960395" cy="2995362"/>
          </a:xfrm>
          <a:prstGeom prst="rect">
            <a:avLst/>
          </a:prstGeom>
        </p:spPr>
      </p:pic>
    </p:spTree>
    <p:extLst>
      <p:ext uri="{BB962C8B-B14F-4D97-AF65-F5344CB8AC3E}">
        <p14:creationId xmlns:p14="http://schemas.microsoft.com/office/powerpoint/2010/main" val="2177646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C5CE61-3467-0BB6-FA74-7A92D513CBB5}"/>
              </a:ext>
            </a:extLst>
          </p:cNvPr>
          <p:cNvSpPr>
            <a:spLocks noGrp="1"/>
          </p:cNvSpPr>
          <p:nvPr>
            <p:ph type="sldNum" sz="quarter" idx="12"/>
          </p:nvPr>
        </p:nvSpPr>
        <p:spPr/>
        <p:txBody>
          <a:bodyPr/>
          <a:lstStyle/>
          <a:p>
            <a:fld id="{ABD4E5D1-8D28-4922-8246-9644D53432D9}" type="slidenum">
              <a:rPr lang="en-IN" smtClean="0"/>
              <a:t>66</a:t>
            </a:fld>
            <a:endParaRPr lang="en-IN"/>
          </a:p>
        </p:txBody>
      </p:sp>
      <p:pic>
        <p:nvPicPr>
          <p:cNvPr id="8" name="Picture 7">
            <a:extLst>
              <a:ext uri="{FF2B5EF4-FFF2-40B4-BE49-F238E27FC236}">
                <a16:creationId xmlns:a16="http://schemas.microsoft.com/office/drawing/2014/main" id="{5F4E7853-4DC7-53A7-539C-6E77DED5CEB1}"/>
              </a:ext>
            </a:extLst>
          </p:cNvPr>
          <p:cNvPicPr>
            <a:picLocks noChangeAspect="1"/>
          </p:cNvPicPr>
          <p:nvPr/>
        </p:nvPicPr>
        <p:blipFill>
          <a:blip r:embed="rId2"/>
          <a:stretch>
            <a:fillRect/>
          </a:stretch>
        </p:blipFill>
        <p:spPr>
          <a:xfrm>
            <a:off x="213309" y="721894"/>
            <a:ext cx="3784435" cy="2797344"/>
          </a:xfrm>
          <a:prstGeom prst="rect">
            <a:avLst/>
          </a:prstGeom>
        </p:spPr>
      </p:pic>
      <p:pic>
        <p:nvPicPr>
          <p:cNvPr id="10" name="Picture 9">
            <a:extLst>
              <a:ext uri="{FF2B5EF4-FFF2-40B4-BE49-F238E27FC236}">
                <a16:creationId xmlns:a16="http://schemas.microsoft.com/office/drawing/2014/main" id="{52E55431-299B-AAE2-6291-C34DAF2240A8}"/>
              </a:ext>
            </a:extLst>
          </p:cNvPr>
          <p:cNvPicPr>
            <a:picLocks noChangeAspect="1"/>
          </p:cNvPicPr>
          <p:nvPr/>
        </p:nvPicPr>
        <p:blipFill>
          <a:blip r:embed="rId3"/>
          <a:stretch>
            <a:fillRect/>
          </a:stretch>
        </p:blipFill>
        <p:spPr>
          <a:xfrm>
            <a:off x="323600" y="3629526"/>
            <a:ext cx="3673570" cy="2646948"/>
          </a:xfrm>
          <a:prstGeom prst="rect">
            <a:avLst/>
          </a:prstGeom>
        </p:spPr>
      </p:pic>
      <p:sp>
        <p:nvSpPr>
          <p:cNvPr id="3" name="TextBox 2">
            <a:extLst>
              <a:ext uri="{FF2B5EF4-FFF2-40B4-BE49-F238E27FC236}">
                <a16:creationId xmlns:a16="http://schemas.microsoft.com/office/drawing/2014/main" id="{88164868-A6DB-02BF-266D-36216F051CD5}"/>
              </a:ext>
            </a:extLst>
          </p:cNvPr>
          <p:cNvSpPr txBox="1"/>
          <p:nvPr/>
        </p:nvSpPr>
        <p:spPr>
          <a:xfrm>
            <a:off x="4099099" y="864947"/>
            <a:ext cx="752128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dirty="0">
                <a:latin typeface="Segoe UI"/>
                <a:cs typeface="Segoe UI"/>
              </a:rPr>
              <a:t>The comparison between SC and SCL decoders for polar codes (N=512, K=260) clearly demonstrates the superior error-correction performance of the list-based approach. SCL consistently provides approximately 1/2 dB gain over SC across different error rate metrics and SNR ranges.</a:t>
            </a:r>
          </a:p>
          <a:p>
            <a:endParaRPr lang="en-US" dirty="0">
              <a:latin typeface="Segoe UI"/>
              <a:cs typeface="Segoe UI"/>
            </a:endParaRPr>
          </a:p>
          <a:p>
            <a:pPr marL="285750" indent="-285750">
              <a:buFont typeface="Arial,Sans-Serif"/>
              <a:buChar char="•"/>
            </a:pPr>
            <a:r>
              <a:rPr lang="en-US" b="1" dirty="0">
                <a:latin typeface="Segoe UI"/>
                <a:cs typeface="Segoe UI"/>
              </a:rPr>
              <a:t>Transition Steepness:</a:t>
            </a:r>
            <a:endParaRPr lang="en-US" dirty="0">
              <a:latin typeface="Segoe UI"/>
              <a:cs typeface="Segoe UI"/>
            </a:endParaRPr>
          </a:p>
          <a:p>
            <a:pPr marL="285750" indent="-285750">
              <a:buFont typeface="Arial,Sans-Serif"/>
              <a:buChar char="•"/>
            </a:pPr>
            <a:r>
              <a:rPr lang="en-US" dirty="0">
                <a:latin typeface="Segoe UI"/>
                <a:cs typeface="Segoe UI"/>
              </a:rPr>
              <a:t>The SCL decoder shows a steeper waterfall region, transitioning from near-zero to near-perfect success within approximately 2 dB range (from 3 to 5 dB)</a:t>
            </a:r>
          </a:p>
          <a:p>
            <a:pPr marL="285750" indent="-285750">
              <a:buFont typeface="Arial,Sans-Serif"/>
              <a:buChar char="•"/>
            </a:pPr>
            <a:r>
              <a:rPr lang="en-US" dirty="0">
                <a:latin typeface="Segoe UI"/>
                <a:cs typeface="Segoe UI"/>
              </a:rPr>
              <a:t>The SC decoder exhibits a more gradual transition spanning about 2.5 dB (from 4 to 6.5 dB)</a:t>
            </a:r>
          </a:p>
          <a:p>
            <a:pPr marL="285750" indent="-285750">
              <a:buFont typeface="Arial,Sans-Serif"/>
              <a:buChar char="•"/>
            </a:pPr>
            <a:r>
              <a:rPr lang="en-US" dirty="0">
                <a:latin typeface="Segoe UI"/>
                <a:cs typeface="Segoe UI"/>
              </a:rPr>
              <a:t>This steeper transition for SCL indicates more decisive and reliable decoding behavior.</a:t>
            </a:r>
            <a:endParaRPr lang="en-US" dirty="0">
              <a:ea typeface="Calibri"/>
              <a:cs typeface="Calibri"/>
            </a:endParaRPr>
          </a:p>
          <a:p>
            <a:pPr algn="l"/>
            <a:endParaRPr lang="en-US" dirty="0">
              <a:ea typeface="Calibri"/>
              <a:cs typeface="Calibri"/>
            </a:endParaRPr>
          </a:p>
        </p:txBody>
      </p:sp>
      <p:grpSp>
        <p:nvGrpSpPr>
          <p:cNvPr id="14" name="Group 13">
            <a:extLst>
              <a:ext uri="{FF2B5EF4-FFF2-40B4-BE49-F238E27FC236}">
                <a16:creationId xmlns:a16="http://schemas.microsoft.com/office/drawing/2014/main" id="{6F271D7C-9AC2-2ABF-8725-3296DD07D0C6}"/>
              </a:ext>
            </a:extLst>
          </p:cNvPr>
          <p:cNvGrpSpPr/>
          <p:nvPr/>
        </p:nvGrpSpPr>
        <p:grpSpPr>
          <a:xfrm>
            <a:off x="0" y="-14438"/>
            <a:ext cx="12842450" cy="924025"/>
            <a:chOff x="0" y="-14438"/>
            <a:chExt cx="12842450" cy="924025"/>
          </a:xfrm>
        </p:grpSpPr>
        <p:sp>
          <p:nvSpPr>
            <p:cNvPr id="15" name="Right Triangle 14">
              <a:extLst>
                <a:ext uri="{FF2B5EF4-FFF2-40B4-BE49-F238E27FC236}">
                  <a16:creationId xmlns:a16="http://schemas.microsoft.com/office/drawing/2014/main" id="{E4A919D6-4953-27F4-EA4F-8FC3777E50D9}"/>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03BAE5C3-19A0-BA21-7D83-C56C5F3A8689}"/>
                </a:ext>
              </a:extLst>
            </p:cNvPr>
            <p:cNvGrpSpPr/>
            <p:nvPr/>
          </p:nvGrpSpPr>
          <p:grpSpPr>
            <a:xfrm>
              <a:off x="0" y="-14438"/>
              <a:ext cx="12842450" cy="739011"/>
              <a:chOff x="0" y="-14438"/>
              <a:chExt cx="12842450" cy="739011"/>
            </a:xfrm>
          </p:grpSpPr>
          <p:sp>
            <p:nvSpPr>
              <p:cNvPr id="17" name="Rectangle 16">
                <a:extLst>
                  <a:ext uri="{FF2B5EF4-FFF2-40B4-BE49-F238E27FC236}">
                    <a16:creationId xmlns:a16="http://schemas.microsoft.com/office/drawing/2014/main" id="{8252FD8B-1C60-A546-EBBA-1A7A6A09DB99}"/>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8CC95C2-B880-E58C-D8D1-011AEF982008}"/>
                  </a:ext>
                </a:extLst>
              </p:cNvPr>
              <p:cNvSpPr txBox="1"/>
              <p:nvPr/>
            </p:nvSpPr>
            <p:spPr>
              <a:xfrm>
                <a:off x="719580" y="78242"/>
                <a:ext cx="12122870" cy="646331"/>
              </a:xfrm>
              <a:prstGeom prst="rect">
                <a:avLst/>
              </a:prstGeom>
              <a:noFill/>
            </p:spPr>
            <p:txBody>
              <a:bodyPr wrap="square" rtlCol="0">
                <a:spAutoFit/>
              </a:bodyPr>
              <a:lstStyle/>
              <a:p>
                <a:r>
                  <a:rPr lang="en-IN" sz="1800" dirty="0"/>
                  <a:t>Comparing SC vs CRC SCL</a:t>
                </a:r>
              </a:p>
              <a:p>
                <a:endParaRPr lang="en-IN" dirty="0"/>
              </a:p>
            </p:txBody>
          </p:sp>
        </p:grpSp>
      </p:grpSp>
    </p:spTree>
    <p:extLst>
      <p:ext uri="{BB962C8B-B14F-4D97-AF65-F5344CB8AC3E}">
        <p14:creationId xmlns:p14="http://schemas.microsoft.com/office/powerpoint/2010/main" val="2299754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FF397B-80E5-DEE1-865F-D178C385A675}"/>
              </a:ext>
            </a:extLst>
          </p:cNvPr>
          <p:cNvSpPr>
            <a:spLocks noGrp="1"/>
          </p:cNvSpPr>
          <p:nvPr>
            <p:ph type="title"/>
          </p:nvPr>
        </p:nvSpPr>
        <p:spPr>
          <a:xfrm>
            <a:off x="7859485" y="634946"/>
            <a:ext cx="3690257" cy="1450757"/>
          </a:xfrm>
        </p:spPr>
        <p:txBody>
          <a:bodyPr>
            <a:normAutofit/>
          </a:bodyPr>
          <a:lstStyle/>
          <a:p>
            <a:r>
              <a:rPr lang="en-US" sz="4400">
                <a:ea typeface="Calibri Light"/>
                <a:cs typeface="Calibri Light"/>
              </a:rPr>
              <a:t>Normal Approximation</a:t>
            </a:r>
          </a:p>
        </p:txBody>
      </p:sp>
      <p:cxnSp>
        <p:nvCxnSpPr>
          <p:cNvPr id="14" name="Straight Connector 1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AAEAD877-8BB5-5ED9-FAF0-944C22DFD212}"/>
              </a:ext>
            </a:extLst>
          </p:cNvPr>
          <p:cNvPicPr>
            <a:picLocks noGrp="1" noChangeAspect="1"/>
          </p:cNvPicPr>
          <p:nvPr>
            <p:ph idx="1"/>
          </p:nvPr>
        </p:nvPicPr>
        <p:blipFill>
          <a:blip r:embed="rId2"/>
          <a:stretch>
            <a:fillRect/>
          </a:stretch>
        </p:blipFill>
        <p:spPr>
          <a:xfrm>
            <a:off x="7859485" y="3442687"/>
            <a:ext cx="3690257" cy="1182634"/>
          </a:xfrm>
        </p:spPr>
      </p:pic>
      <p:sp>
        <p:nvSpPr>
          <p:cNvPr id="16" name="Rectangle 1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A18268F9-A403-8801-41F2-8135006452F0}"/>
              </a:ext>
            </a:extLst>
          </p:cNvPr>
          <p:cNvSpPr>
            <a:spLocks noGrp="1"/>
          </p:cNvSpPr>
          <p:nvPr>
            <p:ph type="sldNum" sz="quarter" idx="12"/>
          </p:nvPr>
        </p:nvSpPr>
        <p:spPr>
          <a:xfrm>
            <a:off x="9900458" y="6459785"/>
            <a:ext cx="1312025" cy="365125"/>
          </a:xfrm>
        </p:spPr>
        <p:txBody>
          <a:bodyPr>
            <a:normAutofit/>
          </a:bodyPr>
          <a:lstStyle/>
          <a:p>
            <a:pPr>
              <a:spcAft>
                <a:spcPts val="600"/>
              </a:spcAft>
            </a:pPr>
            <a:fld id="{ABD4E5D1-8D28-4922-8246-9644D53432D9}" type="slidenum">
              <a:rPr lang="en-IN" smtClean="0"/>
              <a:pPr>
                <a:spcAft>
                  <a:spcPts val="600"/>
                </a:spcAft>
              </a:pPr>
              <a:t>67</a:t>
            </a:fld>
            <a:endParaRPr lang="en-IN"/>
          </a:p>
        </p:txBody>
      </p:sp>
      <p:pic>
        <p:nvPicPr>
          <p:cNvPr id="8" name="Picture 7">
            <a:extLst>
              <a:ext uri="{FF2B5EF4-FFF2-40B4-BE49-F238E27FC236}">
                <a16:creationId xmlns:a16="http://schemas.microsoft.com/office/drawing/2014/main" id="{D5269B54-963A-2C29-90E2-3D46240B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108" y="876491"/>
            <a:ext cx="6667500" cy="500062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E063C64-4C42-A0BC-0529-03D7CAF47FE8}"/>
                  </a:ext>
                </a:extLst>
              </p:cNvPr>
              <p:cNvSpPr txBox="1"/>
              <p:nvPr/>
            </p:nvSpPr>
            <p:spPr>
              <a:xfrm>
                <a:off x="7816996" y="4581339"/>
                <a:ext cx="4080387" cy="1365374"/>
              </a:xfrm>
              <a:prstGeom prst="rect">
                <a:avLst/>
              </a:prstGeom>
              <a:noFill/>
            </p:spPr>
            <p:txBody>
              <a:bodyPr wrap="square" rtlCol="0">
                <a:spAutoFit/>
              </a:bodyPr>
              <a:lstStyle/>
              <a:p>
                <a:r>
                  <a:rPr lang="en-US" dirty="0"/>
                  <a:t>The graph differs from the one provided in the document given by sir because it is plotted for a different range of </a:t>
                </a:r>
                <a14:m>
                  <m:oMath xmlns:m="http://schemas.openxmlformats.org/officeDocument/2006/math">
                    <m:d>
                      <m:dPr>
                        <m:ctrlPr>
                          <a:rPr lang="en-IN" sz="1800" i="1" kern="1200" smtClean="0">
                            <a:solidFill>
                              <a:srgbClr val="000000"/>
                            </a:solidFill>
                            <a:effectLst/>
                            <a:latin typeface="Cambria Math" panose="02040503050406030204" pitchFamily="18" charset="0"/>
                            <a:ea typeface="+mn-ea"/>
                            <a:cs typeface="+mn-cs"/>
                          </a:rPr>
                        </m:ctrlPr>
                      </m:dPr>
                      <m:e>
                        <m:f>
                          <m:fPr>
                            <m:ctrlPr>
                              <a:rPr lang="en-IN" sz="1800" i="1" kern="1200">
                                <a:solidFill>
                                  <a:srgbClr val="000000"/>
                                </a:solidFill>
                                <a:effectLst/>
                                <a:latin typeface="Cambria Math" panose="02040503050406030204" pitchFamily="18" charset="0"/>
                                <a:ea typeface="+mn-ea"/>
                                <a:cs typeface="+mn-cs"/>
                              </a:rPr>
                            </m:ctrlPr>
                          </m:fPr>
                          <m:num>
                            <m:sSub>
                              <m:sSubPr>
                                <m:ctrlPr>
                                  <a:rPr lang="en-IN" sz="1800" i="1" kern="1200">
                                    <a:solidFill>
                                      <a:srgbClr val="000000"/>
                                    </a:solidFill>
                                    <a:effectLst/>
                                    <a:latin typeface="Cambria Math" panose="02040503050406030204" pitchFamily="18" charset="0"/>
                                    <a:ea typeface="+mn-ea"/>
                                    <a:cs typeface="+mn-cs"/>
                                  </a:rPr>
                                </m:ctrlPr>
                              </m:sSubPr>
                              <m:e>
                                <m:r>
                                  <a:rPr lang="en-US" sz="1800" b="0" i="1" kern="1200">
                                    <a:solidFill>
                                      <a:srgbClr val="000000"/>
                                    </a:solidFill>
                                    <a:effectLst/>
                                    <a:latin typeface="Cambria Math" panose="02040503050406030204" pitchFamily="18" charset="0"/>
                                    <a:ea typeface="+mn-ea"/>
                                    <a:cs typeface="+mn-cs"/>
                                  </a:rPr>
                                  <m:t>𝐸</m:t>
                                </m:r>
                              </m:e>
                              <m:sub>
                                <m:r>
                                  <a:rPr lang="en-US" sz="1800" b="0" i="1" kern="1200">
                                    <a:solidFill>
                                      <a:srgbClr val="000000"/>
                                    </a:solidFill>
                                    <a:effectLst/>
                                    <a:latin typeface="Cambria Math" panose="02040503050406030204" pitchFamily="18" charset="0"/>
                                    <a:ea typeface="+mn-ea"/>
                                    <a:cs typeface="+mn-cs"/>
                                  </a:rPr>
                                  <m:t>𝑏</m:t>
                                </m:r>
                              </m:sub>
                            </m:sSub>
                          </m:num>
                          <m:den>
                            <m:sSub>
                              <m:sSubPr>
                                <m:ctrlPr>
                                  <a:rPr lang="en-IN" sz="1800" i="1" kern="1200">
                                    <a:solidFill>
                                      <a:srgbClr val="000000"/>
                                    </a:solidFill>
                                    <a:effectLst/>
                                    <a:latin typeface="Cambria Math" panose="02040503050406030204" pitchFamily="18" charset="0"/>
                                    <a:ea typeface="+mn-ea"/>
                                    <a:cs typeface="+mn-cs"/>
                                  </a:rPr>
                                </m:ctrlPr>
                              </m:sSubPr>
                              <m:e>
                                <m:r>
                                  <a:rPr lang="en-US" sz="1800" b="0" i="1" kern="1200">
                                    <a:solidFill>
                                      <a:srgbClr val="000000"/>
                                    </a:solidFill>
                                    <a:effectLst/>
                                    <a:latin typeface="Cambria Math" panose="02040503050406030204" pitchFamily="18" charset="0"/>
                                    <a:ea typeface="+mn-ea"/>
                                    <a:cs typeface="+mn-cs"/>
                                  </a:rPr>
                                  <m:t>𝑁</m:t>
                                </m:r>
                              </m:e>
                              <m:sub>
                                <m:r>
                                  <a:rPr lang="en-US" sz="1800" b="0" i="1" kern="1200">
                                    <a:solidFill>
                                      <a:srgbClr val="000000"/>
                                    </a:solidFill>
                                    <a:effectLst/>
                                    <a:latin typeface="Cambria Math" panose="02040503050406030204" pitchFamily="18" charset="0"/>
                                    <a:ea typeface="+mn-ea"/>
                                    <a:cs typeface="+mn-cs"/>
                                  </a:rPr>
                                  <m:t>0</m:t>
                                </m:r>
                              </m:sub>
                            </m:sSub>
                          </m:den>
                        </m:f>
                      </m:e>
                    </m:d>
                  </m:oMath>
                </a14:m>
                <a:r>
                  <a:rPr lang="en-US" dirty="0"/>
                  <a:t>. Here, the range used is 0:0.5:10.</a:t>
                </a:r>
                <a:endParaRPr lang="en-IN" dirty="0"/>
              </a:p>
            </p:txBody>
          </p:sp>
        </mc:Choice>
        <mc:Fallback>
          <p:sp>
            <p:nvSpPr>
              <p:cNvPr id="9" name="TextBox 8">
                <a:extLst>
                  <a:ext uri="{FF2B5EF4-FFF2-40B4-BE49-F238E27FC236}">
                    <a16:creationId xmlns:a16="http://schemas.microsoft.com/office/drawing/2014/main" id="{8E063C64-4C42-A0BC-0529-03D7CAF47FE8}"/>
                  </a:ext>
                </a:extLst>
              </p:cNvPr>
              <p:cNvSpPr txBox="1">
                <a:spLocks noRot="1" noChangeAspect="1" noMove="1" noResize="1" noEditPoints="1" noAdjustHandles="1" noChangeArrowheads="1" noChangeShapeType="1" noTextEdit="1"/>
              </p:cNvSpPr>
              <p:nvPr/>
            </p:nvSpPr>
            <p:spPr>
              <a:xfrm>
                <a:off x="7816996" y="4581339"/>
                <a:ext cx="4080387" cy="1365374"/>
              </a:xfrm>
              <a:prstGeom prst="rect">
                <a:avLst/>
              </a:prstGeom>
              <a:blipFill>
                <a:blip r:embed="rId4"/>
                <a:stretch>
                  <a:fillRect l="-1194" t="-2679" r="-746" b="-6250"/>
                </a:stretch>
              </a:blipFill>
            </p:spPr>
            <p:txBody>
              <a:bodyPr/>
              <a:lstStyle/>
              <a:p>
                <a:r>
                  <a:rPr lang="en-IN">
                    <a:noFill/>
                  </a:rPr>
                  <a:t> </a:t>
                </a:r>
              </a:p>
            </p:txBody>
          </p:sp>
        </mc:Fallback>
      </mc:AlternateContent>
    </p:spTree>
    <p:extLst>
      <p:ext uri="{BB962C8B-B14F-4D97-AF65-F5344CB8AC3E}">
        <p14:creationId xmlns:p14="http://schemas.microsoft.com/office/powerpoint/2010/main" val="3213542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3035-497A-7408-5859-6867C1555F4A}"/>
              </a:ext>
            </a:extLst>
          </p:cNvPr>
          <p:cNvSpPr>
            <a:spLocks noGrp="1"/>
          </p:cNvSpPr>
          <p:nvPr>
            <p:ph type="title"/>
          </p:nvPr>
        </p:nvSpPr>
        <p:spPr/>
        <p:txBody>
          <a:bodyPr>
            <a:normAutofit fontScale="90000"/>
          </a:bodyPr>
          <a:lstStyle/>
          <a:p>
            <a:pPr algn="ctr"/>
            <a:r>
              <a:rPr lang="en-IN" sz="11500" b="1"/>
              <a:t>6.</a:t>
            </a:r>
            <a:endParaRPr lang="en-IN" sz="11500"/>
          </a:p>
        </p:txBody>
      </p:sp>
      <p:sp>
        <p:nvSpPr>
          <p:cNvPr id="8" name="Slide Number Placeholder 7">
            <a:extLst>
              <a:ext uri="{FF2B5EF4-FFF2-40B4-BE49-F238E27FC236}">
                <a16:creationId xmlns:a16="http://schemas.microsoft.com/office/drawing/2014/main" id="{90EF395E-B3C8-FD32-DE0B-37C75F6DEE7A}"/>
              </a:ext>
            </a:extLst>
          </p:cNvPr>
          <p:cNvSpPr>
            <a:spLocks noGrp="1"/>
          </p:cNvSpPr>
          <p:nvPr>
            <p:ph type="sldNum" sz="quarter" idx="12"/>
          </p:nvPr>
        </p:nvSpPr>
        <p:spPr/>
        <p:txBody>
          <a:bodyPr/>
          <a:lstStyle/>
          <a:p>
            <a:fld id="{ABD4E5D1-8D28-4922-8246-9644D53432D9}" type="slidenum">
              <a:rPr lang="en-IN" smtClean="0"/>
              <a:t>68</a:t>
            </a:fld>
            <a:endParaRPr lang="en-IN"/>
          </a:p>
        </p:txBody>
      </p:sp>
      <p:sp>
        <p:nvSpPr>
          <p:cNvPr id="4" name="Right Triangle 3">
            <a:extLst>
              <a:ext uri="{FF2B5EF4-FFF2-40B4-BE49-F238E27FC236}">
                <a16:creationId xmlns:a16="http://schemas.microsoft.com/office/drawing/2014/main" id="{39412D89-F417-B496-3EBA-8F920BDDDC22}"/>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AC6AB937-9D45-A041-57BE-EAE951E90D14}"/>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1B9CD942-158D-9C42-1119-FD264AE91109}"/>
              </a:ext>
            </a:extLst>
          </p:cNvPr>
          <p:cNvSpPr txBox="1">
            <a:spLocks/>
          </p:cNvSpPr>
          <p:nvPr/>
        </p:nvSpPr>
        <p:spPr>
          <a:xfrm>
            <a:off x="1036320" y="255083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br>
              <a:rPr lang="en-IN" b="1"/>
            </a:br>
            <a:endParaRPr lang="en-IN"/>
          </a:p>
        </p:txBody>
      </p:sp>
      <p:sp>
        <p:nvSpPr>
          <p:cNvPr id="7" name="Title 1">
            <a:extLst>
              <a:ext uri="{FF2B5EF4-FFF2-40B4-BE49-F238E27FC236}">
                <a16:creationId xmlns:a16="http://schemas.microsoft.com/office/drawing/2014/main" id="{D4DDC737-866B-2154-C452-6B0066442B6C}"/>
              </a:ext>
            </a:extLst>
          </p:cNvPr>
          <p:cNvSpPr txBox="1">
            <a:spLocks/>
          </p:cNvSpPr>
          <p:nvPr/>
        </p:nvSpPr>
        <p:spPr>
          <a:xfrm>
            <a:off x="640080" y="185058"/>
            <a:ext cx="10289177" cy="4169228"/>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15800" b="1"/>
              <a:t>References </a:t>
            </a:r>
            <a:endParaRPr lang="en-IN" sz="15800"/>
          </a:p>
        </p:txBody>
      </p:sp>
    </p:spTree>
    <p:extLst>
      <p:ext uri="{BB962C8B-B14F-4D97-AF65-F5344CB8AC3E}">
        <p14:creationId xmlns:p14="http://schemas.microsoft.com/office/powerpoint/2010/main" val="3486267592"/>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3035-497A-7408-5859-6867C1555F4A}"/>
              </a:ext>
            </a:extLst>
          </p:cNvPr>
          <p:cNvSpPr>
            <a:spLocks noGrp="1"/>
          </p:cNvSpPr>
          <p:nvPr>
            <p:ph type="title"/>
          </p:nvPr>
        </p:nvSpPr>
        <p:spPr/>
        <p:txBody>
          <a:bodyPr>
            <a:normAutofit fontScale="90000"/>
          </a:bodyPr>
          <a:lstStyle/>
          <a:p>
            <a:pPr algn="ctr"/>
            <a:r>
              <a:rPr lang="en-IN" sz="11500" b="1"/>
              <a:t>6.</a:t>
            </a:r>
            <a:endParaRPr lang="en-IN" sz="11500"/>
          </a:p>
        </p:txBody>
      </p:sp>
      <p:sp>
        <p:nvSpPr>
          <p:cNvPr id="8" name="Slide Number Placeholder 7">
            <a:extLst>
              <a:ext uri="{FF2B5EF4-FFF2-40B4-BE49-F238E27FC236}">
                <a16:creationId xmlns:a16="http://schemas.microsoft.com/office/drawing/2014/main" id="{90EF395E-B3C8-FD32-DE0B-37C75F6DEE7A}"/>
              </a:ext>
            </a:extLst>
          </p:cNvPr>
          <p:cNvSpPr>
            <a:spLocks noGrp="1"/>
          </p:cNvSpPr>
          <p:nvPr>
            <p:ph type="sldNum" sz="quarter" idx="12"/>
          </p:nvPr>
        </p:nvSpPr>
        <p:spPr/>
        <p:txBody>
          <a:bodyPr/>
          <a:lstStyle/>
          <a:p>
            <a:fld id="{ABD4E5D1-8D28-4922-8246-9644D53432D9}" type="slidenum">
              <a:rPr lang="en-IN" smtClean="0"/>
              <a:t>68</a:t>
            </a:fld>
            <a:endParaRPr lang="en-IN"/>
          </a:p>
        </p:txBody>
      </p:sp>
      <p:sp>
        <p:nvSpPr>
          <p:cNvPr id="4" name="Right Triangle 3">
            <a:extLst>
              <a:ext uri="{FF2B5EF4-FFF2-40B4-BE49-F238E27FC236}">
                <a16:creationId xmlns:a16="http://schemas.microsoft.com/office/drawing/2014/main" id="{39412D89-F417-B496-3EBA-8F920BDDDC22}"/>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AC6AB937-9D45-A041-57BE-EAE951E90D14}"/>
              </a:ext>
            </a:extLst>
          </p:cNvPr>
          <p:cNvSpPr/>
          <p:nvPr/>
        </p:nvSpPr>
        <p:spPr>
          <a:xfrm rot="10800000">
            <a:off x="11279343"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1B9CD942-158D-9C42-1119-FD264AE91109}"/>
              </a:ext>
            </a:extLst>
          </p:cNvPr>
          <p:cNvSpPr txBox="1">
            <a:spLocks/>
          </p:cNvSpPr>
          <p:nvPr/>
        </p:nvSpPr>
        <p:spPr>
          <a:xfrm>
            <a:off x="1036320" y="255083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br>
              <a:rPr lang="en-IN" b="1"/>
            </a:br>
            <a:endParaRPr lang="en-IN"/>
          </a:p>
        </p:txBody>
      </p:sp>
      <p:sp>
        <p:nvSpPr>
          <p:cNvPr id="7" name="Title 1">
            <a:extLst>
              <a:ext uri="{FF2B5EF4-FFF2-40B4-BE49-F238E27FC236}">
                <a16:creationId xmlns:a16="http://schemas.microsoft.com/office/drawing/2014/main" id="{D4DDC737-866B-2154-C452-6B0066442B6C}"/>
              </a:ext>
            </a:extLst>
          </p:cNvPr>
          <p:cNvSpPr txBox="1">
            <a:spLocks/>
          </p:cNvSpPr>
          <p:nvPr/>
        </p:nvSpPr>
        <p:spPr>
          <a:xfrm>
            <a:off x="640080" y="185058"/>
            <a:ext cx="10289177" cy="4169228"/>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15800" b="1"/>
              <a:t>References </a:t>
            </a:r>
            <a:endParaRPr lang="en-IN" sz="15800"/>
          </a:p>
        </p:txBody>
      </p:sp>
    </p:spTree>
    <p:extLst>
      <p:ext uri="{BB962C8B-B14F-4D97-AF65-F5344CB8AC3E}">
        <p14:creationId xmlns:p14="http://schemas.microsoft.com/office/powerpoint/2010/main" val="3486267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798AE-3842-F433-3778-8CB263CAC4B7}"/>
              </a:ext>
            </a:extLst>
          </p:cNvPr>
          <p:cNvSpPr>
            <a:spLocks noGrp="1"/>
          </p:cNvSpPr>
          <p:nvPr>
            <p:ph type="sldNum" sz="quarter" idx="12"/>
          </p:nvPr>
        </p:nvSpPr>
        <p:spPr/>
        <p:txBody>
          <a:bodyPr/>
          <a:lstStyle/>
          <a:p>
            <a:fld id="{ABD4E5D1-8D28-4922-8246-9644D53432D9}" type="slidenum">
              <a:rPr lang="en-IN" smtClean="0"/>
              <a:t>69</a:t>
            </a:fld>
            <a:endParaRPr lang="en-IN"/>
          </a:p>
        </p:txBody>
      </p:sp>
      <p:grpSp>
        <p:nvGrpSpPr>
          <p:cNvPr id="3" name="Group 2">
            <a:extLst>
              <a:ext uri="{FF2B5EF4-FFF2-40B4-BE49-F238E27FC236}">
                <a16:creationId xmlns:a16="http://schemas.microsoft.com/office/drawing/2014/main" id="{DD1FB53B-D94A-0D49-E129-738B2CD2D1FB}"/>
              </a:ext>
            </a:extLst>
          </p:cNvPr>
          <p:cNvGrpSpPr/>
          <p:nvPr/>
        </p:nvGrpSpPr>
        <p:grpSpPr>
          <a:xfrm>
            <a:off x="0" y="-14438"/>
            <a:ext cx="12842450" cy="924025"/>
            <a:chOff x="0" y="-14438"/>
            <a:chExt cx="12842450" cy="924025"/>
          </a:xfrm>
        </p:grpSpPr>
        <p:sp>
          <p:nvSpPr>
            <p:cNvPr id="4" name="Right Triangle 3">
              <a:extLst>
                <a:ext uri="{FF2B5EF4-FFF2-40B4-BE49-F238E27FC236}">
                  <a16:creationId xmlns:a16="http://schemas.microsoft.com/office/drawing/2014/main" id="{CF62005D-39AB-1DD0-E10C-2FD7BCFC1666}"/>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021465B-7FEB-3CF4-8677-9026D84B4237}"/>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9B24B748-DCB9-6E91-0C8C-7FAA944C1AB0}"/>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DB2C6FA3-2DC7-2DCF-2C15-07E966719B61}"/>
                  </a:ext>
                </a:extLst>
              </p:cNvPr>
              <p:cNvSpPr txBox="1"/>
              <p:nvPr/>
            </p:nvSpPr>
            <p:spPr>
              <a:xfrm>
                <a:off x="719580" y="78242"/>
                <a:ext cx="12122870" cy="369332"/>
              </a:xfrm>
              <a:prstGeom prst="rect">
                <a:avLst/>
              </a:prstGeom>
              <a:noFill/>
            </p:spPr>
            <p:txBody>
              <a:bodyPr wrap="square" rtlCol="0">
                <a:spAutoFit/>
              </a:bodyPr>
              <a:lstStyle/>
              <a:p>
                <a:r>
                  <a:rPr lang="en-IN"/>
                  <a:t>6.References </a:t>
                </a:r>
              </a:p>
            </p:txBody>
          </p:sp>
        </p:grpSp>
      </p:grpSp>
      <p:sp>
        <p:nvSpPr>
          <p:cNvPr id="8" name="TextBox 7">
            <a:extLst>
              <a:ext uri="{FF2B5EF4-FFF2-40B4-BE49-F238E27FC236}">
                <a16:creationId xmlns:a16="http://schemas.microsoft.com/office/drawing/2014/main" id="{4ABC4AD0-0AE7-D834-39BA-455A369B94B6}"/>
              </a:ext>
            </a:extLst>
          </p:cNvPr>
          <p:cNvSpPr txBox="1"/>
          <p:nvPr/>
        </p:nvSpPr>
        <p:spPr>
          <a:xfrm>
            <a:off x="385011" y="909587"/>
            <a:ext cx="11463688" cy="5078313"/>
          </a:xfrm>
          <a:prstGeom prst="rect">
            <a:avLst/>
          </a:prstGeom>
          <a:noFill/>
        </p:spPr>
        <p:txBody>
          <a:bodyPr wrap="square" rtlCol="0">
            <a:spAutoFit/>
          </a:bodyPr>
          <a:lstStyle/>
          <a:p>
            <a:pPr>
              <a:buNone/>
            </a:pPr>
            <a:r>
              <a:rPr lang="en-IN" dirty="0"/>
              <a:t>[1] E. </a:t>
            </a:r>
            <a:r>
              <a:rPr lang="en-IN" dirty="0" err="1"/>
              <a:t>Arikan</a:t>
            </a:r>
            <a:r>
              <a:rPr lang="en-IN" dirty="0"/>
              <a:t>, “Channel polarization: A method for constructing capacity-achieving codes for symmetric binary-input memoryless channels,” </a:t>
            </a:r>
            <a:r>
              <a:rPr lang="en-IN" i="1" dirty="0"/>
              <a:t>IEEE Trans. Inf. Theory</a:t>
            </a:r>
            <a:r>
              <a:rPr lang="en-IN" dirty="0"/>
              <a:t>, vol. 55, no. 7, pp. 3051–3073, Jul. 2009.</a:t>
            </a:r>
          </a:p>
          <a:p>
            <a:pPr>
              <a:buNone/>
            </a:pPr>
            <a:r>
              <a:rPr lang="en-IN" dirty="0"/>
              <a:t>[2] </a:t>
            </a:r>
            <a:r>
              <a:rPr lang="en-IN" dirty="0" err="1"/>
              <a:t>EventHelix</a:t>
            </a:r>
            <a:r>
              <a:rPr lang="en-IN" dirty="0"/>
              <a:t>, “Polar codes - 5G NR - Medium,” </a:t>
            </a:r>
            <a:r>
              <a:rPr lang="en-IN" i="1" dirty="0"/>
              <a:t>Medium</a:t>
            </a:r>
            <a:r>
              <a:rPr lang="en-IN" dirty="0"/>
              <a:t>, 5G NR, Apr. 2019. [Online]. Available: </a:t>
            </a:r>
            <a:r>
              <a:rPr lang="en-IN" dirty="0">
                <a:hlinkClick r:id="rId2"/>
              </a:rPr>
              <a:t>https://medium.com/5g-nr/polar-codes-703336e9f26b</a:t>
            </a:r>
            <a:endParaRPr lang="en-IN" dirty="0"/>
          </a:p>
          <a:p>
            <a:pPr>
              <a:buNone/>
            </a:pPr>
            <a:r>
              <a:rPr lang="en-IN" dirty="0"/>
              <a:t>[3] G. H. Golub and C. F. Van Loan, </a:t>
            </a:r>
            <a:r>
              <a:rPr lang="en-IN" i="1" dirty="0"/>
              <a:t>Matrix Computations</a:t>
            </a:r>
            <a:r>
              <a:rPr lang="en-IN" dirty="0"/>
              <a:t>, 3rd ed., Baltimore, MD: Johns Hopkins Univ. Press, 2012.</a:t>
            </a:r>
          </a:p>
          <a:p>
            <a:pPr>
              <a:buNone/>
            </a:pPr>
            <a:r>
              <a:rPr lang="en-IN" dirty="0"/>
              <a:t>[4] E. Arıkan and E. </a:t>
            </a:r>
            <a:r>
              <a:rPr lang="en-IN" dirty="0" err="1"/>
              <a:t>Telatar</a:t>
            </a:r>
            <a:r>
              <a:rPr lang="en-IN" dirty="0"/>
              <a:t>, “On the rate of channel polarization,” in </a:t>
            </a:r>
            <a:r>
              <a:rPr lang="en-IN" i="1" dirty="0"/>
              <a:t>Proc. IEEE Int. Symp. Inf. Theory (ISIT)</a:t>
            </a:r>
            <a:r>
              <a:rPr lang="en-IN" dirty="0"/>
              <a:t>, Seoul, South Korea, Jun. 2009.</a:t>
            </a:r>
          </a:p>
          <a:p>
            <a:pPr>
              <a:buNone/>
            </a:pPr>
            <a:r>
              <a:rPr lang="en-IN" dirty="0"/>
              <a:t>[5] E. </a:t>
            </a:r>
            <a:r>
              <a:rPr lang="en-IN" dirty="0" err="1"/>
              <a:t>Şaşoğlu</a:t>
            </a:r>
            <a:r>
              <a:rPr lang="en-IN" dirty="0"/>
              <a:t>, “Polarization and polar codes,” </a:t>
            </a:r>
            <a:r>
              <a:rPr lang="en-IN" i="1" dirty="0"/>
              <a:t>Now Publishers Inc.</a:t>
            </a:r>
            <a:r>
              <a:rPr lang="en-IN" dirty="0"/>
              <a:t>, 2012.</a:t>
            </a:r>
          </a:p>
          <a:p>
            <a:pPr>
              <a:buNone/>
            </a:pPr>
            <a:r>
              <a:rPr lang="en-IN" dirty="0"/>
              <a:t>[6] A. </a:t>
            </a:r>
            <a:r>
              <a:rPr lang="en-IN" dirty="0" err="1"/>
              <a:t>Balatsoukas</a:t>
            </a:r>
            <a:r>
              <a:rPr lang="en-IN" dirty="0"/>
              <a:t>-Stimming, M. Bagheri, and A. Burg, “LLR-based successive cancellation list decoding of polar codes,” in </a:t>
            </a:r>
            <a:r>
              <a:rPr lang="en-IN" i="1" dirty="0"/>
              <a:t>Proc. Asilomar Conf. Signals, Syst. </a:t>
            </a:r>
            <a:r>
              <a:rPr lang="en-IN" i="1" dirty="0" err="1"/>
              <a:t>Comput</a:t>
            </a:r>
            <a:r>
              <a:rPr lang="en-IN" i="1" dirty="0"/>
              <a:t>.</a:t>
            </a:r>
            <a:r>
              <a:rPr lang="en-IN" dirty="0"/>
              <a:t>, 2015, pp. 435–439.</a:t>
            </a:r>
          </a:p>
          <a:p>
            <a:pPr>
              <a:buNone/>
            </a:pPr>
            <a:r>
              <a:rPr lang="en-IN" dirty="0"/>
              <a:t>[7] K. Niu, K. Chen, and J.-R. Lin, “Beyond turbo codes: Rate-compatible punctured polar codes,” in </a:t>
            </a:r>
            <a:r>
              <a:rPr lang="en-IN" i="1" dirty="0"/>
              <a:t>Proc. IEEE Int. Conf. Commun. (ICC)</a:t>
            </a:r>
            <a:r>
              <a:rPr lang="en-IN" dirty="0"/>
              <a:t>, 2012, pp. 3423–3427.</a:t>
            </a:r>
          </a:p>
          <a:p>
            <a:pPr>
              <a:buNone/>
            </a:pPr>
            <a:r>
              <a:rPr lang="en-IN" dirty="0"/>
              <a:t>[8] Y.-P. Zhang, H.-Y. Li, and H.-P. Zhao, “An optimized encoding algorithm for systematic polar codes,” </a:t>
            </a:r>
            <a:r>
              <a:rPr lang="en-IN" i="1" dirty="0"/>
              <a:t>EURASIP J. Wireless Commun. </a:t>
            </a:r>
            <a:r>
              <a:rPr lang="en-IN" i="1" dirty="0" err="1"/>
              <a:t>Netw</a:t>
            </a:r>
            <a:r>
              <a:rPr lang="en-IN" i="1" dirty="0"/>
              <a:t>.</a:t>
            </a:r>
            <a:r>
              <a:rPr lang="en-IN" dirty="0"/>
              <a:t>, vol. 2019, no. 1, pp. 1–11, Jul. 2019.</a:t>
            </a:r>
          </a:p>
          <a:p>
            <a:pPr>
              <a:buNone/>
            </a:pPr>
            <a:r>
              <a:rPr lang="en-IN" dirty="0"/>
              <a:t>[9] </a:t>
            </a:r>
            <a:r>
              <a:rPr lang="en-IN" dirty="0" err="1"/>
              <a:t>Ebyte</a:t>
            </a:r>
            <a:r>
              <a:rPr lang="en-IN" dirty="0"/>
              <a:t> IoT, “What exactly is Polar code in 5G communication?” </a:t>
            </a:r>
            <a:r>
              <a:rPr lang="en-IN" i="1" dirty="0"/>
              <a:t>IoT Module Shop Manufacturer Factory Blog</a:t>
            </a:r>
            <a:r>
              <a:rPr lang="en-IN" dirty="0"/>
              <a:t>, Apr. 2024.</a:t>
            </a:r>
          </a:p>
          <a:p>
            <a:pPr>
              <a:buNone/>
            </a:pPr>
            <a:r>
              <a:rPr lang="en-IN" dirty="0"/>
              <a:t>[10] J. G. </a:t>
            </a:r>
            <a:r>
              <a:rPr lang="en-IN" dirty="0" err="1"/>
              <a:t>Proakis</a:t>
            </a:r>
            <a:r>
              <a:rPr lang="en-IN" dirty="0"/>
              <a:t> and M. Salehi, </a:t>
            </a:r>
            <a:r>
              <a:rPr lang="en-IN" i="1" dirty="0"/>
              <a:t>Digital Communications</a:t>
            </a:r>
            <a:r>
              <a:rPr lang="en-IN" dirty="0"/>
              <a:t>, 5th ed., McGraw-Hill, 2008.</a:t>
            </a:r>
          </a:p>
          <a:p>
            <a:pPr>
              <a:buNone/>
            </a:pPr>
            <a:r>
              <a:rPr lang="en-IN" dirty="0"/>
              <a:t>[11] Wikipedia, “Additive white Gaussian noise.” [Online]. Available: </a:t>
            </a:r>
            <a:r>
              <a:rPr lang="en-IN" dirty="0">
                <a:hlinkClick r:id="rId3"/>
              </a:rPr>
              <a:t>https://en.wikipedia.org/wiki/Additive_white_Gaussian_noise</a:t>
            </a:r>
            <a:endParaRPr lang="en-IN" dirty="0"/>
          </a:p>
        </p:txBody>
      </p:sp>
    </p:spTree>
    <p:extLst>
      <p:ext uri="{BB962C8B-B14F-4D97-AF65-F5344CB8AC3E}">
        <p14:creationId xmlns:p14="http://schemas.microsoft.com/office/powerpoint/2010/main" val="2554112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BB5F-F3B2-8930-D36E-962A1712B9E7}"/>
              </a:ext>
            </a:extLst>
          </p:cNvPr>
          <p:cNvSpPr>
            <a:spLocks noGrp="1"/>
          </p:cNvSpPr>
          <p:nvPr>
            <p:ph type="title"/>
          </p:nvPr>
        </p:nvSpPr>
        <p:spPr/>
        <p:txBody>
          <a:bodyPr/>
          <a:lstStyle/>
          <a:p>
            <a:r>
              <a:rPr lang="en-IN"/>
              <a:t>A) History of Polar Codes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EBF5CC-B70F-88AD-9354-BA962C2D4BB2}"/>
                  </a:ext>
                </a:extLst>
              </p:cNvPr>
              <p:cNvSpPr>
                <a:spLocks noGrp="1"/>
              </p:cNvSpPr>
              <p:nvPr>
                <p:ph idx="1"/>
              </p:nvPr>
            </p:nvSpPr>
            <p:spPr/>
            <p:txBody>
              <a:bodyPr>
                <a:normAutofit/>
              </a:bodyPr>
              <a:lstStyle/>
              <a:p>
                <a:pPr>
                  <a:buFont typeface="Arial" panose="020B0604020202020204" pitchFamily="34" charset="0"/>
                  <a:buChar char="•"/>
                </a:pPr>
                <a:r>
                  <a:rPr lang="en-US" dirty="0"/>
                  <a:t>Polar Codes, introduced by </a:t>
                </a:r>
                <a:r>
                  <a:rPr lang="en-US" dirty="0" err="1"/>
                  <a:t>Arikan</a:t>
                </a:r>
                <a:r>
                  <a:rPr lang="en-US" dirty="0"/>
                  <a:t> in 2008, are the first error-correcting codes proven to achieve the channel capacity of symmetric binary-input discrete memoryless channels (B-DMCs) with low encoding and decoding complexity of </a:t>
                </a:r>
                <a14:m>
                  <m:oMath xmlns:m="http://schemas.openxmlformats.org/officeDocument/2006/math">
                    <m:r>
                      <a:rPr lang="en-US" i="1" dirty="0" smtClean="0">
                        <a:latin typeface="Cambria Math" panose="02040503050406030204" pitchFamily="18" charset="0"/>
                      </a:rPr>
                      <m:t>𝑂</m:t>
                    </m:r>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𝑁</m:t>
                        </m:r>
                        <m:func>
                          <m:funcPr>
                            <m:ctrlPr>
                              <a:rPr lang="en-US" i="1" dirty="0" smtClean="0">
                                <a:latin typeface="Cambria Math" panose="02040503050406030204" pitchFamily="18" charset="0"/>
                              </a:rPr>
                            </m:ctrlPr>
                          </m:funcPr>
                          <m:fName>
                            <m:r>
                              <m:rPr>
                                <m:sty m:val="p"/>
                              </m:rPr>
                              <a:rPr lang="en-US" i="1" dirty="0" smtClean="0">
                                <a:latin typeface="Cambria Math" panose="02040503050406030204" pitchFamily="18" charset="0"/>
                              </a:rPr>
                              <m:t>log</m:t>
                            </m:r>
                          </m:fName>
                          <m:e>
                            <m:r>
                              <a:rPr lang="en-US" i="1" dirty="0" smtClean="0">
                                <a:latin typeface="Cambria Math" panose="02040503050406030204" pitchFamily="18" charset="0"/>
                              </a:rPr>
                              <m:t>𝑁</m:t>
                            </m:r>
                          </m:e>
                        </m:func>
                      </m:e>
                    </m:d>
                  </m:oMath>
                </a14:m>
                <a:r>
                  <a:rPr lang="en-US" dirty="0"/>
                  <a:t>.</a:t>
                </a:r>
              </a:p>
              <a:p>
                <a:pPr>
                  <a:buFont typeface="Arial" panose="020B0604020202020204" pitchFamily="34" charset="0"/>
                  <a:buChar char="•"/>
                </a:pPr>
                <a:r>
                  <a:rPr lang="en-US" dirty="0"/>
                  <a:t>Through recursive combining and splitting of channels, Polar Codes transform channels into either highly reliable or unreliable ones, allowing information to be transmitted only through the best channels, while freezing the rest.</a:t>
                </a:r>
              </a:p>
              <a:p>
                <a:pPr>
                  <a:buFont typeface="Arial" panose="020B0604020202020204" pitchFamily="34" charset="0"/>
                  <a:buChar char="•"/>
                </a:pPr>
                <a:r>
                  <a:rPr lang="en-US" dirty="0"/>
                  <a:t>Due to their theoretical guarantees and efficient implementation, Polar Codes have become a key component in modern communication systems, notably in 5G New Radio (NR) control channels.</a:t>
                </a:r>
                <a:endParaRPr lang="en-IN" dirty="0"/>
              </a:p>
              <a:p>
                <a:pPr marL="0" indent="0">
                  <a:buNone/>
                </a:pPr>
                <a:endParaRPr lang="en-US" dirty="0"/>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CEEBF5CC-B70F-88AD-9354-BA962C2D4BB2}"/>
                  </a:ext>
                </a:extLst>
              </p:cNvPr>
              <p:cNvSpPr>
                <a:spLocks noGrp="1" noRot="1" noChangeAspect="1" noMove="1" noResize="1" noEditPoints="1" noAdjustHandles="1" noChangeArrowheads="1" noChangeShapeType="1" noTextEdit="1"/>
              </p:cNvSpPr>
              <p:nvPr>
                <p:ph idx="1"/>
              </p:nvPr>
            </p:nvSpPr>
            <p:spPr>
              <a:blipFill>
                <a:blip r:embed="rId2"/>
                <a:stretch>
                  <a:fillRect l="-1455" t="-1667" r="-1939"/>
                </a:stretch>
              </a:blipFill>
            </p:spPr>
            <p:txBody>
              <a:bodyPr/>
              <a:lstStyle/>
              <a:p>
                <a:r>
                  <a:rPr lang="en-IN">
                    <a:noFill/>
                  </a:rPr>
                  <a:t> </a:t>
                </a:r>
              </a:p>
            </p:txBody>
          </p:sp>
        </mc:Fallback>
      </mc:AlternateContent>
      <p:sp>
        <p:nvSpPr>
          <p:cNvPr id="8" name="Slide Number Placeholder 7">
            <a:extLst>
              <a:ext uri="{FF2B5EF4-FFF2-40B4-BE49-F238E27FC236}">
                <a16:creationId xmlns:a16="http://schemas.microsoft.com/office/drawing/2014/main" id="{ED2B5464-29FF-7320-DF49-0D20F92390E4}"/>
              </a:ext>
            </a:extLst>
          </p:cNvPr>
          <p:cNvSpPr>
            <a:spLocks noGrp="1"/>
          </p:cNvSpPr>
          <p:nvPr>
            <p:ph type="sldNum" sz="quarter" idx="12"/>
          </p:nvPr>
        </p:nvSpPr>
        <p:spPr/>
        <p:txBody>
          <a:bodyPr/>
          <a:lstStyle/>
          <a:p>
            <a:fld id="{ABD4E5D1-8D28-4922-8246-9644D53432D9}" type="slidenum">
              <a:rPr lang="en-IN" smtClean="0"/>
              <a:t>7</a:t>
            </a:fld>
            <a:endParaRPr lang="en-IN"/>
          </a:p>
        </p:txBody>
      </p:sp>
      <p:sp>
        <p:nvSpPr>
          <p:cNvPr id="4" name="Right Triangle 3">
            <a:extLst>
              <a:ext uri="{FF2B5EF4-FFF2-40B4-BE49-F238E27FC236}">
                <a16:creationId xmlns:a16="http://schemas.microsoft.com/office/drawing/2014/main" id="{DFBEC8A2-AB33-BBFB-3729-3976FF6088FC}"/>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3677D34C-E69B-26FD-08D7-E32B7B36B821}"/>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7B75BD15-F063-F2F5-CDFB-328EA4362D9C}"/>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8E9A1CD-1FE0-F7F5-CC39-E9C1BA1EF7E7}"/>
                </a:ext>
              </a:extLst>
            </p:cNvPr>
            <p:cNvSpPr txBox="1"/>
            <p:nvPr/>
          </p:nvSpPr>
          <p:spPr>
            <a:xfrm>
              <a:off x="719580" y="78242"/>
              <a:ext cx="12122870" cy="369332"/>
            </a:xfrm>
            <a:prstGeom prst="rect">
              <a:avLst/>
            </a:prstGeom>
            <a:noFill/>
          </p:spPr>
          <p:txBody>
            <a:bodyPr wrap="square" rtlCol="0">
              <a:spAutoFit/>
            </a:bodyPr>
            <a:lstStyle/>
            <a:p>
              <a:r>
                <a:rPr lang="en-IN"/>
                <a:t>1.Introduction/History</a:t>
              </a:r>
            </a:p>
          </p:txBody>
        </p:sp>
      </p:grpSp>
    </p:spTree>
    <p:extLst>
      <p:ext uri="{BB962C8B-B14F-4D97-AF65-F5344CB8AC3E}">
        <p14:creationId xmlns:p14="http://schemas.microsoft.com/office/powerpoint/2010/main" val="2279517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C7054-B028-762F-AAB4-AF2B483EC41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32C086-4E76-C775-CD10-10D14CF47246}"/>
              </a:ext>
            </a:extLst>
          </p:cNvPr>
          <p:cNvSpPr>
            <a:spLocks noGrp="1"/>
          </p:cNvSpPr>
          <p:nvPr>
            <p:ph type="sldNum" sz="quarter" idx="12"/>
          </p:nvPr>
        </p:nvSpPr>
        <p:spPr/>
        <p:txBody>
          <a:bodyPr/>
          <a:lstStyle/>
          <a:p>
            <a:fld id="{ABD4E5D1-8D28-4922-8246-9644D53432D9}" type="slidenum">
              <a:rPr lang="en-IN" smtClean="0"/>
              <a:t>70</a:t>
            </a:fld>
            <a:endParaRPr lang="en-IN"/>
          </a:p>
        </p:txBody>
      </p:sp>
      <p:grpSp>
        <p:nvGrpSpPr>
          <p:cNvPr id="3" name="Group 2">
            <a:extLst>
              <a:ext uri="{FF2B5EF4-FFF2-40B4-BE49-F238E27FC236}">
                <a16:creationId xmlns:a16="http://schemas.microsoft.com/office/drawing/2014/main" id="{F8A8A3B0-0386-40AF-E3B5-96EEA37D105D}"/>
              </a:ext>
            </a:extLst>
          </p:cNvPr>
          <p:cNvGrpSpPr/>
          <p:nvPr/>
        </p:nvGrpSpPr>
        <p:grpSpPr>
          <a:xfrm>
            <a:off x="0" y="-14438"/>
            <a:ext cx="12842450" cy="924025"/>
            <a:chOff x="0" y="-14438"/>
            <a:chExt cx="12842450" cy="924025"/>
          </a:xfrm>
        </p:grpSpPr>
        <p:sp>
          <p:nvSpPr>
            <p:cNvPr id="4" name="Right Triangle 3">
              <a:extLst>
                <a:ext uri="{FF2B5EF4-FFF2-40B4-BE49-F238E27FC236}">
                  <a16:creationId xmlns:a16="http://schemas.microsoft.com/office/drawing/2014/main" id="{670230B7-DF50-7507-52C5-653EF977E483}"/>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15CC19C5-A315-E9E9-4CD8-8B657B9087F9}"/>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B90DB7E8-1F55-1965-D394-4A3C0BC06CC8}"/>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A3F513B-BF67-0B8A-FB52-2BE9D75A3D59}"/>
                  </a:ext>
                </a:extLst>
              </p:cNvPr>
              <p:cNvSpPr txBox="1"/>
              <p:nvPr/>
            </p:nvSpPr>
            <p:spPr>
              <a:xfrm>
                <a:off x="719580" y="78242"/>
                <a:ext cx="12122870" cy="369332"/>
              </a:xfrm>
              <a:prstGeom prst="rect">
                <a:avLst/>
              </a:prstGeom>
              <a:noFill/>
            </p:spPr>
            <p:txBody>
              <a:bodyPr wrap="square" rtlCol="0">
                <a:spAutoFit/>
              </a:bodyPr>
              <a:lstStyle/>
              <a:p>
                <a:r>
                  <a:rPr lang="en-IN"/>
                  <a:t>6.References </a:t>
                </a:r>
              </a:p>
            </p:txBody>
          </p:sp>
        </p:grpSp>
      </p:grpSp>
      <p:sp>
        <p:nvSpPr>
          <p:cNvPr id="8" name="TextBox 7">
            <a:extLst>
              <a:ext uri="{FF2B5EF4-FFF2-40B4-BE49-F238E27FC236}">
                <a16:creationId xmlns:a16="http://schemas.microsoft.com/office/drawing/2014/main" id="{C8B4030C-3E12-4ED1-A372-E0911E0EDC1E}"/>
              </a:ext>
            </a:extLst>
          </p:cNvPr>
          <p:cNvSpPr txBox="1"/>
          <p:nvPr/>
        </p:nvSpPr>
        <p:spPr>
          <a:xfrm>
            <a:off x="385011" y="909587"/>
            <a:ext cx="11463688" cy="5078313"/>
          </a:xfrm>
          <a:prstGeom prst="rect">
            <a:avLst/>
          </a:prstGeom>
          <a:noFill/>
        </p:spPr>
        <p:txBody>
          <a:bodyPr wrap="square" rtlCol="0">
            <a:spAutoFit/>
          </a:bodyPr>
          <a:lstStyle/>
          <a:p>
            <a:pPr>
              <a:buNone/>
            </a:pPr>
            <a:r>
              <a:rPr lang="en-IN" dirty="0"/>
              <a:t>[12] “Additive White Gaussian Noise Channels.” [Online]. Available: </a:t>
            </a:r>
            <a:r>
              <a:rPr lang="en-IN" dirty="0">
                <a:hlinkClick r:id="rId2"/>
              </a:rPr>
              <a:t>http://www.wirelesscommunication.nl/reference/chaptr05/digimod/awgn.htm</a:t>
            </a:r>
            <a:endParaRPr lang="en-IN" dirty="0"/>
          </a:p>
          <a:p>
            <a:pPr>
              <a:buNone/>
            </a:pPr>
            <a:r>
              <a:rPr lang="en-IN" dirty="0"/>
              <a:t>[13] Wikipedia, “Central limit theorem.” [Online]. Available: </a:t>
            </a:r>
            <a:r>
              <a:rPr lang="en-IN" dirty="0">
                <a:hlinkClick r:id="rId3"/>
              </a:rPr>
              <a:t>https://en.wikipedia.org/wiki/Central_limit_theorem</a:t>
            </a:r>
            <a:endParaRPr lang="en-IN" dirty="0"/>
          </a:p>
          <a:p>
            <a:pPr>
              <a:buNone/>
            </a:pPr>
            <a:r>
              <a:rPr lang="en-IN" dirty="0"/>
              <a:t>[14] Wikipedia, “Gaussian noise.” [Online]. Available: </a:t>
            </a:r>
            <a:r>
              <a:rPr lang="en-IN" dirty="0">
                <a:hlinkClick r:id="rId4"/>
              </a:rPr>
              <a:t>https://en.wikipedia.org/wiki/Gaussian_noise</a:t>
            </a:r>
            <a:endParaRPr lang="en-IN" dirty="0"/>
          </a:p>
          <a:p>
            <a:pPr>
              <a:buNone/>
            </a:pPr>
            <a:r>
              <a:rPr lang="en-IN" dirty="0"/>
              <a:t>[15] Wikipedia, “Laplace distribution.” [Online]. Available: </a:t>
            </a:r>
            <a:r>
              <a:rPr lang="en-IN" dirty="0">
                <a:hlinkClick r:id="rId5"/>
              </a:rPr>
              <a:t>https://en.wikipedia.org/wiki/Laplace_distribution</a:t>
            </a:r>
            <a:endParaRPr lang="en-IN" dirty="0"/>
          </a:p>
          <a:p>
            <a:pPr>
              <a:buNone/>
            </a:pPr>
            <a:r>
              <a:rPr lang="en-IN" dirty="0"/>
              <a:t>[16] Wikipedia, “Uniform distribution (continuous).” [Online]. Available: </a:t>
            </a:r>
            <a:r>
              <a:rPr lang="en-IN" dirty="0">
                <a:hlinkClick r:id="rId6"/>
              </a:rPr>
              <a:t>https://en.wikipedia.org/wiki/Uniform_distribution_(continuous)</a:t>
            </a:r>
            <a:endParaRPr lang="en-IN" dirty="0"/>
          </a:p>
          <a:p>
            <a:pPr>
              <a:buNone/>
            </a:pPr>
            <a:r>
              <a:rPr lang="en-IN" dirty="0"/>
              <a:t>[17] Wikipedia, “Normal distribution.” [Online]. Available: </a:t>
            </a:r>
            <a:r>
              <a:rPr lang="en-IN" dirty="0">
                <a:hlinkClick r:id="rId7"/>
              </a:rPr>
              <a:t>https://en.wikipedia.org/wiki/Normal_distribution</a:t>
            </a:r>
            <a:endParaRPr lang="en-IN" dirty="0"/>
          </a:p>
          <a:p>
            <a:pPr>
              <a:buNone/>
            </a:pPr>
            <a:r>
              <a:rPr lang="en-IN" dirty="0"/>
              <a:t>[18] I. Tal and A. Vardy, “List decoding of polar codes,” </a:t>
            </a:r>
            <a:r>
              <a:rPr lang="en-IN" i="1" dirty="0"/>
              <a:t>IEEE Trans. Inf. Theory</a:t>
            </a:r>
            <a:r>
              <a:rPr lang="en-IN" dirty="0"/>
              <a:t>, vol. 61, no. 5, pp. 2213–2226, May 2015. [Online]. Available: arXiv:1206.0050</a:t>
            </a:r>
          </a:p>
          <a:p>
            <a:pPr>
              <a:buNone/>
            </a:pPr>
            <a:r>
              <a:rPr lang="en-IN" dirty="0"/>
              <a:t>[19] S. A. Hashemi, C. Condo, and W. J. Gross, “Fast and flexible successive-cancellation list decoding for polar codes,” </a:t>
            </a:r>
            <a:r>
              <a:rPr lang="en-IN" i="1" dirty="0"/>
              <a:t>IEEE Trans. Signal Process.</a:t>
            </a:r>
            <a:r>
              <a:rPr lang="en-IN" dirty="0"/>
              <a:t>, vol. 65, no. 22, pp. 5756–5769, Nov. 2017.</a:t>
            </a:r>
          </a:p>
          <a:p>
            <a:pPr>
              <a:buNone/>
            </a:pPr>
            <a:r>
              <a:rPr lang="en-IN" dirty="0"/>
              <a:t>[20] W. Xu, B. Feng, H. Zhou, and A. Vardy, “Demystifying polar codes for 5G NR: Practical designs and implementation insights,” </a:t>
            </a:r>
            <a:r>
              <a:rPr lang="en-IN" i="1" dirty="0" err="1"/>
              <a:t>arXiv</a:t>
            </a:r>
            <a:r>
              <a:rPr lang="en-IN" i="1" dirty="0"/>
              <a:t> preprint</a:t>
            </a:r>
            <a:r>
              <a:rPr lang="en-IN" dirty="0"/>
              <a:t>, 2020. [Online]. Available: arXiv:2005.00555</a:t>
            </a:r>
          </a:p>
          <a:p>
            <a:pPr>
              <a:buNone/>
            </a:pPr>
            <a:r>
              <a:rPr lang="en-IN" dirty="0"/>
              <a:t>[21] C. Leroux, I. Tal, A. Vardy, and W. J. Gross, “Hardware implementation of successive-cancellation decoders for polar codes,” </a:t>
            </a:r>
            <a:r>
              <a:rPr lang="en-IN" i="1" dirty="0"/>
              <a:t>J. Signal Process. Syst.</a:t>
            </a:r>
            <a:r>
              <a:rPr lang="en-IN" dirty="0"/>
              <a:t>, vol. 69, no. 3, pp. 305–316, Dec. 2012.</a:t>
            </a:r>
          </a:p>
          <a:p>
            <a:pPr>
              <a:buNone/>
            </a:pPr>
            <a:r>
              <a:rPr lang="en-IN" dirty="0"/>
              <a:t>[22] R. S. </a:t>
            </a:r>
            <a:r>
              <a:rPr lang="en-IN" dirty="0" err="1"/>
              <a:t>Prayogo</a:t>
            </a:r>
            <a:r>
              <a:rPr lang="en-IN" dirty="0"/>
              <a:t>, T. </a:t>
            </a:r>
            <a:r>
              <a:rPr lang="en-IN" dirty="0" err="1"/>
              <a:t>Adiono</a:t>
            </a:r>
            <a:r>
              <a:rPr lang="en-IN" dirty="0"/>
              <a:t>, and S. Fuada, “Performance evaluation of polar codes for 5G </a:t>
            </a:r>
            <a:r>
              <a:rPr lang="en-IN" dirty="0" err="1"/>
              <a:t>mMTC</a:t>
            </a:r>
            <a:r>
              <a:rPr lang="en-IN" dirty="0"/>
              <a:t> applications,” in </a:t>
            </a:r>
            <a:r>
              <a:rPr lang="en-IN" i="1" dirty="0"/>
              <a:t>Proc. Int. Symp. Electron. Smart Devices (ISESD)</a:t>
            </a:r>
            <a:r>
              <a:rPr lang="en-IN" dirty="0"/>
              <a:t>, Oct. 2018, pp. 1–6.</a:t>
            </a:r>
          </a:p>
        </p:txBody>
      </p:sp>
    </p:spTree>
    <p:extLst>
      <p:ext uri="{BB962C8B-B14F-4D97-AF65-F5344CB8AC3E}">
        <p14:creationId xmlns:p14="http://schemas.microsoft.com/office/powerpoint/2010/main" val="1667674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ED15-2A31-09BB-A177-A6A875B4605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17424-6656-BD93-FCC4-F803D6FF1E9C}"/>
              </a:ext>
            </a:extLst>
          </p:cNvPr>
          <p:cNvSpPr>
            <a:spLocks noGrp="1"/>
          </p:cNvSpPr>
          <p:nvPr>
            <p:ph type="sldNum" sz="quarter" idx="12"/>
          </p:nvPr>
        </p:nvSpPr>
        <p:spPr/>
        <p:txBody>
          <a:bodyPr/>
          <a:lstStyle/>
          <a:p>
            <a:fld id="{ABD4E5D1-8D28-4922-8246-9644D53432D9}" type="slidenum">
              <a:rPr lang="en-IN" smtClean="0"/>
              <a:t>71</a:t>
            </a:fld>
            <a:endParaRPr lang="en-IN"/>
          </a:p>
        </p:txBody>
      </p:sp>
      <p:grpSp>
        <p:nvGrpSpPr>
          <p:cNvPr id="3" name="Group 2">
            <a:extLst>
              <a:ext uri="{FF2B5EF4-FFF2-40B4-BE49-F238E27FC236}">
                <a16:creationId xmlns:a16="http://schemas.microsoft.com/office/drawing/2014/main" id="{27C6446E-E342-047B-B3AC-F0C7C04D7177}"/>
              </a:ext>
            </a:extLst>
          </p:cNvPr>
          <p:cNvGrpSpPr/>
          <p:nvPr/>
        </p:nvGrpSpPr>
        <p:grpSpPr>
          <a:xfrm>
            <a:off x="0" y="-14438"/>
            <a:ext cx="12842450" cy="924025"/>
            <a:chOff x="0" y="-14438"/>
            <a:chExt cx="12842450" cy="924025"/>
          </a:xfrm>
        </p:grpSpPr>
        <p:sp>
          <p:nvSpPr>
            <p:cNvPr id="4" name="Right Triangle 3">
              <a:extLst>
                <a:ext uri="{FF2B5EF4-FFF2-40B4-BE49-F238E27FC236}">
                  <a16:creationId xmlns:a16="http://schemas.microsoft.com/office/drawing/2014/main" id="{E4388689-C804-CABA-BA01-EE2257D62979}"/>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BCD48213-C77E-C6D9-C3C7-8A213F8F36DF}"/>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69D1C7F1-4AA2-3CD9-AAF3-D417E5227A0D}"/>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8925117-B4B2-A3FC-37C1-E6931BBEF56C}"/>
                  </a:ext>
                </a:extLst>
              </p:cNvPr>
              <p:cNvSpPr txBox="1"/>
              <p:nvPr/>
            </p:nvSpPr>
            <p:spPr>
              <a:xfrm>
                <a:off x="719580" y="78242"/>
                <a:ext cx="12122870" cy="369332"/>
              </a:xfrm>
              <a:prstGeom prst="rect">
                <a:avLst/>
              </a:prstGeom>
              <a:noFill/>
            </p:spPr>
            <p:txBody>
              <a:bodyPr wrap="square" rtlCol="0">
                <a:spAutoFit/>
              </a:bodyPr>
              <a:lstStyle/>
              <a:p>
                <a:r>
                  <a:rPr lang="en-IN"/>
                  <a:t>6.References </a:t>
                </a:r>
              </a:p>
            </p:txBody>
          </p:sp>
        </p:grpSp>
      </p:grpSp>
      <p:sp>
        <p:nvSpPr>
          <p:cNvPr id="8" name="TextBox 7">
            <a:extLst>
              <a:ext uri="{FF2B5EF4-FFF2-40B4-BE49-F238E27FC236}">
                <a16:creationId xmlns:a16="http://schemas.microsoft.com/office/drawing/2014/main" id="{2644FD2B-FC5E-17C3-7A33-3B1B44D8A0B7}"/>
              </a:ext>
            </a:extLst>
          </p:cNvPr>
          <p:cNvSpPr txBox="1"/>
          <p:nvPr/>
        </p:nvSpPr>
        <p:spPr>
          <a:xfrm>
            <a:off x="292647" y="508076"/>
            <a:ext cx="11463688" cy="5632311"/>
          </a:xfrm>
          <a:prstGeom prst="rect">
            <a:avLst/>
          </a:prstGeom>
          <a:noFill/>
        </p:spPr>
        <p:txBody>
          <a:bodyPr wrap="square" rtlCol="0">
            <a:spAutoFit/>
          </a:bodyPr>
          <a:lstStyle/>
          <a:p>
            <a:pPr>
              <a:buNone/>
            </a:pPr>
            <a:r>
              <a:rPr lang="en-IN" dirty="0"/>
              <a:t>[23] D. Tse, I. Du, and Y. Li, “Adaptive successive cancellation list decoding of polar codes,” </a:t>
            </a:r>
            <a:r>
              <a:rPr lang="en-IN" i="1" dirty="0"/>
              <a:t>Stanford Univ. Tech. Rep.</a:t>
            </a:r>
            <a:r>
              <a:rPr lang="en-IN" dirty="0"/>
              <a:t>, 2019. [Online]. Available: </a:t>
            </a:r>
            <a:r>
              <a:rPr lang="en-IN" dirty="0">
                <a:hlinkClick r:id="rId2"/>
              </a:rPr>
              <a:t>https://web.stanford.edu/~dntse/papers/lst.pdf</a:t>
            </a:r>
            <a:endParaRPr lang="en-IN" dirty="0"/>
          </a:p>
          <a:p>
            <a:pPr>
              <a:buNone/>
            </a:pPr>
            <a:r>
              <a:rPr lang="en-IN" dirty="0"/>
              <a:t>[24] C. Condo, S. A. Hashemi, and W. J. Gross, “Efficient LLR-based successive-cancellation list decoding of polar codes,” </a:t>
            </a:r>
            <a:r>
              <a:rPr lang="en-IN" i="1" dirty="0" err="1"/>
              <a:t>arXiv</a:t>
            </a:r>
            <a:r>
              <a:rPr lang="en-IN" i="1" dirty="0"/>
              <a:t> preprint</a:t>
            </a:r>
            <a:r>
              <a:rPr lang="en-IN" dirty="0"/>
              <a:t>, 2014. [Online]. Available: arXiv:1411.7282</a:t>
            </a:r>
          </a:p>
          <a:p>
            <a:pPr>
              <a:buNone/>
            </a:pPr>
            <a:r>
              <a:rPr lang="en-IN" dirty="0"/>
              <a:t>[25] Y. Zhang, Q. Zhang, X. You, and C. Zhang, “A serial successive-cancellation list decoder for polar codes,” </a:t>
            </a:r>
            <a:r>
              <a:rPr lang="en-IN" i="1" dirty="0"/>
              <a:t>Microelectron. </a:t>
            </a:r>
            <a:r>
              <a:rPr lang="en-IN" i="1" dirty="0" err="1"/>
              <a:t>Comput</a:t>
            </a:r>
            <a:r>
              <a:rPr lang="en-IN" i="1" dirty="0"/>
              <a:t>.</a:t>
            </a:r>
            <a:r>
              <a:rPr lang="en-IN" dirty="0"/>
              <a:t>, vol. 36, no. 8, pp. 1–5, 2019. [Online]. Available: </a:t>
            </a:r>
            <a:r>
              <a:rPr lang="en-IN" dirty="0">
                <a:hlinkClick r:id="rId3"/>
              </a:rPr>
              <a:t>http://www.journalmc.com/en/article/id/56c5cfad-6ec3-4616-9e9f-cf0bd12ca75c</a:t>
            </a:r>
            <a:endParaRPr lang="en-IN" dirty="0"/>
          </a:p>
          <a:p>
            <a:pPr>
              <a:buNone/>
            </a:pPr>
            <a:r>
              <a:rPr lang="en-IN" dirty="0"/>
              <a:t>[26] C. Chen, B. Bai, X. Ma, and X. Wang, “Improved successive cancellation decoding of polar codes,” </a:t>
            </a:r>
            <a:r>
              <a:rPr lang="en-IN" i="1" dirty="0"/>
              <a:t>Electron. Lett.</a:t>
            </a:r>
            <a:r>
              <a:rPr lang="en-IN" dirty="0"/>
              <a:t>, vol. 48, no. 9, pp. 500–502, Apr. 2012.</a:t>
            </a:r>
          </a:p>
          <a:p>
            <a:pPr>
              <a:buNone/>
            </a:pPr>
            <a:r>
              <a:rPr lang="en-IN" dirty="0"/>
              <a:t>[28] C. E. Shannon, “A mathematical theory of communication,” </a:t>
            </a:r>
            <a:r>
              <a:rPr lang="en-IN" i="1" dirty="0"/>
              <a:t>Bell Syst. Tech. J.</a:t>
            </a:r>
            <a:r>
              <a:rPr lang="en-IN" dirty="0"/>
              <a:t>, vol. 27, pp. 379–423, 623–656, 1948.</a:t>
            </a:r>
          </a:p>
          <a:p>
            <a:r>
              <a:rPr lang="en-IN" dirty="0"/>
              <a:t>[29] R. G. Gallager, “Low-Density Parity-Check Codes,” </a:t>
            </a:r>
            <a:r>
              <a:rPr lang="en-IN" i="1" dirty="0"/>
              <a:t>IRE Trans. Inf. Theory</a:t>
            </a:r>
            <a:r>
              <a:rPr lang="en-IN" dirty="0"/>
              <a:t>, vol. 8, no. 1, pp. 21–28, Jan. 1962.</a:t>
            </a:r>
          </a:p>
          <a:p>
            <a:r>
              <a:rPr lang="en-IN" dirty="0"/>
              <a:t>[31] K. Niu, K. Chen, J. Lin and Q. T. Zhang, "Polar codes: Primary concepts and practical decoding algorithms," in IEEE Communications Magazine, vol. 52, no. 7, pp. 192-203, July 2014, </a:t>
            </a:r>
            <a:r>
              <a:rPr lang="en-IN" dirty="0" err="1"/>
              <a:t>doi</a:t>
            </a:r>
            <a:r>
              <a:rPr lang="en-IN" dirty="0"/>
              <a:t>: 10.1109/MCOM.2014.6852102.keywords: {</a:t>
            </a:r>
            <a:r>
              <a:rPr lang="en-IN" dirty="0" err="1"/>
              <a:t>Decoding;Channel</a:t>
            </a:r>
            <a:r>
              <a:rPr lang="en-IN" dirty="0"/>
              <a:t> </a:t>
            </a:r>
            <a:r>
              <a:rPr lang="en-IN" dirty="0" err="1"/>
              <a:t>coding;Polar</a:t>
            </a:r>
            <a:r>
              <a:rPr lang="en-IN" dirty="0"/>
              <a:t> </a:t>
            </a:r>
            <a:r>
              <a:rPr lang="en-IN" dirty="0" err="1"/>
              <a:t>codes;Error</a:t>
            </a:r>
            <a:r>
              <a:rPr lang="en-IN" dirty="0"/>
              <a:t> </a:t>
            </a:r>
            <a:r>
              <a:rPr lang="en-IN" dirty="0" err="1"/>
              <a:t>probability;Channel</a:t>
            </a:r>
            <a:r>
              <a:rPr lang="en-IN" dirty="0"/>
              <a:t> capacity},</a:t>
            </a:r>
          </a:p>
          <a:p>
            <a:r>
              <a:rPr lang="en-IN" dirty="0"/>
              <a:t>[32] NPTEL Lectures on polar codes,  </a:t>
            </a:r>
            <a:r>
              <a:rPr lang="en-IN" dirty="0" err="1"/>
              <a:t>Youtube</a:t>
            </a:r>
            <a:endParaRPr lang="en-IN" dirty="0"/>
          </a:p>
          <a:p>
            <a:endParaRPr lang="en-IN" dirty="0"/>
          </a:p>
          <a:p>
            <a:endParaRPr lang="en-IN" dirty="0"/>
          </a:p>
          <a:p>
            <a:endParaRPr lang="en-IN" dirty="0"/>
          </a:p>
          <a:p>
            <a:pPr>
              <a:buNone/>
            </a:pPr>
            <a:endParaRPr lang="en-IN" dirty="0"/>
          </a:p>
          <a:p>
            <a:pPr>
              <a:buNone/>
            </a:pPr>
            <a:endParaRPr lang="en-IN" dirty="0"/>
          </a:p>
        </p:txBody>
      </p:sp>
    </p:spTree>
    <p:extLst>
      <p:ext uri="{BB962C8B-B14F-4D97-AF65-F5344CB8AC3E}">
        <p14:creationId xmlns:p14="http://schemas.microsoft.com/office/powerpoint/2010/main" val="2173122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528B-5AF6-8235-121B-0DEE111C0C62}"/>
              </a:ext>
            </a:extLst>
          </p:cNvPr>
          <p:cNvSpPr>
            <a:spLocks noGrp="1"/>
          </p:cNvSpPr>
          <p:nvPr>
            <p:ph type="title"/>
          </p:nvPr>
        </p:nvSpPr>
        <p:spPr/>
        <p:txBody>
          <a:bodyPr/>
          <a:lstStyle/>
          <a:p>
            <a:r>
              <a:rPr lang="en-IN"/>
              <a:t>B) Analogy</a:t>
            </a:r>
          </a:p>
        </p:txBody>
      </p:sp>
      <p:sp>
        <p:nvSpPr>
          <p:cNvPr id="3" name="Content Placeholder 2">
            <a:extLst>
              <a:ext uri="{FF2B5EF4-FFF2-40B4-BE49-F238E27FC236}">
                <a16:creationId xmlns:a16="http://schemas.microsoft.com/office/drawing/2014/main" id="{CDA783F7-C062-B357-8511-5CCC86E417A4}"/>
              </a:ext>
            </a:extLst>
          </p:cNvPr>
          <p:cNvSpPr>
            <a:spLocks noGrp="1"/>
          </p:cNvSpPr>
          <p:nvPr>
            <p:ph idx="1"/>
          </p:nvPr>
        </p:nvSpPr>
        <p:spPr/>
        <p:txBody>
          <a:bodyPr vert="horz" lIns="0" tIns="45720" rIns="0" bIns="45720" rtlCol="0" anchor="t">
            <a:normAutofit/>
          </a:bodyPr>
          <a:lstStyle/>
          <a:p>
            <a:pPr>
              <a:buFont typeface="Wingdings" panose="05000000000000000000" pitchFamily="2" charset="2"/>
              <a:buChar char="Ø"/>
            </a:pPr>
            <a:r>
              <a:rPr lang="en-US"/>
              <a:t>Now, to understand the gist of Polar Codes, we have presented an interesting analogy.</a:t>
            </a:r>
          </a:p>
          <a:p>
            <a:pPr marL="0" indent="0">
              <a:buNone/>
            </a:pPr>
            <a:endParaRPr lang="en-US"/>
          </a:p>
          <a:p>
            <a:pPr>
              <a:buFont typeface="Arial" panose="020B0604020202020204" pitchFamily="34" charset="0"/>
              <a:buChar char="•"/>
            </a:pPr>
            <a:r>
              <a:rPr lang="en-US"/>
              <a:t>You can think of them as being Single-Minded Altruists, people who focus all their effort, time and energy committed to singular meaningful cause for the benefit of others.</a:t>
            </a:r>
            <a:endParaRPr lang="en-US">
              <a:ea typeface="Calibri"/>
              <a:cs typeface="Calibri"/>
            </a:endParaRPr>
          </a:p>
          <a:p>
            <a:pPr>
              <a:buFont typeface="Arial" panose="020B0604020202020204" pitchFamily="34" charset="0"/>
              <a:buChar char="•"/>
            </a:pPr>
            <a:r>
              <a:rPr lang="en-US"/>
              <a:t>Similarly, Channel Polarization splits channel into goods and bads, i.e. noiseless and noisy channels. And instead of wasting energy on all channels equally, they devote their full resources into the “good” (noiseless) channels.</a:t>
            </a:r>
            <a:endParaRPr lang="en-US">
              <a:ea typeface="Calibri"/>
              <a:cs typeface="Calibri"/>
            </a:endParaRPr>
          </a:p>
          <a:p>
            <a:pPr>
              <a:buFont typeface="Arial" panose="020B0604020202020204" pitchFamily="34" charset="0"/>
              <a:buChar char="•"/>
            </a:pPr>
            <a:endParaRPr lang="en-US"/>
          </a:p>
          <a:p>
            <a:pPr marL="0" indent="0">
              <a:buNone/>
            </a:pPr>
            <a:endParaRPr lang="en-IN"/>
          </a:p>
        </p:txBody>
      </p:sp>
      <p:sp>
        <p:nvSpPr>
          <p:cNvPr id="8" name="Slide Number Placeholder 7">
            <a:extLst>
              <a:ext uri="{FF2B5EF4-FFF2-40B4-BE49-F238E27FC236}">
                <a16:creationId xmlns:a16="http://schemas.microsoft.com/office/drawing/2014/main" id="{9F31714B-EB01-5A4C-A2BA-034DBCD6E470}"/>
              </a:ext>
            </a:extLst>
          </p:cNvPr>
          <p:cNvSpPr>
            <a:spLocks noGrp="1"/>
          </p:cNvSpPr>
          <p:nvPr>
            <p:ph type="sldNum" sz="quarter" idx="12"/>
          </p:nvPr>
        </p:nvSpPr>
        <p:spPr/>
        <p:txBody>
          <a:bodyPr/>
          <a:lstStyle/>
          <a:p>
            <a:fld id="{ABD4E5D1-8D28-4922-8246-9644D53432D9}" type="slidenum">
              <a:rPr lang="en-IN" smtClean="0"/>
              <a:t>8</a:t>
            </a:fld>
            <a:endParaRPr lang="en-IN"/>
          </a:p>
        </p:txBody>
      </p:sp>
      <p:grpSp>
        <p:nvGrpSpPr>
          <p:cNvPr id="9" name="Group 8">
            <a:extLst>
              <a:ext uri="{FF2B5EF4-FFF2-40B4-BE49-F238E27FC236}">
                <a16:creationId xmlns:a16="http://schemas.microsoft.com/office/drawing/2014/main" id="{C836B4E9-D4B6-B5C8-4FF2-386287BB056E}"/>
              </a:ext>
            </a:extLst>
          </p:cNvPr>
          <p:cNvGrpSpPr/>
          <p:nvPr/>
        </p:nvGrpSpPr>
        <p:grpSpPr>
          <a:xfrm>
            <a:off x="0" y="-14438"/>
            <a:ext cx="12842450" cy="924025"/>
            <a:chOff x="0" y="-14438"/>
            <a:chExt cx="12842450" cy="924025"/>
          </a:xfrm>
        </p:grpSpPr>
        <p:sp>
          <p:nvSpPr>
            <p:cNvPr id="4" name="Right Triangle 3">
              <a:extLst>
                <a:ext uri="{FF2B5EF4-FFF2-40B4-BE49-F238E27FC236}">
                  <a16:creationId xmlns:a16="http://schemas.microsoft.com/office/drawing/2014/main" id="{E711B782-9248-296C-9D80-729184E3E335}"/>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0C2FD0B3-A88B-AE65-8B12-463EB1B6EE98}"/>
                </a:ext>
              </a:extLst>
            </p:cNvPr>
            <p:cNvGrpSpPr/>
            <p:nvPr/>
          </p:nvGrpSpPr>
          <p:grpSpPr>
            <a:xfrm>
              <a:off x="0" y="-14438"/>
              <a:ext cx="12842450" cy="522514"/>
              <a:chOff x="0" y="-14438"/>
              <a:chExt cx="12842450" cy="522514"/>
            </a:xfrm>
          </p:grpSpPr>
          <p:sp>
            <p:nvSpPr>
              <p:cNvPr id="6" name="Rectangle 5">
                <a:extLst>
                  <a:ext uri="{FF2B5EF4-FFF2-40B4-BE49-F238E27FC236}">
                    <a16:creationId xmlns:a16="http://schemas.microsoft.com/office/drawing/2014/main" id="{253279AC-31A8-4D25-2EA2-5AD34F7E373B}"/>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63398B0-BDD4-A3C9-3953-C427FC209F29}"/>
                  </a:ext>
                </a:extLst>
              </p:cNvPr>
              <p:cNvSpPr txBox="1"/>
              <p:nvPr/>
            </p:nvSpPr>
            <p:spPr>
              <a:xfrm>
                <a:off x="719580" y="78242"/>
                <a:ext cx="12122870" cy="369332"/>
              </a:xfrm>
              <a:prstGeom prst="rect">
                <a:avLst/>
              </a:prstGeom>
              <a:noFill/>
            </p:spPr>
            <p:txBody>
              <a:bodyPr wrap="square" rtlCol="0">
                <a:spAutoFit/>
              </a:bodyPr>
              <a:lstStyle/>
              <a:p>
                <a:r>
                  <a:rPr lang="en-IN"/>
                  <a:t>1.Introduction/Analogy</a:t>
                </a:r>
              </a:p>
            </p:txBody>
          </p:sp>
        </p:grpSp>
      </p:grpSp>
    </p:spTree>
    <p:extLst>
      <p:ext uri="{BB962C8B-B14F-4D97-AF65-F5344CB8AC3E}">
        <p14:creationId xmlns:p14="http://schemas.microsoft.com/office/powerpoint/2010/main" val="4101494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E3AA-718D-A168-9EB5-6CC06A32D36A}"/>
              </a:ext>
            </a:extLst>
          </p:cNvPr>
          <p:cNvSpPr>
            <a:spLocks noGrp="1"/>
          </p:cNvSpPr>
          <p:nvPr>
            <p:ph type="title"/>
          </p:nvPr>
        </p:nvSpPr>
        <p:spPr/>
        <p:txBody>
          <a:bodyPr/>
          <a:lstStyle/>
          <a:p>
            <a:r>
              <a:rPr lang="en-IN"/>
              <a:t>C) Block Diagram for Polar Codes</a:t>
            </a:r>
          </a:p>
        </p:txBody>
      </p:sp>
      <p:sp>
        <p:nvSpPr>
          <p:cNvPr id="4" name="Slide Number Placeholder 3">
            <a:extLst>
              <a:ext uri="{FF2B5EF4-FFF2-40B4-BE49-F238E27FC236}">
                <a16:creationId xmlns:a16="http://schemas.microsoft.com/office/drawing/2014/main" id="{01424EB6-ACDE-0816-6988-81F97879273C}"/>
              </a:ext>
            </a:extLst>
          </p:cNvPr>
          <p:cNvSpPr>
            <a:spLocks noGrp="1"/>
          </p:cNvSpPr>
          <p:nvPr>
            <p:ph type="sldNum" sz="quarter" idx="12"/>
          </p:nvPr>
        </p:nvSpPr>
        <p:spPr/>
        <p:txBody>
          <a:bodyPr/>
          <a:lstStyle/>
          <a:p>
            <a:fld id="{ABD4E5D1-8D28-4922-8246-9644D53432D9}" type="slidenum">
              <a:rPr lang="en-IN" smtClean="0"/>
              <a:t>9</a:t>
            </a:fld>
            <a:endParaRPr lang="en-IN"/>
          </a:p>
        </p:txBody>
      </p:sp>
      <p:grpSp>
        <p:nvGrpSpPr>
          <p:cNvPr id="5" name="Group 4">
            <a:extLst>
              <a:ext uri="{FF2B5EF4-FFF2-40B4-BE49-F238E27FC236}">
                <a16:creationId xmlns:a16="http://schemas.microsoft.com/office/drawing/2014/main" id="{51D32A94-9FEA-0490-37B3-A5E60ADC6CFC}"/>
              </a:ext>
            </a:extLst>
          </p:cNvPr>
          <p:cNvGrpSpPr/>
          <p:nvPr/>
        </p:nvGrpSpPr>
        <p:grpSpPr>
          <a:xfrm>
            <a:off x="0" y="-14438"/>
            <a:ext cx="12842450" cy="924025"/>
            <a:chOff x="0" y="-14438"/>
            <a:chExt cx="12842450" cy="924025"/>
          </a:xfrm>
        </p:grpSpPr>
        <p:sp>
          <p:nvSpPr>
            <p:cNvPr id="6" name="Right Triangle 5">
              <a:extLst>
                <a:ext uri="{FF2B5EF4-FFF2-40B4-BE49-F238E27FC236}">
                  <a16:creationId xmlns:a16="http://schemas.microsoft.com/office/drawing/2014/main" id="{911F55A1-EB3C-BC3F-BEFE-6203DCCCBABF}"/>
                </a:ext>
              </a:extLst>
            </p:cNvPr>
            <p:cNvSpPr/>
            <p:nvPr/>
          </p:nvSpPr>
          <p:spPr>
            <a:xfrm rot="5400000">
              <a:off x="-14438" y="0"/>
              <a:ext cx="924025" cy="895149"/>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11CB7DD8-06E9-CC03-FF62-5E28E0752873}"/>
                </a:ext>
              </a:extLst>
            </p:cNvPr>
            <p:cNvGrpSpPr/>
            <p:nvPr/>
          </p:nvGrpSpPr>
          <p:grpSpPr>
            <a:xfrm>
              <a:off x="0" y="-14438"/>
              <a:ext cx="12842450" cy="522514"/>
              <a:chOff x="0" y="-14438"/>
              <a:chExt cx="12842450" cy="522514"/>
            </a:xfrm>
          </p:grpSpPr>
          <p:sp>
            <p:nvSpPr>
              <p:cNvPr id="8" name="Rectangle 7">
                <a:extLst>
                  <a:ext uri="{FF2B5EF4-FFF2-40B4-BE49-F238E27FC236}">
                    <a16:creationId xmlns:a16="http://schemas.microsoft.com/office/drawing/2014/main" id="{0C77A4A2-F2E6-6DFF-0286-57E21AFC3882}"/>
                  </a:ext>
                </a:extLst>
              </p:cNvPr>
              <p:cNvSpPr/>
              <p:nvPr/>
            </p:nvSpPr>
            <p:spPr>
              <a:xfrm>
                <a:off x="0" y="-14438"/>
                <a:ext cx="12192000" cy="5225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B3956E1-4610-1112-A113-D22D735C2956}"/>
                  </a:ext>
                </a:extLst>
              </p:cNvPr>
              <p:cNvSpPr txBox="1"/>
              <p:nvPr/>
            </p:nvSpPr>
            <p:spPr>
              <a:xfrm>
                <a:off x="719580" y="78242"/>
                <a:ext cx="12122870" cy="369332"/>
              </a:xfrm>
              <a:prstGeom prst="rect">
                <a:avLst/>
              </a:prstGeom>
              <a:noFill/>
            </p:spPr>
            <p:txBody>
              <a:bodyPr wrap="square" rtlCol="0">
                <a:spAutoFit/>
              </a:bodyPr>
              <a:lstStyle/>
              <a:p>
                <a:r>
                  <a:rPr lang="en-IN"/>
                  <a:t>1.Introduction/Block Diagram</a:t>
                </a:r>
              </a:p>
            </p:txBody>
          </p:sp>
        </p:grpSp>
      </p:grpSp>
      <p:grpSp>
        <p:nvGrpSpPr>
          <p:cNvPr id="16" name="Group 15">
            <a:extLst>
              <a:ext uri="{FF2B5EF4-FFF2-40B4-BE49-F238E27FC236}">
                <a16:creationId xmlns:a16="http://schemas.microsoft.com/office/drawing/2014/main" id="{BDEAB48F-C05F-6B0B-D8E2-9BB47B66C6A8}"/>
              </a:ext>
            </a:extLst>
          </p:cNvPr>
          <p:cNvGrpSpPr/>
          <p:nvPr/>
        </p:nvGrpSpPr>
        <p:grpSpPr>
          <a:xfrm>
            <a:off x="1164821" y="2072898"/>
            <a:ext cx="6368842" cy="1257300"/>
            <a:chOff x="1164821" y="2057400"/>
            <a:chExt cx="6368842" cy="1257300"/>
          </a:xfrm>
        </p:grpSpPr>
        <p:sp>
          <p:nvSpPr>
            <p:cNvPr id="10" name="Rectangle: Rounded Corners 9">
              <a:extLst>
                <a:ext uri="{FF2B5EF4-FFF2-40B4-BE49-F238E27FC236}">
                  <a16:creationId xmlns:a16="http://schemas.microsoft.com/office/drawing/2014/main" id="{B00865D3-FC02-19A3-2805-0467D1FA3E11}"/>
                </a:ext>
              </a:extLst>
            </p:cNvPr>
            <p:cNvSpPr/>
            <p:nvPr/>
          </p:nvSpPr>
          <p:spPr>
            <a:xfrm>
              <a:off x="1164821" y="2057400"/>
              <a:ext cx="2200275" cy="1257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a:solidFill>
                    <a:schemeClr val="tx1"/>
                  </a:solidFill>
                </a:rPr>
                <a:t>Polarisation</a:t>
              </a:r>
            </a:p>
          </p:txBody>
        </p:sp>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B17223DF-0EE3-D8EA-D893-6F42588AA5C9}"/>
                    </a:ext>
                  </a:extLst>
                </p:cNvPr>
                <p:cNvSpPr/>
                <p:nvPr/>
              </p:nvSpPr>
              <p:spPr>
                <a:xfrm>
                  <a:off x="4346171" y="2057400"/>
                  <a:ext cx="2200275" cy="1257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Encoder</a:t>
                  </a:r>
                </a:p>
                <a:p>
                  <a:pPr algn="ctr"/>
                  <a:r>
                    <a:rPr lang="en-IN" dirty="0">
                      <a:solidFill>
                        <a:schemeClr val="tx1"/>
                      </a:solidFill>
                    </a:rPr>
                    <a:t>(Kronecker Product with </a:t>
                  </a:r>
                  <a14:m>
                    <m:oMath xmlns:m="http://schemas.openxmlformats.org/officeDocument/2006/math">
                      <m:sSub>
                        <m:sSubPr>
                          <m:ctrlPr>
                            <a:rPr lang="en-IN"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𝑛</m:t>
                          </m:r>
                        </m:sub>
                      </m:sSub>
                    </m:oMath>
                  </a14:m>
                  <a:r>
                    <a:rPr lang="en-IN" dirty="0">
                      <a:solidFill>
                        <a:schemeClr val="tx1"/>
                      </a:solidFill>
                    </a:rPr>
                    <a:t>)</a:t>
                  </a:r>
                </a:p>
              </p:txBody>
            </p:sp>
          </mc:Choice>
          <mc:Fallback xmlns="">
            <p:sp>
              <p:nvSpPr>
                <p:cNvPr id="14" name="Rectangle: Rounded Corners 13">
                  <a:extLst>
                    <a:ext uri="{FF2B5EF4-FFF2-40B4-BE49-F238E27FC236}">
                      <a16:creationId xmlns:a16="http://schemas.microsoft.com/office/drawing/2014/main" id="{B17223DF-0EE3-D8EA-D893-6F42588AA5C9}"/>
                    </a:ext>
                  </a:extLst>
                </p:cNvPr>
                <p:cNvSpPr>
                  <a:spLocks noRot="1" noChangeAspect="1" noMove="1" noResize="1" noEditPoints="1" noAdjustHandles="1" noChangeArrowheads="1" noChangeShapeType="1" noTextEdit="1"/>
                </p:cNvSpPr>
                <p:nvPr/>
              </p:nvSpPr>
              <p:spPr>
                <a:xfrm>
                  <a:off x="4346171" y="2057400"/>
                  <a:ext cx="2200275" cy="1257300"/>
                </a:xfrm>
                <a:prstGeom prst="roundRect">
                  <a:avLst/>
                </a:prstGeom>
                <a:blipFill>
                  <a:blip r:embed="rId2"/>
                  <a:stretch>
                    <a:fillRect/>
                  </a:stretch>
                </a:blipFill>
              </p:spPr>
              <p:txBody>
                <a:bodyPr/>
                <a:lstStyle/>
                <a:p>
                  <a:r>
                    <a:rPr lang="en-IN">
                      <a:noFill/>
                    </a:rPr>
                    <a:t> </a:t>
                  </a:r>
                </a:p>
              </p:txBody>
            </p:sp>
          </mc:Fallback>
        </mc:AlternateContent>
        <p:cxnSp>
          <p:nvCxnSpPr>
            <p:cNvPr id="12" name="Straight Arrow Connector 11">
              <a:extLst>
                <a:ext uri="{FF2B5EF4-FFF2-40B4-BE49-F238E27FC236}">
                  <a16:creationId xmlns:a16="http://schemas.microsoft.com/office/drawing/2014/main" id="{E4F96332-EA4C-36E0-ECE5-28F8FCEF242D}"/>
                </a:ext>
              </a:extLst>
            </p:cNvPr>
            <p:cNvCxnSpPr>
              <a:cxnSpLocks/>
            </p:cNvCxnSpPr>
            <p:nvPr/>
          </p:nvCxnSpPr>
          <p:spPr>
            <a:xfrm>
              <a:off x="3365096" y="2686050"/>
              <a:ext cx="9810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AA06315-AAE9-DA5C-440D-7F1E47CA51DB}"/>
                </a:ext>
              </a:extLst>
            </p:cNvPr>
            <p:cNvCxnSpPr>
              <a:cxnSpLocks/>
            </p:cNvCxnSpPr>
            <p:nvPr/>
          </p:nvCxnSpPr>
          <p:spPr>
            <a:xfrm>
              <a:off x="6552588" y="2686050"/>
              <a:ext cx="9810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88CC8A3A-7636-A554-D22E-E0BFDCEA2C9C}"/>
              </a:ext>
            </a:extLst>
          </p:cNvPr>
          <p:cNvCxnSpPr>
            <a:cxnSpLocks/>
          </p:cNvCxnSpPr>
          <p:nvPr/>
        </p:nvCxnSpPr>
        <p:spPr>
          <a:xfrm>
            <a:off x="183746" y="2686050"/>
            <a:ext cx="98107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EC5A1C-AF9A-6350-5E78-B1C2800E5267}"/>
              </a:ext>
            </a:extLst>
          </p:cNvPr>
          <p:cNvSpPr txBox="1"/>
          <p:nvPr/>
        </p:nvSpPr>
        <p:spPr>
          <a:xfrm>
            <a:off x="117211" y="2057400"/>
            <a:ext cx="1114143" cy="646331"/>
          </a:xfrm>
          <a:prstGeom prst="rect">
            <a:avLst/>
          </a:prstGeom>
          <a:noFill/>
        </p:spPr>
        <p:txBody>
          <a:bodyPr wrap="square" rtlCol="0">
            <a:spAutoFit/>
          </a:bodyPr>
          <a:lstStyle/>
          <a:p>
            <a:pPr algn="ctr"/>
            <a:r>
              <a:rPr lang="en-IN"/>
              <a:t>Message Bits</a:t>
            </a:r>
          </a:p>
        </p:txBody>
      </p:sp>
      <p:sp>
        <p:nvSpPr>
          <p:cNvPr id="22" name="TextBox 21">
            <a:extLst>
              <a:ext uri="{FF2B5EF4-FFF2-40B4-BE49-F238E27FC236}">
                <a16:creationId xmlns:a16="http://schemas.microsoft.com/office/drawing/2014/main" id="{C2C21D89-18BF-AFDB-CA37-9C876EB0896B}"/>
              </a:ext>
            </a:extLst>
          </p:cNvPr>
          <p:cNvSpPr txBox="1"/>
          <p:nvPr/>
        </p:nvSpPr>
        <p:spPr>
          <a:xfrm>
            <a:off x="3298561" y="2254788"/>
            <a:ext cx="1114143" cy="923330"/>
          </a:xfrm>
          <a:prstGeom prst="rect">
            <a:avLst/>
          </a:prstGeom>
          <a:noFill/>
        </p:spPr>
        <p:txBody>
          <a:bodyPr wrap="square" rtlCol="0">
            <a:spAutoFit/>
          </a:bodyPr>
          <a:lstStyle/>
          <a:p>
            <a:pPr algn="ctr"/>
            <a:r>
              <a:rPr lang="en-IN"/>
              <a:t>Reliability </a:t>
            </a:r>
          </a:p>
          <a:p>
            <a:pPr algn="ctr"/>
            <a:endParaRPr lang="en-IN"/>
          </a:p>
          <a:p>
            <a:pPr algn="ctr"/>
            <a:r>
              <a:rPr lang="en-IN"/>
              <a:t>sequence</a:t>
            </a:r>
          </a:p>
        </p:txBody>
      </p:sp>
      <p:sp>
        <p:nvSpPr>
          <p:cNvPr id="25" name="Rectangle: Rounded Corners 24">
            <a:extLst>
              <a:ext uri="{FF2B5EF4-FFF2-40B4-BE49-F238E27FC236}">
                <a16:creationId xmlns:a16="http://schemas.microsoft.com/office/drawing/2014/main" id="{F6725C85-8D85-4712-84E5-3B8E94C7D03D}"/>
              </a:ext>
            </a:extLst>
          </p:cNvPr>
          <p:cNvSpPr/>
          <p:nvPr/>
        </p:nvSpPr>
        <p:spPr>
          <a:xfrm>
            <a:off x="7527521" y="2075081"/>
            <a:ext cx="2200275" cy="1257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a:solidFill>
                  <a:schemeClr val="tx1"/>
                </a:solidFill>
              </a:rPr>
              <a:t>BPSK</a:t>
            </a:r>
          </a:p>
          <a:p>
            <a:pPr algn="ctr"/>
            <a:r>
              <a:rPr lang="en-IN" sz="2800">
                <a:solidFill>
                  <a:schemeClr val="tx1"/>
                </a:solidFill>
              </a:rPr>
              <a:t>(1 </a:t>
            </a:r>
            <a:r>
              <a:rPr lang="en-IN" sz="2800">
                <a:solidFill>
                  <a:schemeClr val="tx1"/>
                </a:solidFill>
                <a:sym typeface="Wingdings" panose="05000000000000000000" pitchFamily="2" charset="2"/>
              </a:rPr>
              <a:t> -1</a:t>
            </a:r>
          </a:p>
          <a:p>
            <a:pPr algn="ctr"/>
            <a:r>
              <a:rPr lang="en-IN" sz="2800">
                <a:solidFill>
                  <a:schemeClr val="tx1"/>
                </a:solidFill>
                <a:sym typeface="Wingdings" panose="05000000000000000000" pitchFamily="2" charset="2"/>
              </a:rPr>
              <a:t>0 +1)</a:t>
            </a:r>
          </a:p>
        </p:txBody>
      </p:sp>
      <p:cxnSp>
        <p:nvCxnSpPr>
          <p:cNvPr id="27" name="Connector: Elbow 26">
            <a:extLst>
              <a:ext uri="{FF2B5EF4-FFF2-40B4-BE49-F238E27FC236}">
                <a16:creationId xmlns:a16="http://schemas.microsoft.com/office/drawing/2014/main" id="{9E3F7C53-615F-9203-3A9A-4174CC9426D5}"/>
              </a:ext>
            </a:extLst>
          </p:cNvPr>
          <p:cNvCxnSpPr>
            <a:cxnSpLocks/>
            <a:stCxn id="25" idx="3"/>
            <a:endCxn id="33" idx="0"/>
          </p:cNvCxnSpPr>
          <p:nvPr/>
        </p:nvCxnSpPr>
        <p:spPr>
          <a:xfrm>
            <a:off x="9727796" y="2703731"/>
            <a:ext cx="1272800" cy="137111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79167DA6-FF1C-B47B-0069-CC3F54A8A351}"/>
              </a:ext>
            </a:extLst>
          </p:cNvPr>
          <p:cNvSpPr/>
          <p:nvPr/>
        </p:nvSpPr>
        <p:spPr>
          <a:xfrm>
            <a:off x="9900458" y="4074850"/>
            <a:ext cx="2200275" cy="1257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a:solidFill>
                  <a:schemeClr val="tx1"/>
                </a:solidFill>
              </a:rPr>
              <a:t>AWGN</a:t>
            </a:r>
          </a:p>
          <a:p>
            <a:pPr algn="ctr"/>
            <a:r>
              <a:rPr lang="en-IN" sz="2800">
                <a:solidFill>
                  <a:schemeClr val="tx1"/>
                </a:solidFill>
              </a:rPr>
              <a:t>(adds noise)</a:t>
            </a:r>
          </a:p>
        </p:txBody>
      </p:sp>
      <p:cxnSp>
        <p:nvCxnSpPr>
          <p:cNvPr id="39" name="Straight Arrow Connector 38">
            <a:extLst>
              <a:ext uri="{FF2B5EF4-FFF2-40B4-BE49-F238E27FC236}">
                <a16:creationId xmlns:a16="http://schemas.microsoft.com/office/drawing/2014/main" id="{E90DDA90-052C-56D0-EE64-D2459E804A8B}"/>
              </a:ext>
            </a:extLst>
          </p:cNvPr>
          <p:cNvCxnSpPr>
            <a:cxnSpLocks/>
            <a:stCxn id="33" idx="1"/>
          </p:cNvCxnSpPr>
          <p:nvPr/>
        </p:nvCxnSpPr>
        <p:spPr>
          <a:xfrm flipH="1">
            <a:off x="8726750" y="4703500"/>
            <a:ext cx="11737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0A257E5C-AB35-32B6-8A5F-7B6444A174C1}"/>
              </a:ext>
            </a:extLst>
          </p:cNvPr>
          <p:cNvSpPr/>
          <p:nvPr/>
        </p:nvSpPr>
        <p:spPr>
          <a:xfrm>
            <a:off x="6527395" y="4074850"/>
            <a:ext cx="2200275" cy="1257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Decoder</a:t>
            </a:r>
          </a:p>
        </p:txBody>
      </p:sp>
    </p:spTree>
    <p:extLst>
      <p:ext uri="{BB962C8B-B14F-4D97-AF65-F5344CB8AC3E}">
        <p14:creationId xmlns:p14="http://schemas.microsoft.com/office/powerpoint/2010/main" val="763239157"/>
      </p:ext>
    </p:extLst>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10.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2FC972-4F62-4C4E-B4A0-AA2BFB46A43E}">
  <we:reference id="wa200004052" version="1.0.0.2" store="en-US" storeType="OMEX"/>
  <we:alternateReferences>
    <we:reference id="wa200004052" version="1.0.0.2" store="WA20000405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Retrospect</Template>
  <TotalTime>504</TotalTime>
  <Words>6404</Words>
  <Application>Microsoft Office PowerPoint</Application>
  <PresentationFormat>Widescreen</PresentationFormat>
  <Paragraphs>612</Paragraphs>
  <Slides>71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Arial</vt:lpstr>
      <vt:lpstr>Arial,Sans-Serif</vt:lpstr>
      <vt:lpstr>Calibri</vt:lpstr>
      <vt:lpstr>Calibri Light</vt:lpstr>
      <vt:lpstr>Cambria Math</vt:lpstr>
      <vt:lpstr>CMR12</vt:lpstr>
      <vt:lpstr>Segoe UI</vt:lpstr>
      <vt:lpstr>Times New Roman</vt:lpstr>
      <vt:lpstr>Wingdings</vt:lpstr>
      <vt:lpstr>Wingdings,Sans-Serif</vt:lpstr>
      <vt:lpstr>Retrospect</vt:lpstr>
      <vt:lpstr>Polar Codes</vt:lpstr>
      <vt:lpstr>Honour Code</vt:lpstr>
      <vt:lpstr>Group Members</vt:lpstr>
      <vt:lpstr>Table of Contents </vt:lpstr>
      <vt:lpstr>Introduction</vt:lpstr>
      <vt:lpstr>Things we will cover here</vt:lpstr>
      <vt:lpstr>A) History of Polar Codes</vt:lpstr>
      <vt:lpstr>B) Analogy</vt:lpstr>
      <vt:lpstr>C) Block Diagram for Polar Codes</vt:lpstr>
      <vt:lpstr>2. </vt:lpstr>
      <vt:lpstr>We will Cover the below Topics</vt:lpstr>
      <vt:lpstr>A) Polar Transform and Kronecker Product      </vt:lpstr>
      <vt:lpstr>PowerPoint Presentation</vt:lpstr>
      <vt:lpstr>B) Tree Diagram Representation    </vt:lpstr>
      <vt:lpstr>PowerPoint Presentation</vt:lpstr>
      <vt:lpstr>PowerPoint Presentation</vt:lpstr>
      <vt:lpstr>C) Channel Splitting /  Reliability Sequence    </vt:lpstr>
      <vt:lpstr>PowerPoint Presentation</vt:lpstr>
      <vt:lpstr>PowerPoint Presentation</vt:lpstr>
      <vt:lpstr>PowerPoint Presentation</vt:lpstr>
      <vt:lpstr>PowerPoint Presentation</vt:lpstr>
      <vt:lpstr>PowerPoint Presentation</vt:lpstr>
      <vt:lpstr>E) Encoding Algorithm</vt:lpstr>
      <vt:lpstr>3. </vt:lpstr>
      <vt:lpstr>BPSK Modulation</vt:lpstr>
      <vt:lpstr>AWGN Channel</vt:lpstr>
      <vt:lpstr>Combined Noise: AWGN + Laplace + Uniform</vt:lpstr>
      <vt:lpstr>PowerPoint Presentation</vt:lpstr>
      <vt:lpstr>PowerPoint Presentation</vt:lpstr>
      <vt:lpstr>4.</vt:lpstr>
      <vt:lpstr>We will cover the below topics</vt:lpstr>
      <vt:lpstr>A) Types of Decision</vt:lpstr>
      <vt:lpstr>1. Hard Decision</vt:lpstr>
      <vt:lpstr>2. Soft Decision</vt:lpstr>
      <vt:lpstr>B) Soft-In Soft-Out (SISO) Decoder     </vt:lpstr>
      <vt:lpstr>C) Types of decoder   </vt:lpstr>
      <vt:lpstr>PowerPoint Presentation</vt:lpstr>
      <vt:lpstr>C1) Successive Cancellation Decoder(SC)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C2) Successive Cancellation List</vt:lpstr>
      <vt:lpstr>PowerPoint Presentation</vt:lpstr>
      <vt:lpstr>PowerPoint Presentation</vt:lpstr>
      <vt:lpstr>PowerPoint Presentation</vt:lpstr>
      <vt:lpstr>5.</vt:lpstr>
      <vt:lpstr>Performance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 Approximation</vt:lpstr>
      <vt:lpstr>6.</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Sharnam Shah</dc:creator>
  <cp:lastModifiedBy>Diya Patel</cp:lastModifiedBy>
  <cp:revision>12</cp:revision>
  <dcterms:created xsi:type="dcterms:W3CDTF">2025-04-19T08:26:44Z</dcterms:created>
  <dcterms:modified xsi:type="dcterms:W3CDTF">2025-05-06T14:19:24Z</dcterms:modified>
</cp:coreProperties>
</file>